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2" Type="http://schemas.openxmlformats.org/officeDocument/2006/relationships/slide" Target="slides/slide67.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nnormcgarr.github.io/hvci/" TargetMode="Externa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b629a0808b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b629a0808b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b629a0808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b629a0808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b629a0808b_0_2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b629a0808b_0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1b629a0808b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1b629a0808b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208afa1b4e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208afa1b4e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1b629a0808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1b629a0808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b629a0808b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b629a0808b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1b629a0808b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1b629a0808b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b629a0808b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b629a0808b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b629a0808b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b629a0808b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08a9cf7afa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08a9cf7af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b629a0808b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b629a0808b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1b629a0808b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1b629a0808b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b629a0808b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b629a0808b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b629a0808b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b629a0808b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b629a0808b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b629a0808b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b629a0808b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b629a0808b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b629a0808b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b629a0808b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89959254c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89959254c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189959254c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189959254c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89959254c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89959254c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08afa1b4ea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08afa1b4e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189959254c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189959254c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89959254c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189959254c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189959254c7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189959254c7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189959254c7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189959254c7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189959254c7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9" name="Google Shape;409;g189959254c7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20c3e62a03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9" name="Google Shape;419;g20c3e62a03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189959254c7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189959254c7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0c3e62a031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20c3e62a031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89959254c7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189959254c7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189959254c7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189959254c7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08afa1b4e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08afa1b4e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20c3e62a031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20c3e62a031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189959254c7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1" name="Google Shape;471;g189959254c7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189959254c7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189959254c7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189959254c7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189959254c7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189959254c7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189959254c7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189959254c7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189959254c7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0c3e62a031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20c3e62a031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189959254c7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189959254c7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1b629a0808b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4" name="Google Shape;534;g1b629a0808b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1b629a0808b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1b629a0808b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08afa1b4e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08afa1b4e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1b629a0808b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1b629a0808b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1b629a0808b_0_2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1b629a0808b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1b629a0808b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1b629a0808b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20c3e62a031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20c3e62a031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20c3e62a031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20c3e62a031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g20c3e62a031_1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5" name="Google Shape;595;g20c3e62a031_1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La VM solo puede acceder a las direcciones de memoria que “piensa” que son suyas.</a:t>
            </a:r>
            <a:endParaRPr/>
          </a:p>
          <a:p>
            <a:pPr indent="0" lvl="0" marL="0" rtl="0" algn="l">
              <a:spcBef>
                <a:spcPts val="0"/>
              </a:spcBef>
              <a:spcAft>
                <a:spcPts val="0"/>
              </a:spcAft>
              <a:buNone/>
            </a:pPr>
            <a:r>
              <a:rPr lang="es"/>
              <a:t>El hypervisor se encarga de asignar un tramo de RAM al SecureKernel y otro al NormalKernel, no van a ser accesible de VTL0 → VTL1</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HyperCalls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s" u="sng">
                <a:solidFill>
                  <a:schemeClr val="hlink"/>
                </a:solidFill>
                <a:hlinkClick r:id="rId2"/>
              </a:rPr>
              <a:t>https://connormcgarr.github.io/hvci/</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20c3e62a031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5" name="Google Shape;605;g20c3e62a031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a:solidFill>
                  <a:schemeClr val="dk1"/>
                </a:solidFill>
              </a:rPr>
              <a:t>SID, Security Descriptors, ACLS,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20c3e62a031_1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20c3e62a031_1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dk1"/>
                </a:solidFill>
              </a:rPr>
              <a:t>SID, Security Descriptors, ACLS,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g20c3e62a031_1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3" name="Google Shape;623;g20c3e62a031_1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SID, Security Descriptors, ACLS,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20c3e62a031_1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20c3e62a031_1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SID, Security Descriptors, ACLS,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08afa1b4e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08afa1b4e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7" name="Shape 637"/>
        <p:cNvGrpSpPr/>
        <p:nvPr/>
      </p:nvGrpSpPr>
      <p:grpSpPr>
        <a:xfrm>
          <a:off x="0" y="0"/>
          <a:ext cx="0" cy="0"/>
          <a:chOff x="0" y="0"/>
          <a:chExt cx="0" cy="0"/>
        </a:xfrm>
      </p:grpSpPr>
      <p:sp>
        <p:nvSpPr>
          <p:cNvPr id="638" name="Google Shape;638;g20c3e62a031_1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9" name="Google Shape;639;g20c3e62a031_1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SID, Security Descriptors, ACLS,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g20c3e62a031_1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7" name="Google Shape;647;g20c3e62a031_1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El proceso lsass del DC utilizará la dll de kerberos para comprobar la autenticación (hash user:password) </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Experimento con logonsession C:\Windows\System32\logonsessions.exe</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Experimento con tickets kerberos: klist</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Mimikatz</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20c3e62a031_1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20c3e62a031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El proceso lsass del DC utilizará la dll de kerberos para comprobar la autenticación (hash user:password) </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Experimento con logonsession C:\Windows\System32\logonsessions.exe</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Experimento con tickets kerberos: klist</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Mimikatz</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20c3e62a031_1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3" name="Google Shape;663;g20c3e62a031_1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20c3e62a031_1_1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2" name="Google Shape;672;g20c3e62a031_1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Breve explicación de IRJP y DPC</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Each CPU has its own IRQL value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20c3e62a031_1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20c3e62a031_1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Breve explicación de IRJP y DPC</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Each CPU has its own IRQL value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20c3e62a031_1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20c3e62a031_1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g20c3e62a031_1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8" name="Google Shape;698;g20c3e62a031_1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Experimentando con el disco: </a:t>
            </a:r>
            <a:r>
              <a:rPr lang="es">
                <a:solidFill>
                  <a:schemeClr val="dk1"/>
                </a:solidFill>
                <a:latin typeface="Courier New"/>
                <a:ea typeface="Courier New"/>
                <a:cs typeface="Courier New"/>
                <a:sym typeface="Courier New"/>
              </a:rPr>
              <a:t>!drvobj \filesystem\ntfs 2</a:t>
            </a:r>
            <a:endParaRPr>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a:solidFill>
                <a:schemeClr val="dk1"/>
              </a:solidFill>
              <a:latin typeface="Courier New"/>
              <a:ea typeface="Courier New"/>
              <a:cs typeface="Courier New"/>
              <a:sym typeface="Courier New"/>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b629a0808b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b629a0808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b629a0808b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b629a0808b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b629a0808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b629a0808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9.png"/><Relationship Id="rId6" Type="http://schemas.openxmlformats.org/officeDocument/2006/relationships/image" Target="../media/image5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48.png"/><Relationship Id="rId5"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28.png"/><Relationship Id="rId5"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0.png"/><Relationship Id="rId4" Type="http://schemas.openxmlformats.org/officeDocument/2006/relationships/image" Target="../media/image21.png"/><Relationship Id="rId5"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31.png"/><Relationship Id="rId5"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0.png"/><Relationship Id="rId4" Type="http://schemas.openxmlformats.org/officeDocument/2006/relationships/image" Target="../media/image29.png"/><Relationship Id="rId5" Type="http://schemas.openxmlformats.org/officeDocument/2006/relationships/image" Target="../media/image24.png"/><Relationship Id="rId6" Type="http://schemas.openxmlformats.org/officeDocument/2006/relationships/image" Target="../media/image20.png"/><Relationship Id="rId7"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27.png"/><Relationship Id="rId5" Type="http://schemas.openxmlformats.org/officeDocument/2006/relationships/image" Target="../media/image34.png"/><Relationship Id="rId6" Type="http://schemas.openxmlformats.org/officeDocument/2006/relationships/image" Target="../media/image5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0.png"/><Relationship Id="rId4" Type="http://schemas.openxmlformats.org/officeDocument/2006/relationships/image" Target="../media/image45.png"/><Relationship Id="rId5"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0.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0.png"/><Relationship Id="rId4" Type="http://schemas.openxmlformats.org/officeDocument/2006/relationships/image" Target="../media/image36.png"/><Relationship Id="rId5" Type="http://schemas.openxmlformats.org/officeDocument/2006/relationships/image" Target="../media/image4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0.png"/><Relationship Id="rId4" Type="http://schemas.openxmlformats.org/officeDocument/2006/relationships/image" Target="../media/image37.png"/><Relationship Id="rId5" Type="http://schemas.openxmlformats.org/officeDocument/2006/relationships/image" Target="../media/image4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0.png"/><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0.png"/><Relationship Id="rId4" Type="http://schemas.openxmlformats.org/officeDocument/2006/relationships/image" Target="../media/image39.png"/><Relationship Id="rId5"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0.png"/><Relationship Id="rId4" Type="http://schemas.openxmlformats.org/officeDocument/2006/relationships/image" Target="../media/image41.png"/><Relationship Id="rId5" Type="http://schemas.openxmlformats.org/officeDocument/2006/relationships/image" Target="../media/image4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0.png"/><Relationship Id="rId4" Type="http://schemas.openxmlformats.org/officeDocument/2006/relationships/image" Target="../media/image51.png"/><Relationship Id="rId5" Type="http://schemas.openxmlformats.org/officeDocument/2006/relationships/image" Target="../media/image3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0.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0.png"/><Relationship Id="rId4" Type="http://schemas.openxmlformats.org/officeDocument/2006/relationships/image" Target="../media/image42.png"/><Relationship Id="rId5" Type="http://schemas.openxmlformats.org/officeDocument/2006/relationships/image" Target="../media/image5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0.png"/><Relationship Id="rId4" Type="http://schemas.openxmlformats.org/officeDocument/2006/relationships/image" Target="../media/image4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10.png"/><Relationship Id="rId4" Type="http://schemas.openxmlformats.org/officeDocument/2006/relationships/image" Target="../media/image4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10.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10.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1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1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10.png"/><Relationship Id="rId4" Type="http://schemas.openxmlformats.org/officeDocument/2006/relationships/image" Target="../media/image5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1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10.png"/><Relationship Id="rId4" Type="http://schemas.openxmlformats.org/officeDocument/2006/relationships/image" Target="../media/image5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10.png"/><Relationship Id="rId4" Type="http://schemas.openxmlformats.org/officeDocument/2006/relationships/image" Target="../media/image56.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8.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s"/>
              <a:t>Introducción a Windows Internals</a:t>
            </a:r>
            <a:endParaRPr/>
          </a:p>
        </p:txBody>
      </p:sp>
      <p:sp>
        <p:nvSpPr>
          <p:cNvPr id="55" name="Google Shape;55;p13"/>
          <p:cNvSpPr txBox="1"/>
          <p:nvPr>
            <p:ph idx="1" type="subTitle"/>
          </p:nvPr>
        </p:nvSpPr>
        <p:spPr>
          <a:xfrm>
            <a:off x="311700" y="3760950"/>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s"/>
              <a:t>Alejandro Pinna Toral y Daniel Monzón</a:t>
            </a:r>
            <a:endParaRPr/>
          </a:p>
        </p:txBody>
      </p:sp>
      <p:pic>
        <p:nvPicPr>
          <p:cNvPr id="56" name="Google Shape;56;p13"/>
          <p:cNvPicPr preferRelativeResize="0"/>
          <p:nvPr/>
        </p:nvPicPr>
        <p:blipFill>
          <a:blip r:embed="rId3">
            <a:alphaModFix/>
          </a:blip>
          <a:stretch>
            <a:fillRect/>
          </a:stretch>
        </p:blipFill>
        <p:spPr>
          <a:xfrm>
            <a:off x="0" y="0"/>
            <a:ext cx="2036673" cy="625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id="144" name="Google Shape;144;p22"/>
          <p:cNvPicPr preferRelativeResize="0"/>
          <p:nvPr/>
        </p:nvPicPr>
        <p:blipFill>
          <a:blip r:embed="rId3">
            <a:alphaModFix/>
          </a:blip>
          <a:stretch>
            <a:fillRect/>
          </a:stretch>
        </p:blipFill>
        <p:spPr>
          <a:xfrm>
            <a:off x="0" y="0"/>
            <a:ext cx="2036673" cy="625750"/>
          </a:xfrm>
          <a:prstGeom prst="rect">
            <a:avLst/>
          </a:prstGeom>
          <a:noFill/>
          <a:ln>
            <a:noFill/>
          </a:ln>
        </p:spPr>
      </p:pic>
      <p:sp>
        <p:nvSpPr>
          <p:cNvPr id="145" name="Google Shape;145;p22"/>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6" name="Google Shape;146;p22"/>
          <p:cNvSpPr txBox="1"/>
          <p:nvPr/>
        </p:nvSpPr>
        <p:spPr>
          <a:xfrm>
            <a:off x="827775" y="795513"/>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TRANSICIONES USER-MODE KERNEL-MODE</a:t>
            </a:r>
            <a:endParaRPr/>
          </a:p>
        </p:txBody>
      </p:sp>
      <p:sp>
        <p:nvSpPr>
          <p:cNvPr id="147" name="Google Shape;147;p22"/>
          <p:cNvSpPr txBox="1"/>
          <p:nvPr/>
        </p:nvSpPr>
        <p:spPr>
          <a:xfrm>
            <a:off x="827775" y="1266425"/>
            <a:ext cx="625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48" name="Google Shape;148;p22"/>
          <p:cNvPicPr preferRelativeResize="0"/>
          <p:nvPr/>
        </p:nvPicPr>
        <p:blipFill>
          <a:blip r:embed="rId4">
            <a:alphaModFix/>
          </a:blip>
          <a:stretch>
            <a:fillRect/>
          </a:stretch>
        </p:blipFill>
        <p:spPr>
          <a:xfrm>
            <a:off x="753438" y="2206650"/>
            <a:ext cx="7637124" cy="1369725"/>
          </a:xfrm>
          <a:prstGeom prst="rect">
            <a:avLst/>
          </a:prstGeom>
          <a:noFill/>
          <a:ln>
            <a:noFill/>
          </a:ln>
        </p:spPr>
      </p:pic>
      <p:sp>
        <p:nvSpPr>
          <p:cNvPr id="149" name="Google Shape;149;p22"/>
          <p:cNvSpPr txBox="1"/>
          <p:nvPr/>
        </p:nvSpPr>
        <p:spPr>
          <a:xfrm>
            <a:off x="1068175" y="1110775"/>
            <a:ext cx="49314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-Syscall stub</a:t>
            </a:r>
            <a:endParaRPr/>
          </a:p>
          <a:p>
            <a:pPr indent="0" lvl="0" marL="0" rtl="0" algn="l">
              <a:spcBef>
                <a:spcPts val="0"/>
              </a:spcBef>
              <a:spcAft>
                <a:spcPts val="0"/>
              </a:spcAft>
              <a:buNone/>
            </a:pPr>
            <a:r>
              <a:rPr lang="es"/>
              <a:t>-SSN/Syscall ID</a:t>
            </a:r>
            <a:endParaRPr/>
          </a:p>
          <a:p>
            <a:pPr indent="0" lvl="0" marL="0" rtl="0" algn="l">
              <a:spcBef>
                <a:spcPts val="0"/>
              </a:spcBef>
              <a:spcAft>
                <a:spcPts val="0"/>
              </a:spcAft>
              <a:buNone/>
            </a:pPr>
            <a:r>
              <a:rPr lang="es"/>
              <a:t>-Ese test apunta a una estructura de UserSharedData y normalmente nunca dará lugar al salto a INT 2E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3"/>
          <p:cNvPicPr preferRelativeResize="0"/>
          <p:nvPr/>
        </p:nvPicPr>
        <p:blipFill>
          <a:blip r:embed="rId3">
            <a:alphaModFix/>
          </a:blip>
          <a:stretch>
            <a:fillRect/>
          </a:stretch>
        </p:blipFill>
        <p:spPr>
          <a:xfrm>
            <a:off x="0" y="0"/>
            <a:ext cx="2036673" cy="625750"/>
          </a:xfrm>
          <a:prstGeom prst="rect">
            <a:avLst/>
          </a:prstGeom>
          <a:noFill/>
          <a:ln>
            <a:noFill/>
          </a:ln>
        </p:spPr>
      </p:pic>
      <p:sp>
        <p:nvSpPr>
          <p:cNvPr id="155" name="Google Shape;155;p23"/>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56" name="Google Shape;156;p23"/>
          <p:cNvSpPr txBox="1"/>
          <p:nvPr/>
        </p:nvSpPr>
        <p:spPr>
          <a:xfrm>
            <a:off x="963775" y="948050"/>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TRANSICIONES USER-MODE KERNEL-MODE</a:t>
            </a:r>
            <a:endParaRPr/>
          </a:p>
        </p:txBody>
      </p:sp>
      <p:sp>
        <p:nvSpPr>
          <p:cNvPr id="157" name="Google Shape;157;p23"/>
          <p:cNvSpPr txBox="1"/>
          <p:nvPr/>
        </p:nvSpPr>
        <p:spPr>
          <a:xfrm>
            <a:off x="827775" y="1266425"/>
            <a:ext cx="625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58" name="Google Shape;158;p23"/>
          <p:cNvSpPr txBox="1"/>
          <p:nvPr/>
        </p:nvSpPr>
        <p:spPr>
          <a:xfrm>
            <a:off x="963775" y="1599425"/>
            <a:ext cx="6898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Antiguamente, en lugar de usar la instrucción syscall/sysenter se usaba una interrupción de software, INT 2E, y de ahí el salto condicional dependiendo de la versión del sistema operativo (o del soporte de esa instrucción mejor dicho)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4"/>
          <p:cNvPicPr preferRelativeResize="0"/>
          <p:nvPr/>
        </p:nvPicPr>
        <p:blipFill>
          <a:blip r:embed="rId3">
            <a:alphaModFix/>
          </a:blip>
          <a:stretch>
            <a:fillRect/>
          </a:stretch>
        </p:blipFill>
        <p:spPr>
          <a:xfrm>
            <a:off x="0" y="0"/>
            <a:ext cx="2036673" cy="625750"/>
          </a:xfrm>
          <a:prstGeom prst="rect">
            <a:avLst/>
          </a:prstGeom>
          <a:noFill/>
          <a:ln>
            <a:noFill/>
          </a:ln>
        </p:spPr>
      </p:pic>
      <p:sp>
        <p:nvSpPr>
          <p:cNvPr id="164" name="Google Shape;164;p24"/>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65" name="Google Shape;165;p24"/>
          <p:cNvSpPr txBox="1"/>
          <p:nvPr/>
        </p:nvSpPr>
        <p:spPr>
          <a:xfrm>
            <a:off x="963775" y="948050"/>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TRANSICIONES USER-MODE KERNEL-MODE</a:t>
            </a:r>
            <a:endParaRPr/>
          </a:p>
        </p:txBody>
      </p:sp>
      <p:sp>
        <p:nvSpPr>
          <p:cNvPr id="166" name="Google Shape;166;p24"/>
          <p:cNvSpPr txBox="1"/>
          <p:nvPr/>
        </p:nvSpPr>
        <p:spPr>
          <a:xfrm>
            <a:off x="827775" y="1266425"/>
            <a:ext cx="625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67" name="Google Shape;167;p24"/>
          <p:cNvSpPr txBox="1"/>
          <p:nvPr/>
        </p:nvSpPr>
        <p:spPr>
          <a:xfrm>
            <a:off x="963775" y="1383625"/>
            <a:ext cx="6898200" cy="3080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s" sz="1150">
                <a:solidFill>
                  <a:srgbClr val="232629"/>
                </a:solidFill>
                <a:highlight>
                  <a:srgbClr val="FFFFFF"/>
                </a:highlight>
              </a:rPr>
              <a:t>Intel soporta la instrucción SYSCALL solo en 64-bit Long mode (no compatibility mode)</a:t>
            </a:r>
            <a:endParaRPr sz="1150">
              <a:solidFill>
                <a:srgbClr val="232629"/>
              </a:solidFill>
              <a:highlight>
                <a:srgbClr val="FFFFFF"/>
              </a:highlight>
            </a:endParaRPr>
          </a:p>
          <a:p>
            <a:pPr indent="0" lvl="0" marL="0" rtl="0" algn="l">
              <a:lnSpc>
                <a:spcPct val="115000"/>
              </a:lnSpc>
              <a:spcBef>
                <a:spcPts val="2400"/>
              </a:spcBef>
              <a:spcAft>
                <a:spcPts val="0"/>
              </a:spcAft>
              <a:buNone/>
            </a:pPr>
            <a:r>
              <a:rPr lang="es" sz="1150">
                <a:solidFill>
                  <a:srgbClr val="232629"/>
                </a:solidFill>
                <a:highlight>
                  <a:srgbClr val="FFFFFF"/>
                </a:highlight>
              </a:rPr>
              <a:t>Intel soporta la instrucción SYSENTER en todos los modos del procesador (menos el real)</a:t>
            </a:r>
            <a:endParaRPr sz="1150">
              <a:solidFill>
                <a:srgbClr val="232629"/>
              </a:solidFill>
              <a:highlight>
                <a:srgbClr val="FFFFFF"/>
              </a:highlight>
            </a:endParaRPr>
          </a:p>
          <a:p>
            <a:pPr indent="0" lvl="0" marL="0" rtl="0" algn="l">
              <a:lnSpc>
                <a:spcPct val="115000"/>
              </a:lnSpc>
              <a:spcBef>
                <a:spcPts val="2400"/>
              </a:spcBef>
              <a:spcAft>
                <a:spcPts val="0"/>
              </a:spcAft>
              <a:buNone/>
            </a:pPr>
            <a:r>
              <a:rPr lang="es" sz="1150">
                <a:solidFill>
                  <a:srgbClr val="232629"/>
                </a:solidFill>
                <a:highlight>
                  <a:srgbClr val="FFFFFF"/>
                </a:highlight>
              </a:rPr>
              <a:t>No me quiero leer los docs de AMD también porque mi procesador es Intel xD</a:t>
            </a:r>
            <a:endParaRPr sz="1150">
              <a:solidFill>
                <a:srgbClr val="232629"/>
              </a:solidFill>
              <a:highlight>
                <a:srgbClr val="FFFFFF"/>
              </a:highlight>
            </a:endParaRPr>
          </a:p>
          <a:p>
            <a:pPr indent="0" lvl="0" marL="0" rtl="0" algn="l">
              <a:lnSpc>
                <a:spcPct val="115000"/>
              </a:lnSpc>
              <a:spcBef>
                <a:spcPts val="2400"/>
              </a:spcBef>
              <a:spcAft>
                <a:spcPts val="0"/>
              </a:spcAft>
              <a:buNone/>
            </a:pPr>
            <a:r>
              <a:rPr lang="es" sz="1150">
                <a:solidFill>
                  <a:srgbClr val="232629"/>
                </a:solidFill>
                <a:highlight>
                  <a:srgbClr val="FFFFFF"/>
                </a:highlight>
              </a:rPr>
              <a:t>Nota interesante: si intentas hacer syscalls directas y te lo pilla un EDR por la marca de la syscall en un binario, puedes usar sysenter ;)</a:t>
            </a:r>
            <a:endParaRPr sz="1150">
              <a:solidFill>
                <a:srgbClr val="232629"/>
              </a:solidFill>
              <a:highlight>
                <a:srgbClr val="FFFFFF"/>
              </a:highlight>
            </a:endParaRPr>
          </a:p>
          <a:p>
            <a:pPr indent="0" lvl="0" marL="0" rtl="0" algn="l">
              <a:spcBef>
                <a:spcPts val="240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68" name="Google Shape;168;p24"/>
          <p:cNvPicPr preferRelativeResize="0"/>
          <p:nvPr/>
        </p:nvPicPr>
        <p:blipFill>
          <a:blip r:embed="rId4">
            <a:alphaModFix/>
          </a:blip>
          <a:stretch>
            <a:fillRect/>
          </a:stretch>
        </p:blipFill>
        <p:spPr>
          <a:xfrm>
            <a:off x="1078650" y="3493750"/>
            <a:ext cx="5505450" cy="209550"/>
          </a:xfrm>
          <a:prstGeom prst="rect">
            <a:avLst/>
          </a:prstGeom>
          <a:noFill/>
          <a:ln>
            <a:noFill/>
          </a:ln>
        </p:spPr>
      </p:pic>
      <p:pic>
        <p:nvPicPr>
          <p:cNvPr id="169" name="Google Shape;169;p24"/>
          <p:cNvPicPr preferRelativeResize="0"/>
          <p:nvPr/>
        </p:nvPicPr>
        <p:blipFill>
          <a:blip r:embed="rId5">
            <a:alphaModFix/>
          </a:blip>
          <a:stretch>
            <a:fillRect/>
          </a:stretch>
        </p:blipFill>
        <p:spPr>
          <a:xfrm>
            <a:off x="1078650" y="3889175"/>
            <a:ext cx="5619750" cy="333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pic>
        <p:nvPicPr>
          <p:cNvPr id="174" name="Google Shape;174;p25"/>
          <p:cNvPicPr preferRelativeResize="0"/>
          <p:nvPr/>
        </p:nvPicPr>
        <p:blipFill>
          <a:blip r:embed="rId3">
            <a:alphaModFix/>
          </a:blip>
          <a:stretch>
            <a:fillRect/>
          </a:stretch>
        </p:blipFill>
        <p:spPr>
          <a:xfrm>
            <a:off x="0" y="0"/>
            <a:ext cx="2036673" cy="625750"/>
          </a:xfrm>
          <a:prstGeom prst="rect">
            <a:avLst/>
          </a:prstGeom>
          <a:noFill/>
          <a:ln>
            <a:noFill/>
          </a:ln>
        </p:spPr>
      </p:pic>
      <p:sp>
        <p:nvSpPr>
          <p:cNvPr id="175" name="Google Shape;175;p25"/>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6" name="Google Shape;176;p25"/>
          <p:cNvSpPr txBox="1"/>
          <p:nvPr/>
        </p:nvSpPr>
        <p:spPr>
          <a:xfrm>
            <a:off x="963775" y="948050"/>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TRANSICIONES USER-MODE KERNEL-MODE</a:t>
            </a:r>
            <a:endParaRPr/>
          </a:p>
        </p:txBody>
      </p:sp>
      <p:sp>
        <p:nvSpPr>
          <p:cNvPr id="177" name="Google Shape;177;p25"/>
          <p:cNvSpPr txBox="1"/>
          <p:nvPr/>
        </p:nvSpPr>
        <p:spPr>
          <a:xfrm>
            <a:off x="963775" y="1381588"/>
            <a:ext cx="6254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https://learn.microsoft.com/en-us/windows-hardware/drivers/kernel/previousmode</a:t>
            </a:r>
            <a:endParaRPr/>
          </a:p>
        </p:txBody>
      </p:sp>
      <p:pic>
        <p:nvPicPr>
          <p:cNvPr id="178" name="Google Shape;178;p25"/>
          <p:cNvPicPr preferRelativeResize="0"/>
          <p:nvPr/>
        </p:nvPicPr>
        <p:blipFill>
          <a:blip r:embed="rId4">
            <a:alphaModFix/>
          </a:blip>
          <a:stretch>
            <a:fillRect/>
          </a:stretch>
        </p:blipFill>
        <p:spPr>
          <a:xfrm>
            <a:off x="963775" y="1968325"/>
            <a:ext cx="6116025" cy="706775"/>
          </a:xfrm>
          <a:prstGeom prst="rect">
            <a:avLst/>
          </a:prstGeom>
          <a:noFill/>
          <a:ln>
            <a:noFill/>
          </a:ln>
        </p:spPr>
      </p:pic>
      <p:pic>
        <p:nvPicPr>
          <p:cNvPr id="179" name="Google Shape;179;p25"/>
          <p:cNvPicPr preferRelativeResize="0"/>
          <p:nvPr/>
        </p:nvPicPr>
        <p:blipFill>
          <a:blip r:embed="rId5">
            <a:alphaModFix/>
          </a:blip>
          <a:stretch>
            <a:fillRect/>
          </a:stretch>
        </p:blipFill>
        <p:spPr>
          <a:xfrm>
            <a:off x="963775" y="2761400"/>
            <a:ext cx="4324350" cy="876300"/>
          </a:xfrm>
          <a:prstGeom prst="rect">
            <a:avLst/>
          </a:prstGeom>
          <a:noFill/>
          <a:ln>
            <a:noFill/>
          </a:ln>
        </p:spPr>
      </p:pic>
      <p:pic>
        <p:nvPicPr>
          <p:cNvPr id="180" name="Google Shape;180;p25"/>
          <p:cNvPicPr preferRelativeResize="0"/>
          <p:nvPr/>
        </p:nvPicPr>
        <p:blipFill>
          <a:blip r:embed="rId6">
            <a:alphaModFix/>
          </a:blip>
          <a:stretch>
            <a:fillRect/>
          </a:stretch>
        </p:blipFill>
        <p:spPr>
          <a:xfrm>
            <a:off x="5501050" y="3032300"/>
            <a:ext cx="3075194" cy="400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p26"/>
          <p:cNvPicPr preferRelativeResize="0"/>
          <p:nvPr/>
        </p:nvPicPr>
        <p:blipFill>
          <a:blip r:embed="rId3">
            <a:alphaModFix/>
          </a:blip>
          <a:stretch>
            <a:fillRect/>
          </a:stretch>
        </p:blipFill>
        <p:spPr>
          <a:xfrm>
            <a:off x="0" y="0"/>
            <a:ext cx="2036673" cy="625750"/>
          </a:xfrm>
          <a:prstGeom prst="rect">
            <a:avLst/>
          </a:prstGeom>
          <a:noFill/>
          <a:ln>
            <a:noFill/>
          </a:ln>
        </p:spPr>
      </p:pic>
      <p:sp>
        <p:nvSpPr>
          <p:cNvPr id="186" name="Google Shape;186;p26"/>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87" name="Google Shape;187;p26"/>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TRANSICIONES HECHAS DE USER MODE A KERNEL MODE</a:t>
            </a:r>
            <a:endParaRPr/>
          </a:p>
        </p:txBody>
      </p:sp>
      <p:sp>
        <p:nvSpPr>
          <p:cNvPr id="188" name="Google Shape;188;p26"/>
          <p:cNvSpPr txBox="1"/>
          <p:nvPr/>
        </p:nvSpPr>
        <p:spPr>
          <a:xfrm>
            <a:off x="558925" y="1341175"/>
            <a:ext cx="73083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Resumen:</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s"/>
              <a:t>-I</a:t>
            </a:r>
            <a:r>
              <a:rPr lang="es"/>
              <a:t>nstrucción SYSCALL: hecha desde userland. Coloca la dirección en el registro LSTAR en RIP dando lugar a la ejecución de la función del kernel KiSystemCall64[Shadow]()</a:t>
            </a:r>
            <a:endParaRPr/>
          </a:p>
          <a:p>
            <a:pPr indent="0" lvl="0" marL="0" rtl="0" algn="l">
              <a:spcBef>
                <a:spcPts val="0"/>
              </a:spcBef>
              <a:spcAft>
                <a:spcPts val="0"/>
              </a:spcAft>
              <a:buClr>
                <a:schemeClr val="dk1"/>
              </a:buClr>
              <a:buSzPts val="1100"/>
              <a:buFont typeface="Arial"/>
              <a:buNone/>
            </a:pPr>
            <a:r>
              <a:rPr lang="es"/>
              <a:t>-KiSystemServiceUser(): Recupera la dirección de la estructura KTHREAD del thread actual</a:t>
            </a:r>
            <a:endParaRPr/>
          </a:p>
          <a:p>
            <a:pPr indent="0" lvl="0" marL="0" rtl="0" algn="l">
              <a:spcBef>
                <a:spcPts val="0"/>
              </a:spcBef>
              <a:spcAft>
                <a:spcPts val="0"/>
              </a:spcAft>
              <a:buClr>
                <a:schemeClr val="dk1"/>
              </a:buClr>
              <a:buSzPts val="1100"/>
              <a:buFont typeface="Arial"/>
              <a:buNone/>
            </a:pPr>
            <a:r>
              <a:rPr lang="es"/>
              <a:t>-KiSystemServiceStart(): Extrae el identificador de tabla y el índice de llamada al sistema a partir del syscall ID almacenado en EAX.</a:t>
            </a:r>
            <a:endParaRPr/>
          </a:p>
          <a:p>
            <a:pPr indent="0" lvl="0" marL="0" rtl="0" algn="l">
              <a:spcBef>
                <a:spcPts val="0"/>
              </a:spcBef>
              <a:spcAft>
                <a:spcPts val="0"/>
              </a:spcAft>
              <a:buClr>
                <a:schemeClr val="dk1"/>
              </a:buClr>
              <a:buSzPts val="1100"/>
              <a:buFont typeface="Arial"/>
              <a:buNone/>
            </a:pPr>
            <a:r>
              <a:rPr lang="es"/>
              <a:t>-KiSystemServiceRepeat(): Aquí se hace la magia. Comprueba si la llamada al sistema está relacionada con una función GUI, elige la tabla descriptora del sistema correcta y finalmente recupera la dirección de la función del kernel relacionada con el syscall ID usando la SSDT.</a:t>
            </a:r>
            <a:endParaRPr/>
          </a:p>
          <a:p>
            <a:pPr indent="0" lvl="0" marL="0" rtl="0" algn="l">
              <a:spcBef>
                <a:spcPts val="0"/>
              </a:spcBef>
              <a:spcAft>
                <a:spcPts val="0"/>
              </a:spcAft>
              <a:buClr>
                <a:schemeClr val="dk1"/>
              </a:buClr>
              <a:buSzPts val="1100"/>
              <a:buFont typeface="Arial"/>
              <a:buNone/>
            </a:pPr>
            <a:r>
              <a:rPr lang="es"/>
              <a:t>-KiSystemServiceCopyEnd() : Ejecuta la función del kernel.</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pic>
        <p:nvPicPr>
          <p:cNvPr id="193" name="Google Shape;193;p27"/>
          <p:cNvPicPr preferRelativeResize="0"/>
          <p:nvPr/>
        </p:nvPicPr>
        <p:blipFill>
          <a:blip r:embed="rId3">
            <a:alphaModFix/>
          </a:blip>
          <a:stretch>
            <a:fillRect/>
          </a:stretch>
        </p:blipFill>
        <p:spPr>
          <a:xfrm>
            <a:off x="0" y="0"/>
            <a:ext cx="2036673" cy="625750"/>
          </a:xfrm>
          <a:prstGeom prst="rect">
            <a:avLst/>
          </a:prstGeom>
          <a:noFill/>
          <a:ln>
            <a:noFill/>
          </a:ln>
        </p:spPr>
      </p:pic>
      <p:sp>
        <p:nvSpPr>
          <p:cNvPr id="194" name="Google Shape;194;p27"/>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5" name="Google Shape;195;p27"/>
          <p:cNvSpPr txBox="1"/>
          <p:nvPr/>
        </p:nvSpPr>
        <p:spPr>
          <a:xfrm>
            <a:off x="963775" y="948050"/>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TRANSICIONES USER-MODE KERNEL-MODE</a:t>
            </a:r>
            <a:endParaRPr/>
          </a:p>
        </p:txBody>
      </p:sp>
      <p:sp>
        <p:nvSpPr>
          <p:cNvPr id="196" name="Google Shape;196;p27"/>
          <p:cNvSpPr txBox="1"/>
          <p:nvPr/>
        </p:nvSpPr>
        <p:spPr>
          <a:xfrm>
            <a:off x="827775" y="1266425"/>
            <a:ext cx="625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97" name="Google Shape;197;p27"/>
          <p:cNvSpPr txBox="1"/>
          <p:nvPr/>
        </p:nvSpPr>
        <p:spPr>
          <a:xfrm>
            <a:off x="997750" y="1305800"/>
            <a:ext cx="5617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.foreach /ps 1 /pS 1 ( offset {dd /c 1 nt!KiServiceTable L poi(nt!KeServiceDescriptorTable+10)}){ r $t0 = ( offset &gt;&gt;&gt; 4) + nt!KiServiceTable; .printf "%p - %y\n", $t0, $t0 } (fuente ired.team)</a:t>
            </a:r>
            <a:endParaRPr/>
          </a:p>
        </p:txBody>
      </p:sp>
      <p:pic>
        <p:nvPicPr>
          <p:cNvPr id="198" name="Google Shape;198;p27"/>
          <p:cNvPicPr preferRelativeResize="0"/>
          <p:nvPr/>
        </p:nvPicPr>
        <p:blipFill>
          <a:blip r:embed="rId4">
            <a:alphaModFix/>
          </a:blip>
          <a:stretch>
            <a:fillRect/>
          </a:stretch>
        </p:blipFill>
        <p:spPr>
          <a:xfrm>
            <a:off x="1142900" y="2243525"/>
            <a:ext cx="6649714" cy="24079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28"/>
          <p:cNvPicPr preferRelativeResize="0"/>
          <p:nvPr/>
        </p:nvPicPr>
        <p:blipFill>
          <a:blip r:embed="rId3">
            <a:alphaModFix/>
          </a:blip>
          <a:stretch>
            <a:fillRect/>
          </a:stretch>
        </p:blipFill>
        <p:spPr>
          <a:xfrm>
            <a:off x="0" y="0"/>
            <a:ext cx="2036673" cy="625750"/>
          </a:xfrm>
          <a:prstGeom prst="rect">
            <a:avLst/>
          </a:prstGeom>
          <a:noFill/>
          <a:ln>
            <a:noFill/>
          </a:ln>
        </p:spPr>
      </p:pic>
      <p:sp>
        <p:nvSpPr>
          <p:cNvPr id="204" name="Google Shape;204;p28"/>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05" name="Google Shape;205;p28"/>
          <p:cNvSpPr txBox="1"/>
          <p:nvPr/>
        </p:nvSpPr>
        <p:spPr>
          <a:xfrm>
            <a:off x="827775" y="795513"/>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EXECUTIVE</a:t>
            </a:r>
            <a:endParaRPr/>
          </a:p>
        </p:txBody>
      </p:sp>
      <p:sp>
        <p:nvSpPr>
          <p:cNvPr id="206" name="Google Shape;206;p28"/>
          <p:cNvSpPr txBox="1"/>
          <p:nvPr/>
        </p:nvSpPr>
        <p:spPr>
          <a:xfrm>
            <a:off x="827775" y="1266425"/>
            <a:ext cx="625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07" name="Google Shape;207;p28"/>
          <p:cNvSpPr txBox="1"/>
          <p:nvPr/>
        </p:nvSpPr>
        <p:spPr>
          <a:xfrm>
            <a:off x="1068175" y="1110775"/>
            <a:ext cx="493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08" name="Google Shape;208;p28"/>
          <p:cNvPicPr preferRelativeResize="0"/>
          <p:nvPr/>
        </p:nvPicPr>
        <p:blipFill>
          <a:blip r:embed="rId4">
            <a:alphaModFix/>
          </a:blip>
          <a:stretch>
            <a:fillRect/>
          </a:stretch>
        </p:blipFill>
        <p:spPr>
          <a:xfrm>
            <a:off x="892025" y="1585913"/>
            <a:ext cx="4591050" cy="1971675"/>
          </a:xfrm>
          <a:prstGeom prst="rect">
            <a:avLst/>
          </a:prstGeom>
          <a:noFill/>
          <a:ln>
            <a:noFill/>
          </a:ln>
        </p:spPr>
      </p:pic>
      <p:pic>
        <p:nvPicPr>
          <p:cNvPr id="209" name="Google Shape;209;p28"/>
          <p:cNvPicPr preferRelativeResize="0"/>
          <p:nvPr/>
        </p:nvPicPr>
        <p:blipFill>
          <a:blip r:embed="rId5">
            <a:alphaModFix/>
          </a:blip>
          <a:stretch>
            <a:fillRect/>
          </a:stretch>
        </p:blipFill>
        <p:spPr>
          <a:xfrm>
            <a:off x="5812350" y="1367775"/>
            <a:ext cx="2859470" cy="2407975"/>
          </a:xfrm>
          <a:prstGeom prst="rect">
            <a:avLst/>
          </a:prstGeom>
          <a:noFill/>
          <a:ln>
            <a:noFill/>
          </a:ln>
        </p:spPr>
      </p:pic>
      <p:sp>
        <p:nvSpPr>
          <p:cNvPr id="210" name="Google Shape;210;p28"/>
          <p:cNvSpPr txBox="1"/>
          <p:nvPr/>
        </p:nvSpPr>
        <p:spPr>
          <a:xfrm>
            <a:off x="3431350" y="4004425"/>
            <a:ext cx="4542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Todos los CreateX de la API de Windows interactúan con el Object Manager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pic>
        <p:nvPicPr>
          <p:cNvPr id="215" name="Google Shape;215;p29"/>
          <p:cNvPicPr preferRelativeResize="0"/>
          <p:nvPr/>
        </p:nvPicPr>
        <p:blipFill>
          <a:blip r:embed="rId3">
            <a:alphaModFix/>
          </a:blip>
          <a:stretch>
            <a:fillRect/>
          </a:stretch>
        </p:blipFill>
        <p:spPr>
          <a:xfrm>
            <a:off x="0" y="0"/>
            <a:ext cx="2036673" cy="625750"/>
          </a:xfrm>
          <a:prstGeom prst="rect">
            <a:avLst/>
          </a:prstGeom>
          <a:noFill/>
          <a:ln>
            <a:noFill/>
          </a:ln>
        </p:spPr>
      </p:pic>
      <p:sp>
        <p:nvSpPr>
          <p:cNvPr id="216" name="Google Shape;216;p29"/>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17" name="Google Shape;217;p29"/>
          <p:cNvSpPr txBox="1"/>
          <p:nvPr/>
        </p:nvSpPr>
        <p:spPr>
          <a:xfrm>
            <a:off x="84900" y="668150"/>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EXECUTIVE</a:t>
            </a:r>
            <a:endParaRPr/>
          </a:p>
        </p:txBody>
      </p:sp>
      <p:sp>
        <p:nvSpPr>
          <p:cNvPr id="218" name="Google Shape;218;p29"/>
          <p:cNvSpPr txBox="1"/>
          <p:nvPr/>
        </p:nvSpPr>
        <p:spPr>
          <a:xfrm>
            <a:off x="827775" y="1266425"/>
            <a:ext cx="625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19" name="Google Shape;219;p29"/>
          <p:cNvSpPr txBox="1"/>
          <p:nvPr/>
        </p:nvSpPr>
        <p:spPr>
          <a:xfrm>
            <a:off x="1068175" y="1110775"/>
            <a:ext cx="493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20" name="Google Shape;220;p29"/>
          <p:cNvPicPr preferRelativeResize="0"/>
          <p:nvPr/>
        </p:nvPicPr>
        <p:blipFill>
          <a:blip r:embed="rId4">
            <a:alphaModFix/>
          </a:blip>
          <a:stretch>
            <a:fillRect/>
          </a:stretch>
        </p:blipFill>
        <p:spPr>
          <a:xfrm>
            <a:off x="124100" y="1054175"/>
            <a:ext cx="5412475" cy="3887400"/>
          </a:xfrm>
          <a:prstGeom prst="rect">
            <a:avLst/>
          </a:prstGeom>
          <a:noFill/>
          <a:ln>
            <a:noFill/>
          </a:ln>
        </p:spPr>
      </p:pic>
      <p:sp>
        <p:nvSpPr>
          <p:cNvPr id="221" name="Google Shape;221;p29"/>
          <p:cNvSpPr txBox="1"/>
          <p:nvPr/>
        </p:nvSpPr>
        <p:spPr>
          <a:xfrm>
            <a:off x="5575050" y="922850"/>
            <a:ext cx="35358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000"/>
              <a:t>"\BaseNamedObjects": Este namespace contiene objetos del kernel (con nombre) que son utilizados por el sistema operativo y por las aplicaciones.</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s" sz="1000"/>
              <a:t>"\Device": Este namespace contiene objetos de dispositivo que representan dispositivos de hardware instalados en el sistema.</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s" sz="1000"/>
              <a:t>"\Driver": Este namespace contiene objetos driver que representan controladores de dispositivos instalados en el sistema.</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s" sz="1000"/>
              <a:t>"\FileSystem": Este namespace contiene objetos driver y device</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s" sz="1000"/>
              <a:t>"\RPC Control": Este namespace contiene objetos que son utilizados por el mecanismo de RPC para gestionar el registro de interfaces.</a:t>
            </a:r>
            <a:endParaRPr sz="1000"/>
          </a:p>
        </p:txBody>
      </p:sp>
      <p:sp>
        <p:nvSpPr>
          <p:cNvPr id="222" name="Google Shape;222;p29"/>
          <p:cNvSpPr txBox="1"/>
          <p:nvPr/>
        </p:nvSpPr>
        <p:spPr>
          <a:xfrm>
            <a:off x="5992500" y="4025650"/>
            <a:ext cx="289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Concepto de handles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id="227" name="Google Shape;227;p30"/>
          <p:cNvPicPr preferRelativeResize="0"/>
          <p:nvPr/>
        </p:nvPicPr>
        <p:blipFill>
          <a:blip r:embed="rId3">
            <a:alphaModFix/>
          </a:blip>
          <a:stretch>
            <a:fillRect/>
          </a:stretch>
        </p:blipFill>
        <p:spPr>
          <a:xfrm>
            <a:off x="0" y="0"/>
            <a:ext cx="2036673" cy="625750"/>
          </a:xfrm>
          <a:prstGeom prst="rect">
            <a:avLst/>
          </a:prstGeom>
          <a:noFill/>
          <a:ln>
            <a:noFill/>
          </a:ln>
        </p:spPr>
      </p:pic>
      <p:sp>
        <p:nvSpPr>
          <p:cNvPr id="228" name="Google Shape;228;p30"/>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29" name="Google Shape;229;p30"/>
          <p:cNvSpPr txBox="1"/>
          <p:nvPr/>
        </p:nvSpPr>
        <p:spPr>
          <a:xfrm>
            <a:off x="84900" y="668150"/>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EXECUTIVE</a:t>
            </a:r>
            <a:endParaRPr/>
          </a:p>
        </p:txBody>
      </p:sp>
      <p:sp>
        <p:nvSpPr>
          <p:cNvPr id="230" name="Google Shape;230;p30"/>
          <p:cNvSpPr txBox="1"/>
          <p:nvPr/>
        </p:nvSpPr>
        <p:spPr>
          <a:xfrm>
            <a:off x="827775" y="1266425"/>
            <a:ext cx="625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31" name="Google Shape;231;p30"/>
          <p:cNvSpPr txBox="1"/>
          <p:nvPr/>
        </p:nvSpPr>
        <p:spPr>
          <a:xfrm>
            <a:off x="1068175" y="1110775"/>
            <a:ext cx="493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32" name="Google Shape;232;p30"/>
          <p:cNvPicPr preferRelativeResize="0"/>
          <p:nvPr/>
        </p:nvPicPr>
        <p:blipFill>
          <a:blip r:embed="rId4">
            <a:alphaModFix/>
          </a:blip>
          <a:stretch>
            <a:fillRect/>
          </a:stretch>
        </p:blipFill>
        <p:spPr>
          <a:xfrm>
            <a:off x="315125" y="1299875"/>
            <a:ext cx="4637350" cy="2640275"/>
          </a:xfrm>
          <a:prstGeom prst="rect">
            <a:avLst/>
          </a:prstGeom>
          <a:noFill/>
          <a:ln>
            <a:noFill/>
          </a:ln>
        </p:spPr>
      </p:pic>
      <p:pic>
        <p:nvPicPr>
          <p:cNvPr id="233" name="Google Shape;233;p30"/>
          <p:cNvPicPr preferRelativeResize="0"/>
          <p:nvPr/>
        </p:nvPicPr>
        <p:blipFill>
          <a:blip r:embed="rId5">
            <a:alphaModFix/>
          </a:blip>
          <a:stretch>
            <a:fillRect/>
          </a:stretch>
        </p:blipFill>
        <p:spPr>
          <a:xfrm>
            <a:off x="5284975" y="966875"/>
            <a:ext cx="3530425" cy="3103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31"/>
          <p:cNvPicPr preferRelativeResize="0"/>
          <p:nvPr/>
        </p:nvPicPr>
        <p:blipFill>
          <a:blip r:embed="rId3">
            <a:alphaModFix/>
          </a:blip>
          <a:stretch>
            <a:fillRect/>
          </a:stretch>
        </p:blipFill>
        <p:spPr>
          <a:xfrm>
            <a:off x="0" y="0"/>
            <a:ext cx="2036673" cy="625750"/>
          </a:xfrm>
          <a:prstGeom prst="rect">
            <a:avLst/>
          </a:prstGeom>
          <a:noFill/>
          <a:ln>
            <a:noFill/>
          </a:ln>
        </p:spPr>
      </p:pic>
      <p:sp>
        <p:nvSpPr>
          <p:cNvPr id="239" name="Google Shape;239;p31"/>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40" name="Google Shape;240;p31"/>
          <p:cNvSpPr txBox="1"/>
          <p:nvPr/>
        </p:nvSpPr>
        <p:spPr>
          <a:xfrm>
            <a:off x="84900" y="668150"/>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EXECUTIVE</a:t>
            </a:r>
            <a:endParaRPr/>
          </a:p>
        </p:txBody>
      </p:sp>
      <p:sp>
        <p:nvSpPr>
          <p:cNvPr id="241" name="Google Shape;241;p31"/>
          <p:cNvSpPr txBox="1"/>
          <p:nvPr/>
        </p:nvSpPr>
        <p:spPr>
          <a:xfrm>
            <a:off x="827775" y="1266425"/>
            <a:ext cx="625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42" name="Google Shape;242;p31"/>
          <p:cNvSpPr txBox="1"/>
          <p:nvPr/>
        </p:nvSpPr>
        <p:spPr>
          <a:xfrm>
            <a:off x="1068175" y="1110775"/>
            <a:ext cx="493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43" name="Google Shape;243;p31"/>
          <p:cNvPicPr preferRelativeResize="0"/>
          <p:nvPr/>
        </p:nvPicPr>
        <p:blipFill>
          <a:blip r:embed="rId4">
            <a:alphaModFix/>
          </a:blip>
          <a:stretch>
            <a:fillRect/>
          </a:stretch>
        </p:blipFill>
        <p:spPr>
          <a:xfrm>
            <a:off x="5097800" y="1666625"/>
            <a:ext cx="3731524" cy="625750"/>
          </a:xfrm>
          <a:prstGeom prst="rect">
            <a:avLst/>
          </a:prstGeom>
          <a:noFill/>
          <a:ln>
            <a:noFill/>
          </a:ln>
        </p:spPr>
      </p:pic>
      <p:pic>
        <p:nvPicPr>
          <p:cNvPr id="244" name="Google Shape;244;p31"/>
          <p:cNvPicPr preferRelativeResize="0"/>
          <p:nvPr/>
        </p:nvPicPr>
        <p:blipFill>
          <a:blip r:embed="rId5">
            <a:alphaModFix/>
          </a:blip>
          <a:stretch>
            <a:fillRect/>
          </a:stretch>
        </p:blipFill>
        <p:spPr>
          <a:xfrm>
            <a:off x="562750" y="1185175"/>
            <a:ext cx="3547800" cy="3844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2036673" cy="625750"/>
          </a:xfrm>
          <a:prstGeom prst="rect">
            <a:avLst/>
          </a:prstGeom>
          <a:noFill/>
          <a:ln>
            <a:noFill/>
          </a:ln>
        </p:spPr>
      </p:pic>
      <p:sp>
        <p:nvSpPr>
          <p:cNvPr id="62" name="Google Shape;62;p14"/>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3" name="Google Shape;63;p14"/>
          <p:cNvSpPr txBox="1"/>
          <p:nvPr/>
        </p:nvSpPr>
        <p:spPr>
          <a:xfrm>
            <a:off x="749950" y="1032950"/>
            <a:ext cx="56175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¿Qué vamos a trastear hoy?</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-Overview de Windows</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-Windbg</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-Procesos</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-Hilos</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-Seguridad en Windows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64" name="Google Shape;64;p14"/>
          <p:cNvPicPr preferRelativeResize="0"/>
          <p:nvPr/>
        </p:nvPicPr>
        <p:blipFill>
          <a:blip r:embed="rId4">
            <a:alphaModFix/>
          </a:blip>
          <a:stretch>
            <a:fillRect/>
          </a:stretch>
        </p:blipFill>
        <p:spPr>
          <a:xfrm>
            <a:off x="5111925" y="1188607"/>
            <a:ext cx="2597525" cy="19741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32"/>
          <p:cNvPicPr preferRelativeResize="0"/>
          <p:nvPr/>
        </p:nvPicPr>
        <p:blipFill>
          <a:blip r:embed="rId3">
            <a:alphaModFix/>
          </a:blip>
          <a:stretch>
            <a:fillRect/>
          </a:stretch>
        </p:blipFill>
        <p:spPr>
          <a:xfrm>
            <a:off x="0" y="0"/>
            <a:ext cx="2036673" cy="625750"/>
          </a:xfrm>
          <a:prstGeom prst="rect">
            <a:avLst/>
          </a:prstGeom>
          <a:noFill/>
          <a:ln>
            <a:noFill/>
          </a:ln>
        </p:spPr>
      </p:pic>
      <p:sp>
        <p:nvSpPr>
          <p:cNvPr id="250" name="Google Shape;250;p32"/>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51" name="Google Shape;251;p32"/>
          <p:cNvSpPr txBox="1"/>
          <p:nvPr/>
        </p:nvSpPr>
        <p:spPr>
          <a:xfrm>
            <a:off x="84900" y="668150"/>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EXECUTIVE</a:t>
            </a:r>
            <a:endParaRPr/>
          </a:p>
        </p:txBody>
      </p:sp>
      <p:sp>
        <p:nvSpPr>
          <p:cNvPr id="252" name="Google Shape;252;p32"/>
          <p:cNvSpPr txBox="1"/>
          <p:nvPr/>
        </p:nvSpPr>
        <p:spPr>
          <a:xfrm>
            <a:off x="827775" y="1266425"/>
            <a:ext cx="625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53" name="Google Shape;253;p32"/>
          <p:cNvSpPr txBox="1"/>
          <p:nvPr/>
        </p:nvSpPr>
        <p:spPr>
          <a:xfrm>
            <a:off x="1068175" y="1110775"/>
            <a:ext cx="493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54" name="Google Shape;254;p32"/>
          <p:cNvSpPr txBox="1"/>
          <p:nvPr/>
        </p:nvSpPr>
        <p:spPr>
          <a:xfrm>
            <a:off x="339600" y="1231050"/>
            <a:ext cx="54690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Memory manager:</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Memoria física vs memoria virtual</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En userland: VirtualAlloc(Ex)(2) </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En kernel mode desde un driver: ExAllocatePoolWithTag</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El kernel tiene 2 pools de memoria: una paginada y otra no</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Pages == chunks de memoria</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Estados de las pages = Free, Reserved, Commited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33"/>
          <p:cNvPicPr preferRelativeResize="0"/>
          <p:nvPr/>
        </p:nvPicPr>
        <p:blipFill>
          <a:blip r:embed="rId3">
            <a:alphaModFix/>
          </a:blip>
          <a:stretch>
            <a:fillRect/>
          </a:stretch>
        </p:blipFill>
        <p:spPr>
          <a:xfrm>
            <a:off x="0" y="0"/>
            <a:ext cx="2036673" cy="625750"/>
          </a:xfrm>
          <a:prstGeom prst="rect">
            <a:avLst/>
          </a:prstGeom>
          <a:noFill/>
          <a:ln>
            <a:noFill/>
          </a:ln>
        </p:spPr>
      </p:pic>
      <p:sp>
        <p:nvSpPr>
          <p:cNvPr id="260" name="Google Shape;260;p33"/>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61" name="Google Shape;261;p33"/>
          <p:cNvSpPr txBox="1"/>
          <p:nvPr/>
        </p:nvSpPr>
        <p:spPr>
          <a:xfrm>
            <a:off x="84900" y="668150"/>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EXECUTIVE</a:t>
            </a:r>
            <a:endParaRPr/>
          </a:p>
        </p:txBody>
      </p:sp>
      <p:sp>
        <p:nvSpPr>
          <p:cNvPr id="262" name="Google Shape;262;p33"/>
          <p:cNvSpPr txBox="1"/>
          <p:nvPr/>
        </p:nvSpPr>
        <p:spPr>
          <a:xfrm>
            <a:off x="827775" y="1266425"/>
            <a:ext cx="625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63" name="Google Shape;263;p33"/>
          <p:cNvSpPr txBox="1"/>
          <p:nvPr/>
        </p:nvSpPr>
        <p:spPr>
          <a:xfrm>
            <a:off x="1068175" y="1110775"/>
            <a:ext cx="493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64" name="Google Shape;264;p33"/>
          <p:cNvPicPr preferRelativeResize="0"/>
          <p:nvPr/>
        </p:nvPicPr>
        <p:blipFill>
          <a:blip r:embed="rId4">
            <a:alphaModFix/>
          </a:blip>
          <a:stretch>
            <a:fillRect/>
          </a:stretch>
        </p:blipFill>
        <p:spPr>
          <a:xfrm>
            <a:off x="183825" y="1068350"/>
            <a:ext cx="5136549" cy="3233100"/>
          </a:xfrm>
          <a:prstGeom prst="rect">
            <a:avLst/>
          </a:prstGeom>
          <a:noFill/>
          <a:ln>
            <a:noFill/>
          </a:ln>
        </p:spPr>
      </p:pic>
      <p:pic>
        <p:nvPicPr>
          <p:cNvPr id="265" name="Google Shape;265;p33"/>
          <p:cNvPicPr preferRelativeResize="0"/>
          <p:nvPr/>
        </p:nvPicPr>
        <p:blipFill>
          <a:blip r:embed="rId5">
            <a:alphaModFix/>
          </a:blip>
          <a:stretch>
            <a:fillRect/>
          </a:stretch>
        </p:blipFill>
        <p:spPr>
          <a:xfrm>
            <a:off x="5472774" y="1553400"/>
            <a:ext cx="3250767" cy="24079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4"/>
          <p:cNvSpPr/>
          <p:nvPr/>
        </p:nvSpPr>
        <p:spPr>
          <a:xfrm>
            <a:off x="495125" y="1188600"/>
            <a:ext cx="1231200" cy="159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1" name="Google Shape;271;p34"/>
          <p:cNvPicPr preferRelativeResize="0"/>
          <p:nvPr/>
        </p:nvPicPr>
        <p:blipFill>
          <a:blip r:embed="rId3">
            <a:alphaModFix/>
          </a:blip>
          <a:stretch>
            <a:fillRect/>
          </a:stretch>
        </p:blipFill>
        <p:spPr>
          <a:xfrm>
            <a:off x="0" y="0"/>
            <a:ext cx="2036673" cy="625750"/>
          </a:xfrm>
          <a:prstGeom prst="rect">
            <a:avLst/>
          </a:prstGeom>
          <a:noFill/>
          <a:ln>
            <a:noFill/>
          </a:ln>
        </p:spPr>
      </p:pic>
      <p:sp>
        <p:nvSpPr>
          <p:cNvPr id="272" name="Google Shape;272;p34"/>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73" name="Google Shape;273;p34"/>
          <p:cNvSpPr txBox="1"/>
          <p:nvPr/>
        </p:nvSpPr>
        <p:spPr>
          <a:xfrm>
            <a:off x="84900" y="668150"/>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EXECUTIVE</a:t>
            </a:r>
            <a:endParaRPr/>
          </a:p>
        </p:txBody>
      </p:sp>
      <p:sp>
        <p:nvSpPr>
          <p:cNvPr id="274" name="Google Shape;274;p34"/>
          <p:cNvSpPr txBox="1"/>
          <p:nvPr/>
        </p:nvSpPr>
        <p:spPr>
          <a:xfrm>
            <a:off x="827775" y="1266425"/>
            <a:ext cx="625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75" name="Google Shape;275;p34"/>
          <p:cNvSpPr txBox="1"/>
          <p:nvPr/>
        </p:nvSpPr>
        <p:spPr>
          <a:xfrm>
            <a:off x="1068175" y="1110775"/>
            <a:ext cx="493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76" name="Google Shape;276;p34"/>
          <p:cNvSpPr txBox="1"/>
          <p:nvPr/>
        </p:nvSpPr>
        <p:spPr>
          <a:xfrm>
            <a:off x="799475" y="1349325"/>
            <a:ext cx="235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PTE</a:t>
            </a:r>
            <a:endParaRPr/>
          </a:p>
        </p:txBody>
      </p:sp>
      <p:sp>
        <p:nvSpPr>
          <p:cNvPr id="277" name="Google Shape;277;p34"/>
          <p:cNvSpPr txBox="1"/>
          <p:nvPr/>
        </p:nvSpPr>
        <p:spPr>
          <a:xfrm>
            <a:off x="799475" y="1749513"/>
            <a:ext cx="235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PTE</a:t>
            </a:r>
            <a:endParaRPr/>
          </a:p>
        </p:txBody>
      </p:sp>
      <p:sp>
        <p:nvSpPr>
          <p:cNvPr id="278" name="Google Shape;278;p34"/>
          <p:cNvSpPr txBox="1"/>
          <p:nvPr/>
        </p:nvSpPr>
        <p:spPr>
          <a:xfrm>
            <a:off x="799475" y="2074113"/>
            <a:ext cx="235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PTE</a:t>
            </a:r>
            <a:endParaRPr/>
          </a:p>
        </p:txBody>
      </p:sp>
      <p:sp>
        <p:nvSpPr>
          <p:cNvPr id="279" name="Google Shape;279;p34"/>
          <p:cNvSpPr txBox="1"/>
          <p:nvPr/>
        </p:nvSpPr>
        <p:spPr>
          <a:xfrm>
            <a:off x="799475" y="2321438"/>
            <a:ext cx="235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PTE</a:t>
            </a:r>
            <a:endParaRPr/>
          </a:p>
        </p:txBody>
      </p:sp>
      <p:sp>
        <p:nvSpPr>
          <p:cNvPr id="280" name="Google Shape;280;p34"/>
          <p:cNvSpPr txBox="1"/>
          <p:nvPr/>
        </p:nvSpPr>
        <p:spPr>
          <a:xfrm>
            <a:off x="3947825" y="694375"/>
            <a:ext cx="4492500" cy="123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250">
                <a:solidFill>
                  <a:srgbClr val="34343C"/>
                </a:solidFill>
                <a:highlight>
                  <a:srgbClr val="FFFFFF"/>
                </a:highlight>
                <a:latin typeface="Microsoft Yahei"/>
                <a:ea typeface="Microsoft Yahei"/>
                <a:cs typeface="Microsoft Yahei"/>
                <a:sym typeface="Microsoft Yahei"/>
              </a:rPr>
              <a:t>MmGetVirtualForPhysical </a:t>
            </a:r>
            <a:endParaRPr sz="1250">
              <a:solidFill>
                <a:srgbClr val="34343C"/>
              </a:solidFill>
              <a:highlight>
                <a:srgbClr val="FFFFFF"/>
              </a:highlight>
              <a:latin typeface="Microsoft Yahei"/>
              <a:ea typeface="Microsoft Yahei"/>
              <a:cs typeface="Microsoft Yahei"/>
              <a:sym typeface="Microsoft Yahei"/>
            </a:endParaRPr>
          </a:p>
          <a:p>
            <a:pPr indent="0" lvl="0" marL="0" rtl="0" algn="l">
              <a:spcBef>
                <a:spcPts val="0"/>
              </a:spcBef>
              <a:spcAft>
                <a:spcPts val="0"/>
              </a:spcAft>
              <a:buNone/>
            </a:pPr>
            <a:r>
              <a:t/>
            </a:r>
            <a:endParaRPr sz="1250">
              <a:solidFill>
                <a:srgbClr val="34343C"/>
              </a:solidFill>
              <a:highlight>
                <a:srgbClr val="FFFFFF"/>
              </a:highlight>
              <a:latin typeface="Microsoft Yahei"/>
              <a:ea typeface="Microsoft Yahei"/>
              <a:cs typeface="Microsoft Yahei"/>
              <a:sym typeface="Microsoft Yahei"/>
            </a:endParaRPr>
          </a:p>
          <a:p>
            <a:pPr indent="0" lvl="0" marL="0" rtl="0" algn="l">
              <a:lnSpc>
                <a:spcPct val="120000"/>
              </a:lnSpc>
              <a:spcBef>
                <a:spcPts val="1400"/>
              </a:spcBef>
              <a:spcAft>
                <a:spcPts val="0"/>
              </a:spcAft>
              <a:buClr>
                <a:schemeClr val="dk1"/>
              </a:buClr>
              <a:buSzPts val="1100"/>
              <a:buFont typeface="Arial"/>
              <a:buNone/>
            </a:pPr>
            <a:r>
              <a:rPr lang="es" sz="1300">
                <a:solidFill>
                  <a:schemeClr val="dk1"/>
                </a:solidFill>
                <a:highlight>
                  <a:srgbClr val="FFFFFF"/>
                </a:highlight>
                <a:latin typeface="Microsoft Yahei"/>
                <a:ea typeface="Microsoft Yahei"/>
                <a:cs typeface="Microsoft Yahei"/>
                <a:sym typeface="Microsoft Yahei"/>
              </a:rPr>
              <a:t>MmGetPhysicalAddress </a:t>
            </a:r>
            <a:endParaRPr sz="1300">
              <a:solidFill>
                <a:schemeClr val="dk1"/>
              </a:solidFill>
              <a:highlight>
                <a:srgbClr val="FFFFFF"/>
              </a:highlight>
              <a:latin typeface="Microsoft Yahei"/>
              <a:ea typeface="Microsoft Yahei"/>
              <a:cs typeface="Microsoft Yahei"/>
              <a:sym typeface="Microsoft Yahei"/>
            </a:endParaRPr>
          </a:p>
          <a:p>
            <a:pPr indent="0" lvl="0" marL="0" rtl="0" algn="l">
              <a:spcBef>
                <a:spcPts val="400"/>
              </a:spcBef>
              <a:spcAft>
                <a:spcPts val="0"/>
              </a:spcAft>
              <a:buNone/>
            </a:pPr>
            <a:r>
              <a:t/>
            </a:r>
            <a:endParaRPr sz="1250">
              <a:solidFill>
                <a:srgbClr val="34343C"/>
              </a:solidFill>
              <a:highlight>
                <a:srgbClr val="FFFFFF"/>
              </a:highlight>
              <a:latin typeface="Microsoft Yahei"/>
              <a:ea typeface="Microsoft Yahei"/>
              <a:cs typeface="Microsoft Yahei"/>
              <a:sym typeface="Microsoft Yahei"/>
            </a:endParaRPr>
          </a:p>
        </p:txBody>
      </p:sp>
      <p:pic>
        <p:nvPicPr>
          <p:cNvPr id="281" name="Google Shape;281;p34"/>
          <p:cNvPicPr preferRelativeResize="0"/>
          <p:nvPr/>
        </p:nvPicPr>
        <p:blipFill>
          <a:blip r:embed="rId4">
            <a:alphaModFix/>
          </a:blip>
          <a:stretch>
            <a:fillRect/>
          </a:stretch>
        </p:blipFill>
        <p:spPr>
          <a:xfrm>
            <a:off x="329275" y="3037463"/>
            <a:ext cx="4803900" cy="1387637"/>
          </a:xfrm>
          <a:prstGeom prst="rect">
            <a:avLst/>
          </a:prstGeom>
          <a:noFill/>
          <a:ln>
            <a:noFill/>
          </a:ln>
        </p:spPr>
      </p:pic>
      <p:sp>
        <p:nvSpPr>
          <p:cNvPr id="282" name="Google Shape;282;p34"/>
          <p:cNvSpPr txBox="1"/>
          <p:nvPr/>
        </p:nvSpPr>
        <p:spPr>
          <a:xfrm>
            <a:off x="544775" y="1273500"/>
            <a:ext cx="1131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83" name="Google Shape;283;p34"/>
          <p:cNvSpPr txBox="1"/>
          <p:nvPr/>
        </p:nvSpPr>
        <p:spPr>
          <a:xfrm>
            <a:off x="3806325" y="1749525"/>
            <a:ext cx="46623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Page directory ( 1 estructura/proceso) en CR3 y KPROCESS (su dirección física). 10 Most significant bits son el PDE (Page directory entry-&gt;dirección de page table), los siguientes 10 bits apuntan al PTE (byte dentro de una página en la RAM). Esto es en x86, en x64 hay varias estructuras más.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35"/>
          <p:cNvPicPr preferRelativeResize="0"/>
          <p:nvPr/>
        </p:nvPicPr>
        <p:blipFill>
          <a:blip r:embed="rId3">
            <a:alphaModFix/>
          </a:blip>
          <a:stretch>
            <a:fillRect/>
          </a:stretch>
        </p:blipFill>
        <p:spPr>
          <a:xfrm>
            <a:off x="0" y="0"/>
            <a:ext cx="2036673" cy="625750"/>
          </a:xfrm>
          <a:prstGeom prst="rect">
            <a:avLst/>
          </a:prstGeom>
          <a:noFill/>
          <a:ln>
            <a:noFill/>
          </a:ln>
        </p:spPr>
      </p:pic>
      <p:sp>
        <p:nvSpPr>
          <p:cNvPr id="289" name="Google Shape;289;p35"/>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90" name="Google Shape;290;p35"/>
          <p:cNvSpPr txBox="1"/>
          <p:nvPr/>
        </p:nvSpPr>
        <p:spPr>
          <a:xfrm>
            <a:off x="84900" y="668150"/>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TOKENS</a:t>
            </a:r>
            <a:endParaRPr/>
          </a:p>
        </p:txBody>
      </p:sp>
      <p:sp>
        <p:nvSpPr>
          <p:cNvPr id="291" name="Google Shape;291;p35"/>
          <p:cNvSpPr txBox="1"/>
          <p:nvPr/>
        </p:nvSpPr>
        <p:spPr>
          <a:xfrm>
            <a:off x="827775" y="1266425"/>
            <a:ext cx="625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92" name="Google Shape;292;p35"/>
          <p:cNvSpPr txBox="1"/>
          <p:nvPr/>
        </p:nvSpPr>
        <p:spPr>
          <a:xfrm>
            <a:off x="1068175" y="1110775"/>
            <a:ext cx="493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93" name="Google Shape;293;p35"/>
          <p:cNvSpPr txBox="1"/>
          <p:nvPr/>
        </p:nvSpPr>
        <p:spPr>
          <a:xfrm>
            <a:off x="764100" y="1358400"/>
            <a:ext cx="302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94" name="Google Shape;294;p35"/>
          <p:cNvSpPr/>
          <p:nvPr/>
        </p:nvSpPr>
        <p:spPr>
          <a:xfrm>
            <a:off x="360825" y="1202750"/>
            <a:ext cx="1924500" cy="672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95" name="Google Shape;295;p35"/>
          <p:cNvCxnSpPr>
            <a:stCxn id="294" idx="3"/>
            <a:endCxn id="293" idx="3"/>
          </p:cNvCxnSpPr>
          <p:nvPr/>
        </p:nvCxnSpPr>
        <p:spPr>
          <a:xfrm>
            <a:off x="2285325" y="1538750"/>
            <a:ext cx="1499700" cy="19800"/>
          </a:xfrm>
          <a:prstGeom prst="straightConnector1">
            <a:avLst/>
          </a:prstGeom>
          <a:noFill/>
          <a:ln cap="flat" cmpd="sng" w="9525">
            <a:solidFill>
              <a:schemeClr val="dk2"/>
            </a:solidFill>
            <a:prstDash val="solid"/>
            <a:round/>
            <a:headEnd len="med" w="med" type="none"/>
            <a:tailEnd len="med" w="med" type="triangle"/>
          </a:ln>
        </p:spPr>
      </p:cxnSp>
      <p:sp>
        <p:nvSpPr>
          <p:cNvPr id="296" name="Google Shape;296;p35"/>
          <p:cNvSpPr/>
          <p:nvPr/>
        </p:nvSpPr>
        <p:spPr>
          <a:xfrm>
            <a:off x="3785025" y="1130525"/>
            <a:ext cx="1924500" cy="672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5"/>
          <p:cNvSpPr txBox="1"/>
          <p:nvPr/>
        </p:nvSpPr>
        <p:spPr>
          <a:xfrm>
            <a:off x="605025" y="1308875"/>
            <a:ext cx="143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Proceso</a:t>
            </a:r>
            <a:endParaRPr/>
          </a:p>
        </p:txBody>
      </p:sp>
      <p:sp>
        <p:nvSpPr>
          <p:cNvPr id="298" name="Google Shape;298;p35"/>
          <p:cNvSpPr/>
          <p:nvPr/>
        </p:nvSpPr>
        <p:spPr>
          <a:xfrm>
            <a:off x="360825" y="2702650"/>
            <a:ext cx="1924500" cy="672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5"/>
          <p:cNvSpPr/>
          <p:nvPr/>
        </p:nvSpPr>
        <p:spPr>
          <a:xfrm>
            <a:off x="2802250" y="2702650"/>
            <a:ext cx="1924500" cy="672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5"/>
          <p:cNvSpPr txBox="1"/>
          <p:nvPr/>
        </p:nvSpPr>
        <p:spPr>
          <a:xfrm>
            <a:off x="3912850" y="1266425"/>
            <a:ext cx="143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Token</a:t>
            </a:r>
            <a:endParaRPr/>
          </a:p>
        </p:txBody>
      </p:sp>
      <p:sp>
        <p:nvSpPr>
          <p:cNvPr id="301" name="Google Shape;301;p35"/>
          <p:cNvSpPr txBox="1"/>
          <p:nvPr/>
        </p:nvSpPr>
        <p:spPr>
          <a:xfrm>
            <a:off x="527775" y="2838550"/>
            <a:ext cx="143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Hilo</a:t>
            </a:r>
            <a:endParaRPr/>
          </a:p>
        </p:txBody>
      </p:sp>
      <p:sp>
        <p:nvSpPr>
          <p:cNvPr id="302" name="Google Shape;302;p35"/>
          <p:cNvSpPr txBox="1"/>
          <p:nvPr/>
        </p:nvSpPr>
        <p:spPr>
          <a:xfrm>
            <a:off x="2930000" y="2838550"/>
            <a:ext cx="1436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Hilo</a:t>
            </a:r>
            <a:endParaRPr/>
          </a:p>
        </p:txBody>
      </p:sp>
      <p:cxnSp>
        <p:nvCxnSpPr>
          <p:cNvPr id="303" name="Google Shape;303;p35"/>
          <p:cNvCxnSpPr>
            <a:stCxn id="294" idx="2"/>
            <a:endCxn id="298" idx="0"/>
          </p:cNvCxnSpPr>
          <p:nvPr/>
        </p:nvCxnSpPr>
        <p:spPr>
          <a:xfrm>
            <a:off x="1323075" y="1874750"/>
            <a:ext cx="0" cy="828000"/>
          </a:xfrm>
          <a:prstGeom prst="straightConnector1">
            <a:avLst/>
          </a:prstGeom>
          <a:noFill/>
          <a:ln cap="flat" cmpd="sng" w="9525">
            <a:solidFill>
              <a:schemeClr val="dk2"/>
            </a:solidFill>
            <a:prstDash val="solid"/>
            <a:round/>
            <a:headEnd len="med" w="med" type="none"/>
            <a:tailEnd len="med" w="med" type="triangle"/>
          </a:ln>
        </p:spPr>
      </p:cxnSp>
      <p:cxnSp>
        <p:nvCxnSpPr>
          <p:cNvPr id="304" name="Google Shape;304;p35"/>
          <p:cNvCxnSpPr>
            <a:stCxn id="294" idx="2"/>
            <a:endCxn id="299" idx="0"/>
          </p:cNvCxnSpPr>
          <p:nvPr/>
        </p:nvCxnSpPr>
        <p:spPr>
          <a:xfrm>
            <a:off x="1323075" y="1874750"/>
            <a:ext cx="2441400" cy="828000"/>
          </a:xfrm>
          <a:prstGeom prst="straightConnector1">
            <a:avLst/>
          </a:prstGeom>
          <a:noFill/>
          <a:ln cap="flat" cmpd="sng" w="9525">
            <a:solidFill>
              <a:schemeClr val="dk2"/>
            </a:solidFill>
            <a:prstDash val="solid"/>
            <a:round/>
            <a:headEnd len="med" w="med" type="none"/>
            <a:tailEnd len="med" w="med" type="triangle"/>
          </a:ln>
        </p:spPr>
      </p:cxnSp>
      <p:cxnSp>
        <p:nvCxnSpPr>
          <p:cNvPr id="305" name="Google Shape;305;p35"/>
          <p:cNvCxnSpPr>
            <a:stCxn id="298" idx="0"/>
            <a:endCxn id="296" idx="1"/>
          </p:cNvCxnSpPr>
          <p:nvPr/>
        </p:nvCxnSpPr>
        <p:spPr>
          <a:xfrm flipH="1" rot="10800000">
            <a:off x="1323075" y="1466650"/>
            <a:ext cx="2462100" cy="1236000"/>
          </a:xfrm>
          <a:prstGeom prst="straightConnector1">
            <a:avLst/>
          </a:prstGeom>
          <a:noFill/>
          <a:ln cap="flat" cmpd="sng" w="9525">
            <a:solidFill>
              <a:schemeClr val="dk2"/>
            </a:solidFill>
            <a:prstDash val="solid"/>
            <a:round/>
            <a:headEnd len="med" w="med" type="none"/>
            <a:tailEnd len="med" w="med" type="triangle"/>
          </a:ln>
        </p:spPr>
      </p:cxnSp>
      <p:cxnSp>
        <p:nvCxnSpPr>
          <p:cNvPr id="306" name="Google Shape;306;p35"/>
          <p:cNvCxnSpPr>
            <a:stCxn id="299" idx="0"/>
            <a:endCxn id="296" idx="1"/>
          </p:cNvCxnSpPr>
          <p:nvPr/>
        </p:nvCxnSpPr>
        <p:spPr>
          <a:xfrm flipH="1" rot="10800000">
            <a:off x="3764500" y="1466650"/>
            <a:ext cx="20400" cy="1236000"/>
          </a:xfrm>
          <a:prstGeom prst="straightConnector1">
            <a:avLst/>
          </a:prstGeom>
          <a:noFill/>
          <a:ln cap="flat" cmpd="sng" w="9525">
            <a:solidFill>
              <a:schemeClr val="dk2"/>
            </a:solidFill>
            <a:prstDash val="solid"/>
            <a:round/>
            <a:headEnd len="med" w="med" type="none"/>
            <a:tailEnd len="med" w="med" type="triangle"/>
          </a:ln>
        </p:spPr>
      </p:cxnSp>
      <p:sp>
        <p:nvSpPr>
          <p:cNvPr id="307" name="Google Shape;307;p35"/>
          <p:cNvSpPr txBox="1"/>
          <p:nvPr/>
        </p:nvSpPr>
        <p:spPr>
          <a:xfrm>
            <a:off x="6056175" y="905600"/>
            <a:ext cx="27591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Los tokens primarios se puede llamar tokens de proceso, mientras que los de impersonation se puede llamar también tokens de hilos.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36"/>
          <p:cNvPicPr preferRelativeResize="0"/>
          <p:nvPr/>
        </p:nvPicPr>
        <p:blipFill>
          <a:blip r:embed="rId3">
            <a:alphaModFix/>
          </a:blip>
          <a:stretch>
            <a:fillRect/>
          </a:stretch>
        </p:blipFill>
        <p:spPr>
          <a:xfrm>
            <a:off x="0" y="0"/>
            <a:ext cx="2036673" cy="625750"/>
          </a:xfrm>
          <a:prstGeom prst="rect">
            <a:avLst/>
          </a:prstGeom>
          <a:noFill/>
          <a:ln>
            <a:noFill/>
          </a:ln>
        </p:spPr>
      </p:pic>
      <p:sp>
        <p:nvSpPr>
          <p:cNvPr id="313" name="Google Shape;313;p36"/>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14" name="Google Shape;314;p36"/>
          <p:cNvSpPr txBox="1"/>
          <p:nvPr/>
        </p:nvSpPr>
        <p:spPr>
          <a:xfrm>
            <a:off x="84900" y="668150"/>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TOKENS</a:t>
            </a:r>
            <a:endParaRPr/>
          </a:p>
        </p:txBody>
      </p:sp>
      <p:sp>
        <p:nvSpPr>
          <p:cNvPr id="315" name="Google Shape;315;p36"/>
          <p:cNvSpPr txBox="1"/>
          <p:nvPr/>
        </p:nvSpPr>
        <p:spPr>
          <a:xfrm>
            <a:off x="827775" y="1266425"/>
            <a:ext cx="625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16" name="Google Shape;316;p36"/>
          <p:cNvSpPr txBox="1"/>
          <p:nvPr/>
        </p:nvSpPr>
        <p:spPr>
          <a:xfrm>
            <a:off x="1068175" y="1110775"/>
            <a:ext cx="493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17" name="Google Shape;317;p36"/>
          <p:cNvSpPr txBox="1"/>
          <p:nvPr/>
        </p:nvSpPr>
        <p:spPr>
          <a:xfrm>
            <a:off x="976350" y="1349338"/>
            <a:ext cx="302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18" name="Google Shape;318;p36"/>
          <p:cNvPicPr preferRelativeResize="0"/>
          <p:nvPr/>
        </p:nvPicPr>
        <p:blipFill>
          <a:blip r:embed="rId4">
            <a:alphaModFix/>
          </a:blip>
          <a:stretch>
            <a:fillRect/>
          </a:stretch>
        </p:blipFill>
        <p:spPr>
          <a:xfrm>
            <a:off x="237300" y="1068350"/>
            <a:ext cx="2932104" cy="3731749"/>
          </a:xfrm>
          <a:prstGeom prst="rect">
            <a:avLst/>
          </a:prstGeom>
          <a:noFill/>
          <a:ln>
            <a:noFill/>
          </a:ln>
        </p:spPr>
      </p:pic>
      <p:sp>
        <p:nvSpPr>
          <p:cNvPr id="319" name="Google Shape;319;p36"/>
          <p:cNvSpPr txBox="1"/>
          <p:nvPr/>
        </p:nvSpPr>
        <p:spPr>
          <a:xfrm>
            <a:off x="3997350" y="955125"/>
            <a:ext cx="400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20" name="Google Shape;320;p36"/>
          <p:cNvSpPr txBox="1"/>
          <p:nvPr/>
        </p:nvSpPr>
        <p:spPr>
          <a:xfrm>
            <a:off x="3813388" y="240575"/>
            <a:ext cx="4832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!process 0 0 msedge.exe</a:t>
            </a:r>
            <a:endParaRPr/>
          </a:p>
          <a:p>
            <a:pPr indent="0" lvl="0" marL="0" rtl="0" algn="l">
              <a:spcBef>
                <a:spcPts val="0"/>
              </a:spcBef>
              <a:spcAft>
                <a:spcPts val="0"/>
              </a:spcAft>
              <a:buNone/>
            </a:pPr>
            <a:r>
              <a:t/>
            </a:r>
            <a:endParaRPr/>
          </a:p>
        </p:txBody>
      </p:sp>
      <p:pic>
        <p:nvPicPr>
          <p:cNvPr id="321" name="Google Shape;321;p36"/>
          <p:cNvPicPr preferRelativeResize="0"/>
          <p:nvPr/>
        </p:nvPicPr>
        <p:blipFill>
          <a:blip r:embed="rId5">
            <a:alphaModFix/>
          </a:blip>
          <a:stretch>
            <a:fillRect/>
          </a:stretch>
        </p:blipFill>
        <p:spPr>
          <a:xfrm>
            <a:off x="3848776" y="2571750"/>
            <a:ext cx="2534850" cy="2076225"/>
          </a:xfrm>
          <a:prstGeom prst="rect">
            <a:avLst/>
          </a:prstGeom>
          <a:noFill/>
          <a:ln>
            <a:noFill/>
          </a:ln>
        </p:spPr>
      </p:pic>
      <p:pic>
        <p:nvPicPr>
          <p:cNvPr id="322" name="Google Shape;322;p36"/>
          <p:cNvPicPr preferRelativeResize="0"/>
          <p:nvPr/>
        </p:nvPicPr>
        <p:blipFill>
          <a:blip r:embed="rId6">
            <a:alphaModFix/>
          </a:blip>
          <a:stretch>
            <a:fillRect/>
          </a:stretch>
        </p:blipFill>
        <p:spPr>
          <a:xfrm>
            <a:off x="3848773" y="625750"/>
            <a:ext cx="3629025" cy="295275"/>
          </a:xfrm>
          <a:prstGeom prst="rect">
            <a:avLst/>
          </a:prstGeom>
          <a:noFill/>
          <a:ln>
            <a:noFill/>
          </a:ln>
        </p:spPr>
      </p:pic>
      <p:pic>
        <p:nvPicPr>
          <p:cNvPr id="323" name="Google Shape;323;p36"/>
          <p:cNvPicPr preferRelativeResize="0"/>
          <p:nvPr/>
        </p:nvPicPr>
        <p:blipFill>
          <a:blip r:embed="rId7">
            <a:alphaModFix/>
          </a:blip>
          <a:stretch>
            <a:fillRect/>
          </a:stretch>
        </p:blipFill>
        <p:spPr>
          <a:xfrm>
            <a:off x="3848775" y="955125"/>
            <a:ext cx="4600575" cy="781050"/>
          </a:xfrm>
          <a:prstGeom prst="rect">
            <a:avLst/>
          </a:prstGeom>
          <a:noFill/>
          <a:ln>
            <a:noFill/>
          </a:ln>
        </p:spPr>
      </p:pic>
      <p:sp>
        <p:nvSpPr>
          <p:cNvPr id="324" name="Google Shape;324;p36"/>
          <p:cNvSpPr txBox="1"/>
          <p:nvPr/>
        </p:nvSpPr>
        <p:spPr>
          <a:xfrm>
            <a:off x="3813400" y="1864700"/>
            <a:ext cx="3509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!token dirección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id="329" name="Google Shape;329;p37"/>
          <p:cNvPicPr preferRelativeResize="0"/>
          <p:nvPr/>
        </p:nvPicPr>
        <p:blipFill>
          <a:blip r:embed="rId3">
            <a:alphaModFix/>
          </a:blip>
          <a:stretch>
            <a:fillRect/>
          </a:stretch>
        </p:blipFill>
        <p:spPr>
          <a:xfrm>
            <a:off x="0" y="0"/>
            <a:ext cx="2036673" cy="625750"/>
          </a:xfrm>
          <a:prstGeom prst="rect">
            <a:avLst/>
          </a:prstGeom>
          <a:noFill/>
          <a:ln>
            <a:noFill/>
          </a:ln>
        </p:spPr>
      </p:pic>
      <p:sp>
        <p:nvSpPr>
          <p:cNvPr id="330" name="Google Shape;330;p37"/>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31" name="Google Shape;331;p37"/>
          <p:cNvSpPr txBox="1"/>
          <p:nvPr/>
        </p:nvSpPr>
        <p:spPr>
          <a:xfrm>
            <a:off x="84900" y="668150"/>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TOKENS</a:t>
            </a:r>
            <a:endParaRPr/>
          </a:p>
        </p:txBody>
      </p:sp>
      <p:sp>
        <p:nvSpPr>
          <p:cNvPr id="332" name="Google Shape;332;p37"/>
          <p:cNvSpPr txBox="1"/>
          <p:nvPr/>
        </p:nvSpPr>
        <p:spPr>
          <a:xfrm>
            <a:off x="827775" y="1266425"/>
            <a:ext cx="625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33" name="Google Shape;333;p37"/>
          <p:cNvSpPr txBox="1"/>
          <p:nvPr/>
        </p:nvSpPr>
        <p:spPr>
          <a:xfrm>
            <a:off x="1068175" y="1110775"/>
            <a:ext cx="493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34" name="Google Shape;334;p37"/>
          <p:cNvSpPr txBox="1"/>
          <p:nvPr/>
        </p:nvSpPr>
        <p:spPr>
          <a:xfrm>
            <a:off x="976350" y="1349338"/>
            <a:ext cx="302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35" name="Google Shape;335;p37"/>
          <p:cNvSpPr txBox="1"/>
          <p:nvPr/>
        </p:nvSpPr>
        <p:spPr>
          <a:xfrm>
            <a:off x="3997350" y="955125"/>
            <a:ext cx="400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336" name="Google Shape;336;p37"/>
          <p:cNvPicPr preferRelativeResize="0"/>
          <p:nvPr/>
        </p:nvPicPr>
        <p:blipFill>
          <a:blip r:embed="rId4">
            <a:alphaModFix/>
          </a:blip>
          <a:stretch>
            <a:fillRect/>
          </a:stretch>
        </p:blipFill>
        <p:spPr>
          <a:xfrm>
            <a:off x="227950" y="1266425"/>
            <a:ext cx="4344055" cy="3324475"/>
          </a:xfrm>
          <a:prstGeom prst="rect">
            <a:avLst/>
          </a:prstGeom>
          <a:noFill/>
          <a:ln>
            <a:noFill/>
          </a:ln>
        </p:spPr>
      </p:pic>
      <p:pic>
        <p:nvPicPr>
          <p:cNvPr id="337" name="Google Shape;337;p37"/>
          <p:cNvPicPr preferRelativeResize="0"/>
          <p:nvPr/>
        </p:nvPicPr>
        <p:blipFill>
          <a:blip r:embed="rId5">
            <a:alphaModFix/>
          </a:blip>
          <a:stretch>
            <a:fillRect/>
          </a:stretch>
        </p:blipFill>
        <p:spPr>
          <a:xfrm>
            <a:off x="4274850" y="1266425"/>
            <a:ext cx="4292601" cy="495300"/>
          </a:xfrm>
          <a:prstGeom prst="rect">
            <a:avLst/>
          </a:prstGeom>
          <a:noFill/>
          <a:ln>
            <a:noFill/>
          </a:ln>
        </p:spPr>
      </p:pic>
      <p:pic>
        <p:nvPicPr>
          <p:cNvPr id="338" name="Google Shape;338;p37"/>
          <p:cNvPicPr preferRelativeResize="0"/>
          <p:nvPr/>
        </p:nvPicPr>
        <p:blipFill>
          <a:blip r:embed="rId6">
            <a:alphaModFix/>
          </a:blip>
          <a:stretch>
            <a:fillRect/>
          </a:stretch>
        </p:blipFill>
        <p:spPr>
          <a:xfrm>
            <a:off x="4731480" y="1959800"/>
            <a:ext cx="3186243" cy="24079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id="343" name="Google Shape;343;p38"/>
          <p:cNvPicPr preferRelativeResize="0"/>
          <p:nvPr/>
        </p:nvPicPr>
        <p:blipFill>
          <a:blip r:embed="rId3">
            <a:alphaModFix/>
          </a:blip>
          <a:stretch>
            <a:fillRect/>
          </a:stretch>
        </p:blipFill>
        <p:spPr>
          <a:xfrm>
            <a:off x="0" y="0"/>
            <a:ext cx="2036673" cy="625750"/>
          </a:xfrm>
          <a:prstGeom prst="rect">
            <a:avLst/>
          </a:prstGeom>
          <a:noFill/>
          <a:ln>
            <a:noFill/>
          </a:ln>
        </p:spPr>
      </p:pic>
      <p:sp>
        <p:nvSpPr>
          <p:cNvPr id="344" name="Google Shape;344;p38"/>
          <p:cNvSpPr txBox="1"/>
          <p:nvPr/>
        </p:nvSpPr>
        <p:spPr>
          <a:xfrm>
            <a:off x="353750" y="1740450"/>
            <a:ext cx="64878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Recap:</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-Procesos: programa en ejecución que tiene su propio espacio de memoria y recursos asignados (CPU, handles,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-Hilos: entidad dentro de un proceso que ejecuta una tarea. Un proceso puede tener más de un hilo. Se pueden comunicar entre sí con variables compartidas y mecanismos de sincronización</a:t>
            </a:r>
            <a:endParaRPr/>
          </a:p>
        </p:txBody>
      </p:sp>
      <p:sp>
        <p:nvSpPr>
          <p:cNvPr id="345" name="Google Shape;345;p38"/>
          <p:cNvSpPr txBox="1"/>
          <p:nvPr/>
        </p:nvSpPr>
        <p:spPr>
          <a:xfrm>
            <a:off x="282975" y="922850"/>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PROCESOS E HILOS</a:t>
            </a:r>
            <a:endParaRPr/>
          </a:p>
        </p:txBody>
      </p:sp>
      <p:sp>
        <p:nvSpPr>
          <p:cNvPr id="346" name="Google Shape;346;p38"/>
          <p:cNvSpPr txBox="1"/>
          <p:nvPr/>
        </p:nvSpPr>
        <p:spPr>
          <a:xfrm>
            <a:off x="827775" y="1266425"/>
            <a:ext cx="625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47" name="Google Shape;347;p38"/>
          <p:cNvSpPr txBox="1"/>
          <p:nvPr/>
        </p:nvSpPr>
        <p:spPr>
          <a:xfrm>
            <a:off x="1068175" y="1110775"/>
            <a:ext cx="493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48" name="Google Shape;348;p38"/>
          <p:cNvSpPr txBox="1"/>
          <p:nvPr/>
        </p:nvSpPr>
        <p:spPr>
          <a:xfrm>
            <a:off x="622600" y="1427150"/>
            <a:ext cx="3021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49" name="Google Shape;349;p38"/>
          <p:cNvSpPr txBox="1"/>
          <p:nvPr/>
        </p:nvSpPr>
        <p:spPr>
          <a:xfrm>
            <a:off x="3997350" y="955125"/>
            <a:ext cx="400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50" name="Google Shape;350;p38"/>
          <p:cNvSpPr txBox="1"/>
          <p:nvPr/>
        </p:nvSpPr>
        <p:spPr>
          <a:xfrm>
            <a:off x="4556275" y="1117850"/>
            <a:ext cx="400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id="355" name="Google Shape;355;p39"/>
          <p:cNvPicPr preferRelativeResize="0"/>
          <p:nvPr/>
        </p:nvPicPr>
        <p:blipFill>
          <a:blip r:embed="rId3">
            <a:alphaModFix/>
          </a:blip>
          <a:stretch>
            <a:fillRect/>
          </a:stretch>
        </p:blipFill>
        <p:spPr>
          <a:xfrm>
            <a:off x="0" y="0"/>
            <a:ext cx="2036673" cy="625750"/>
          </a:xfrm>
          <a:prstGeom prst="rect">
            <a:avLst/>
          </a:prstGeom>
          <a:noFill/>
          <a:ln>
            <a:noFill/>
          </a:ln>
        </p:spPr>
      </p:pic>
      <p:sp>
        <p:nvSpPr>
          <p:cNvPr id="356" name="Google Shape;356;p39"/>
          <p:cNvSpPr txBox="1"/>
          <p:nvPr/>
        </p:nvSpPr>
        <p:spPr>
          <a:xfrm>
            <a:off x="625625" y="1437875"/>
            <a:ext cx="62508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s"/>
              <a:t>WinDbg es el debugger de Windows </a:t>
            </a:r>
            <a:endParaRPr/>
          </a:p>
          <a:p>
            <a:pPr indent="-317500" lvl="0" marL="457200" rtl="0" algn="l">
              <a:spcBef>
                <a:spcPts val="0"/>
              </a:spcBef>
              <a:spcAft>
                <a:spcPts val="0"/>
              </a:spcAft>
              <a:buSzPts val="1400"/>
              <a:buChar char="-"/>
            </a:pPr>
            <a:r>
              <a:rPr lang="es"/>
              <a:t>Usado por Microsoft para debuggear el propio sistema operativo</a:t>
            </a:r>
            <a:endParaRPr/>
          </a:p>
          <a:p>
            <a:pPr indent="-317500" lvl="0" marL="457200" rtl="0" algn="l">
              <a:spcBef>
                <a:spcPts val="0"/>
              </a:spcBef>
              <a:spcAft>
                <a:spcPts val="0"/>
              </a:spcAft>
              <a:buSzPts val="1400"/>
              <a:buChar char="-"/>
            </a:pPr>
            <a:r>
              <a:rPr lang="es"/>
              <a:t>Debugger de Kernel</a:t>
            </a:r>
            <a:endParaRPr/>
          </a:p>
          <a:p>
            <a:pPr indent="-317500" lvl="0" marL="457200" rtl="0" algn="l">
              <a:spcBef>
                <a:spcPts val="0"/>
              </a:spcBef>
              <a:spcAft>
                <a:spcPts val="0"/>
              </a:spcAft>
              <a:buSzPts val="1400"/>
              <a:buChar char="-"/>
            </a:pPr>
            <a:r>
              <a:rPr lang="es"/>
              <a:t>Debugger de Usuario</a:t>
            </a:r>
            <a:endParaRPr/>
          </a:p>
          <a:p>
            <a:pPr indent="-317500" lvl="0" marL="457200" rtl="0" algn="l">
              <a:spcBef>
                <a:spcPts val="0"/>
              </a:spcBef>
              <a:spcAft>
                <a:spcPts val="0"/>
              </a:spcAft>
              <a:buSzPts val="1400"/>
              <a:buChar char="-"/>
            </a:pPr>
            <a:r>
              <a:rPr lang="es"/>
              <a:t>Cuenta con una interfaz gráfica (al contrario que GDB, por ejemplo)</a:t>
            </a:r>
            <a:endParaRPr/>
          </a:p>
        </p:txBody>
      </p:sp>
      <p:sp>
        <p:nvSpPr>
          <p:cNvPr id="357" name="Google Shape;357;p39"/>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WinDbg Overview</a:t>
            </a:r>
            <a:endParaRPr/>
          </a:p>
        </p:txBody>
      </p:sp>
      <p:sp>
        <p:nvSpPr>
          <p:cNvPr id="358" name="Google Shape;358;p39"/>
          <p:cNvSpPr txBox="1"/>
          <p:nvPr/>
        </p:nvSpPr>
        <p:spPr>
          <a:xfrm>
            <a:off x="3500700" y="165200"/>
            <a:ext cx="2142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WINDBG OVERVIEW</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40"/>
          <p:cNvPicPr preferRelativeResize="0"/>
          <p:nvPr/>
        </p:nvPicPr>
        <p:blipFill>
          <a:blip r:embed="rId3">
            <a:alphaModFix/>
          </a:blip>
          <a:stretch>
            <a:fillRect/>
          </a:stretch>
        </p:blipFill>
        <p:spPr>
          <a:xfrm>
            <a:off x="0" y="0"/>
            <a:ext cx="2036673" cy="625750"/>
          </a:xfrm>
          <a:prstGeom prst="rect">
            <a:avLst/>
          </a:prstGeom>
          <a:noFill/>
          <a:ln>
            <a:noFill/>
          </a:ln>
        </p:spPr>
      </p:pic>
      <p:sp>
        <p:nvSpPr>
          <p:cNvPr id="364" name="Google Shape;364;p40"/>
          <p:cNvSpPr txBox="1"/>
          <p:nvPr/>
        </p:nvSpPr>
        <p:spPr>
          <a:xfrm>
            <a:off x="651825" y="1437875"/>
            <a:ext cx="62508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s"/>
              <a:t>Soporta diferentes tipos de comandos</a:t>
            </a:r>
            <a:endParaRPr/>
          </a:p>
          <a:p>
            <a:pPr indent="-317500" lvl="0" marL="457200" rtl="0" algn="l">
              <a:spcBef>
                <a:spcPts val="0"/>
              </a:spcBef>
              <a:spcAft>
                <a:spcPts val="0"/>
              </a:spcAft>
              <a:buSzPts val="1400"/>
              <a:buChar char="-"/>
            </a:pPr>
            <a:r>
              <a:rPr lang="es"/>
              <a:t>Algunos son comandos intrínsecos a WinDbg</a:t>
            </a:r>
            <a:endParaRPr/>
          </a:p>
          <a:p>
            <a:pPr indent="-317500" lvl="0" marL="457200" rtl="0" algn="l">
              <a:spcBef>
                <a:spcPts val="0"/>
              </a:spcBef>
              <a:spcAft>
                <a:spcPts val="0"/>
              </a:spcAft>
              <a:buSzPts val="1400"/>
              <a:buChar char="-"/>
            </a:pPr>
            <a:r>
              <a:rPr lang="es"/>
              <a:t>Soporta también comandos que funcionan sobre el debugger, o sobre los procesos debuggeados.</a:t>
            </a:r>
            <a:endParaRPr/>
          </a:p>
          <a:p>
            <a:pPr indent="-317500" lvl="0" marL="457200" rtl="0" algn="l">
              <a:spcBef>
                <a:spcPts val="0"/>
              </a:spcBef>
              <a:spcAft>
                <a:spcPts val="0"/>
              </a:spcAft>
              <a:buSzPts val="1400"/>
              <a:buChar char="-"/>
            </a:pPr>
            <a:r>
              <a:rPr lang="es"/>
              <a:t>Soporta extensiones, en forma de DLL </a:t>
            </a:r>
            <a:endParaRPr/>
          </a:p>
          <a:p>
            <a:pPr indent="-317500" lvl="0" marL="457200" rtl="0" algn="l">
              <a:spcBef>
                <a:spcPts val="0"/>
              </a:spcBef>
              <a:spcAft>
                <a:spcPts val="0"/>
              </a:spcAft>
              <a:buSzPts val="1400"/>
              <a:buChar char="-"/>
            </a:pPr>
            <a:r>
              <a:rPr lang="es"/>
              <a:t>Algunas DLL se encuentran integradas en el debugger por defecto.</a:t>
            </a:r>
            <a:endParaRPr/>
          </a:p>
          <a:p>
            <a:pPr indent="-317500" lvl="0" marL="457200" rtl="0" algn="l">
              <a:spcBef>
                <a:spcPts val="0"/>
              </a:spcBef>
              <a:spcAft>
                <a:spcPts val="0"/>
              </a:spcAft>
              <a:buSzPts val="1400"/>
              <a:buChar char="-"/>
            </a:pPr>
            <a:r>
              <a:rPr lang="es"/>
              <a:t>En WinDbg preview se añade soporte para scripting en JavaScript (muy potente)</a:t>
            </a:r>
            <a:endParaRPr/>
          </a:p>
        </p:txBody>
      </p:sp>
      <p:sp>
        <p:nvSpPr>
          <p:cNvPr id="365" name="Google Shape;365;p40"/>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Comandos en WinDbg</a:t>
            </a:r>
            <a:endParaRPr/>
          </a:p>
        </p:txBody>
      </p:sp>
      <p:sp>
        <p:nvSpPr>
          <p:cNvPr id="366" name="Google Shape;366;p40"/>
          <p:cNvSpPr txBox="1"/>
          <p:nvPr/>
        </p:nvSpPr>
        <p:spPr>
          <a:xfrm>
            <a:off x="3072000" y="1127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WINDBG OVERVIEW</a:t>
            </a:r>
            <a:endParaRPr>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41"/>
          <p:cNvPicPr preferRelativeResize="0"/>
          <p:nvPr/>
        </p:nvPicPr>
        <p:blipFill>
          <a:blip r:embed="rId3">
            <a:alphaModFix/>
          </a:blip>
          <a:stretch>
            <a:fillRect/>
          </a:stretch>
        </p:blipFill>
        <p:spPr>
          <a:xfrm>
            <a:off x="0" y="0"/>
            <a:ext cx="2036673" cy="625750"/>
          </a:xfrm>
          <a:prstGeom prst="rect">
            <a:avLst/>
          </a:prstGeom>
          <a:noFill/>
          <a:ln>
            <a:noFill/>
          </a:ln>
        </p:spPr>
      </p:pic>
      <p:sp>
        <p:nvSpPr>
          <p:cNvPr id="372" name="Google Shape;372;p41"/>
          <p:cNvSpPr txBox="1"/>
          <p:nvPr/>
        </p:nvSpPr>
        <p:spPr>
          <a:xfrm>
            <a:off x="651825" y="1437875"/>
            <a:ext cx="62508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s"/>
              <a:t>Por defecto los simbolos de microsoft se encuentran integrados con el debugger.</a:t>
            </a:r>
            <a:endParaRPr/>
          </a:p>
          <a:p>
            <a:pPr indent="-317500" lvl="0" marL="457200" rtl="0" algn="l">
              <a:spcBef>
                <a:spcPts val="0"/>
              </a:spcBef>
              <a:spcAft>
                <a:spcPts val="0"/>
              </a:spcAft>
              <a:buSzPts val="1400"/>
              <a:buChar char="-"/>
            </a:pPr>
            <a:r>
              <a:rPr lang="es"/>
              <a:t>Si necesitamos introducir simbolos privados, podemos usar el comando: .sympath+ &lt;path_to_symbol&gt;</a:t>
            </a:r>
            <a:endParaRPr/>
          </a:p>
          <a:p>
            <a:pPr indent="-317500" lvl="0" marL="457200" rtl="0" algn="l">
              <a:spcBef>
                <a:spcPts val="0"/>
              </a:spcBef>
              <a:spcAft>
                <a:spcPts val="0"/>
              </a:spcAft>
              <a:buSzPts val="1400"/>
              <a:buChar char="-"/>
            </a:pPr>
            <a:r>
              <a:rPr lang="es"/>
              <a:t>Si necesitamos recargar los simbolos podemos usar </a:t>
            </a:r>
            <a:r>
              <a:rPr lang="es">
                <a:solidFill>
                  <a:srgbClr val="FF0000"/>
                </a:solidFill>
              </a:rPr>
              <a:t>.reload &lt;dll // exe&gt;</a:t>
            </a:r>
            <a:r>
              <a:rPr lang="es"/>
              <a:t> o en general </a:t>
            </a:r>
            <a:r>
              <a:rPr lang="es">
                <a:solidFill>
                  <a:srgbClr val="FF0000"/>
                </a:solidFill>
              </a:rPr>
              <a:t>.reload /f</a:t>
            </a:r>
            <a:endParaRPr>
              <a:solidFill>
                <a:srgbClr val="FF0000"/>
              </a:solidFill>
            </a:endParaRPr>
          </a:p>
          <a:p>
            <a:pPr indent="-317500" lvl="0" marL="457200" rtl="0" algn="l">
              <a:spcBef>
                <a:spcPts val="0"/>
              </a:spcBef>
              <a:spcAft>
                <a:spcPts val="0"/>
              </a:spcAft>
              <a:buSzPts val="1400"/>
              <a:buChar char="-"/>
            </a:pPr>
            <a:r>
              <a:rPr lang="es"/>
              <a:t>Por defecto los simbolos de microsoft son descargados desde: </a:t>
            </a:r>
            <a:r>
              <a:rPr lang="es">
                <a:solidFill>
                  <a:srgbClr val="FF0000"/>
                </a:solidFill>
              </a:rPr>
              <a:t>https://msdl.microsoft.com/download/symbols</a:t>
            </a:r>
            <a:endParaRPr>
              <a:solidFill>
                <a:srgbClr val="FF0000"/>
              </a:solidFill>
            </a:endParaRPr>
          </a:p>
        </p:txBody>
      </p:sp>
      <p:sp>
        <p:nvSpPr>
          <p:cNvPr id="373" name="Google Shape;373;p41"/>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Symbolos en WinDbg</a:t>
            </a:r>
            <a:endParaRPr/>
          </a:p>
        </p:txBody>
      </p:sp>
      <p:sp>
        <p:nvSpPr>
          <p:cNvPr id="374" name="Google Shape;374;p41"/>
          <p:cNvSpPr txBox="1"/>
          <p:nvPr/>
        </p:nvSpPr>
        <p:spPr>
          <a:xfrm>
            <a:off x="3072000" y="1441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WINDBG OVERVIEW</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0" y="0"/>
            <a:ext cx="2036673" cy="625750"/>
          </a:xfrm>
          <a:prstGeom prst="rect">
            <a:avLst/>
          </a:prstGeom>
          <a:noFill/>
          <a:ln>
            <a:noFill/>
          </a:ln>
        </p:spPr>
      </p:pic>
      <p:sp>
        <p:nvSpPr>
          <p:cNvPr id="70" name="Google Shape;70;p15"/>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1" name="Google Shape;71;p15"/>
          <p:cNvSpPr txBox="1"/>
          <p:nvPr/>
        </p:nvSpPr>
        <p:spPr>
          <a:xfrm>
            <a:off x="3572875" y="112775"/>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OVERVIEW</a:t>
            </a:r>
            <a:endParaRPr/>
          </a:p>
        </p:txBody>
      </p:sp>
      <p:pic>
        <p:nvPicPr>
          <p:cNvPr id="72" name="Google Shape;72;p15"/>
          <p:cNvPicPr preferRelativeResize="0"/>
          <p:nvPr/>
        </p:nvPicPr>
        <p:blipFill rotWithShape="1">
          <a:blip r:embed="rId4">
            <a:alphaModFix/>
          </a:blip>
          <a:srcRect b="0" l="-9500" r="9500" t="0"/>
          <a:stretch/>
        </p:blipFill>
        <p:spPr>
          <a:xfrm>
            <a:off x="6155200" y="1416463"/>
            <a:ext cx="2235218" cy="1935074"/>
          </a:xfrm>
          <a:prstGeom prst="rect">
            <a:avLst/>
          </a:prstGeom>
          <a:noFill/>
          <a:ln>
            <a:noFill/>
          </a:ln>
        </p:spPr>
      </p:pic>
      <p:sp>
        <p:nvSpPr>
          <p:cNvPr id="73" name="Google Shape;73;p15"/>
          <p:cNvSpPr txBox="1"/>
          <p:nvPr/>
        </p:nvSpPr>
        <p:spPr>
          <a:xfrm>
            <a:off x="594300" y="898525"/>
            <a:ext cx="507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Los anillos</a:t>
            </a:r>
            <a:endParaRPr/>
          </a:p>
        </p:txBody>
      </p:sp>
      <p:pic>
        <p:nvPicPr>
          <p:cNvPr id="74" name="Google Shape;74;p15"/>
          <p:cNvPicPr preferRelativeResize="0"/>
          <p:nvPr/>
        </p:nvPicPr>
        <p:blipFill>
          <a:blip r:embed="rId5">
            <a:alphaModFix/>
          </a:blip>
          <a:stretch>
            <a:fillRect/>
          </a:stretch>
        </p:blipFill>
        <p:spPr>
          <a:xfrm>
            <a:off x="520300" y="1563550"/>
            <a:ext cx="4240244" cy="3306825"/>
          </a:xfrm>
          <a:prstGeom prst="rect">
            <a:avLst/>
          </a:prstGeom>
          <a:noFill/>
          <a:ln>
            <a:noFill/>
          </a:ln>
        </p:spPr>
      </p:pic>
      <p:cxnSp>
        <p:nvCxnSpPr>
          <p:cNvPr id="75" name="Google Shape;75;p15"/>
          <p:cNvCxnSpPr/>
          <p:nvPr/>
        </p:nvCxnSpPr>
        <p:spPr>
          <a:xfrm flipH="1" rot="10800000">
            <a:off x="2985625" y="1379600"/>
            <a:ext cx="693300" cy="290100"/>
          </a:xfrm>
          <a:prstGeom prst="straightConnector1">
            <a:avLst/>
          </a:prstGeom>
          <a:noFill/>
          <a:ln cap="flat" cmpd="sng" w="9525">
            <a:solidFill>
              <a:schemeClr val="dk2"/>
            </a:solidFill>
            <a:prstDash val="solid"/>
            <a:round/>
            <a:headEnd len="med" w="med" type="none"/>
            <a:tailEnd len="med" w="med" type="triangle"/>
          </a:ln>
        </p:spPr>
      </p:cxnSp>
      <p:cxnSp>
        <p:nvCxnSpPr>
          <p:cNvPr id="76" name="Google Shape;76;p15"/>
          <p:cNvCxnSpPr/>
          <p:nvPr/>
        </p:nvCxnSpPr>
        <p:spPr>
          <a:xfrm flipH="1" rot="10800000">
            <a:off x="3212025" y="1563550"/>
            <a:ext cx="750000" cy="375000"/>
          </a:xfrm>
          <a:prstGeom prst="straightConnector1">
            <a:avLst/>
          </a:prstGeom>
          <a:noFill/>
          <a:ln cap="flat" cmpd="sng" w="9525">
            <a:solidFill>
              <a:schemeClr val="dk2"/>
            </a:solidFill>
            <a:prstDash val="solid"/>
            <a:round/>
            <a:headEnd len="med" w="med" type="none"/>
            <a:tailEnd len="med" w="med" type="triangle"/>
          </a:ln>
        </p:spPr>
      </p:cxnSp>
      <p:cxnSp>
        <p:nvCxnSpPr>
          <p:cNvPr id="77" name="Google Shape;77;p15"/>
          <p:cNvCxnSpPr/>
          <p:nvPr/>
        </p:nvCxnSpPr>
        <p:spPr>
          <a:xfrm flipH="1" rot="10800000">
            <a:off x="3275700" y="1634275"/>
            <a:ext cx="905700" cy="665100"/>
          </a:xfrm>
          <a:prstGeom prst="straightConnector1">
            <a:avLst/>
          </a:prstGeom>
          <a:noFill/>
          <a:ln cap="flat" cmpd="sng" w="9525">
            <a:solidFill>
              <a:schemeClr val="dk2"/>
            </a:solidFill>
            <a:prstDash val="solid"/>
            <a:round/>
            <a:headEnd len="med" w="med" type="none"/>
            <a:tailEnd len="med" w="med" type="triangle"/>
          </a:ln>
        </p:spPr>
      </p:cxnSp>
      <p:cxnSp>
        <p:nvCxnSpPr>
          <p:cNvPr id="78" name="Google Shape;78;p15"/>
          <p:cNvCxnSpPr/>
          <p:nvPr/>
        </p:nvCxnSpPr>
        <p:spPr>
          <a:xfrm flipH="1" rot="10800000">
            <a:off x="3081400" y="2055000"/>
            <a:ext cx="1156500" cy="714600"/>
          </a:xfrm>
          <a:prstGeom prst="straightConnector1">
            <a:avLst/>
          </a:prstGeom>
          <a:noFill/>
          <a:ln cap="flat" cmpd="sng" w="9525">
            <a:solidFill>
              <a:schemeClr val="dk2"/>
            </a:solidFill>
            <a:prstDash val="solid"/>
            <a:round/>
            <a:headEnd len="med" w="med" type="none"/>
            <a:tailEnd len="med" w="med" type="triangle"/>
          </a:ln>
        </p:spPr>
      </p:cxnSp>
      <p:sp>
        <p:nvSpPr>
          <p:cNvPr id="79" name="Google Shape;79;p15"/>
          <p:cNvSpPr txBox="1"/>
          <p:nvPr/>
        </p:nvSpPr>
        <p:spPr>
          <a:xfrm>
            <a:off x="3678925" y="1046900"/>
            <a:ext cx="1528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Capa 3</a:t>
            </a:r>
            <a:endParaRPr/>
          </a:p>
        </p:txBody>
      </p:sp>
      <p:sp>
        <p:nvSpPr>
          <p:cNvPr id="80" name="Google Shape;80;p15"/>
          <p:cNvSpPr txBox="1"/>
          <p:nvPr/>
        </p:nvSpPr>
        <p:spPr>
          <a:xfrm>
            <a:off x="3962025" y="1269500"/>
            <a:ext cx="1308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Capa 0</a:t>
            </a:r>
            <a:endParaRPr/>
          </a:p>
        </p:txBody>
      </p:sp>
      <p:sp>
        <p:nvSpPr>
          <p:cNvPr id="81" name="Google Shape;81;p15"/>
          <p:cNvSpPr txBox="1"/>
          <p:nvPr/>
        </p:nvSpPr>
        <p:spPr>
          <a:xfrm>
            <a:off x="4237900" y="1464525"/>
            <a:ext cx="905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Capa -1</a:t>
            </a:r>
            <a:endParaRPr/>
          </a:p>
        </p:txBody>
      </p:sp>
      <p:sp>
        <p:nvSpPr>
          <p:cNvPr id="82" name="Google Shape;82;p15"/>
          <p:cNvSpPr txBox="1"/>
          <p:nvPr/>
        </p:nvSpPr>
        <p:spPr>
          <a:xfrm>
            <a:off x="4336950" y="1776175"/>
            <a:ext cx="19668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100"/>
              <a:t>Más números de capa que se va inventando la gente</a:t>
            </a:r>
            <a:endParaRPr sz="11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p42"/>
          <p:cNvPicPr preferRelativeResize="0"/>
          <p:nvPr/>
        </p:nvPicPr>
        <p:blipFill>
          <a:blip r:embed="rId3">
            <a:alphaModFix/>
          </a:blip>
          <a:stretch>
            <a:fillRect/>
          </a:stretch>
        </p:blipFill>
        <p:spPr>
          <a:xfrm>
            <a:off x="0" y="0"/>
            <a:ext cx="2036673" cy="625750"/>
          </a:xfrm>
          <a:prstGeom prst="rect">
            <a:avLst/>
          </a:prstGeom>
          <a:noFill/>
          <a:ln>
            <a:noFill/>
          </a:ln>
        </p:spPr>
      </p:pic>
      <p:sp>
        <p:nvSpPr>
          <p:cNvPr id="380" name="Google Shape;380;p42"/>
          <p:cNvSpPr txBox="1"/>
          <p:nvPr/>
        </p:nvSpPr>
        <p:spPr>
          <a:xfrm>
            <a:off x="651825" y="1437875"/>
            <a:ext cx="6250800" cy="2124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FF0000"/>
              </a:buClr>
              <a:buSzPts val="1400"/>
              <a:buChar char="-"/>
            </a:pPr>
            <a:r>
              <a:rPr lang="es">
                <a:solidFill>
                  <a:srgbClr val="FF0000"/>
                </a:solidFill>
              </a:rPr>
              <a:t>reload [options] [modulo]</a:t>
            </a:r>
            <a:endParaRPr>
              <a:solidFill>
                <a:srgbClr val="FF0000"/>
              </a:solidFill>
            </a:endParaRPr>
          </a:p>
          <a:p>
            <a:pPr indent="-317500" lvl="1" marL="914400" rtl="0" algn="l">
              <a:spcBef>
                <a:spcPts val="0"/>
              </a:spcBef>
              <a:spcAft>
                <a:spcPts val="0"/>
              </a:spcAft>
              <a:buClr>
                <a:schemeClr val="dk1"/>
              </a:buClr>
              <a:buSzPts val="1400"/>
              <a:buChar char="-"/>
            </a:pPr>
            <a:r>
              <a:rPr lang="es">
                <a:solidFill>
                  <a:schemeClr val="dk1"/>
                </a:solidFill>
              </a:rPr>
              <a:t>Recarga los </a:t>
            </a:r>
            <a:r>
              <a:rPr lang="es">
                <a:solidFill>
                  <a:schemeClr val="dk1"/>
                </a:solidFill>
              </a:rPr>
              <a:t>símbolos</a:t>
            </a:r>
            <a:r>
              <a:rPr lang="es">
                <a:solidFill>
                  <a:schemeClr val="dk1"/>
                </a:solidFill>
              </a:rPr>
              <a:t> especificados en el argumento modulo.</a:t>
            </a:r>
            <a:endParaRPr>
              <a:solidFill>
                <a:schemeClr val="dk1"/>
              </a:solidFill>
            </a:endParaRPr>
          </a:p>
          <a:p>
            <a:pPr indent="-317500" lvl="0" marL="457200" rtl="0" algn="l">
              <a:spcBef>
                <a:spcPts val="0"/>
              </a:spcBef>
              <a:spcAft>
                <a:spcPts val="0"/>
              </a:spcAft>
              <a:buClr>
                <a:srgbClr val="FF0000"/>
              </a:buClr>
              <a:buSzPts val="1400"/>
              <a:buChar char="-"/>
            </a:pPr>
            <a:r>
              <a:rPr lang="es">
                <a:solidFill>
                  <a:srgbClr val="FF0000"/>
                </a:solidFill>
              </a:rPr>
              <a:t>lm [options]</a:t>
            </a:r>
            <a:endParaRPr>
              <a:solidFill>
                <a:srgbClr val="FF0000"/>
              </a:solidFill>
            </a:endParaRPr>
          </a:p>
          <a:p>
            <a:pPr indent="-317500" lvl="1" marL="914400" rtl="0" algn="l">
              <a:spcBef>
                <a:spcPts val="0"/>
              </a:spcBef>
              <a:spcAft>
                <a:spcPts val="0"/>
              </a:spcAft>
              <a:buClr>
                <a:schemeClr val="dk1"/>
              </a:buClr>
              <a:buSzPts val="1400"/>
              <a:buChar char="-"/>
            </a:pPr>
            <a:r>
              <a:rPr lang="es">
                <a:solidFill>
                  <a:schemeClr val="dk1"/>
                </a:solidFill>
              </a:rPr>
              <a:t>Enumera los </a:t>
            </a:r>
            <a:r>
              <a:rPr lang="es">
                <a:solidFill>
                  <a:schemeClr val="dk1"/>
                </a:solidFill>
              </a:rPr>
              <a:t>módulos</a:t>
            </a:r>
            <a:r>
              <a:rPr lang="es">
                <a:solidFill>
                  <a:schemeClr val="dk1"/>
                </a:solidFill>
              </a:rPr>
              <a:t> cargados </a:t>
            </a:r>
            <a:endParaRPr>
              <a:solidFill>
                <a:schemeClr val="dk1"/>
              </a:solidFill>
            </a:endParaRPr>
          </a:p>
          <a:p>
            <a:pPr indent="-317500" lvl="1" marL="914400" rtl="0" algn="l">
              <a:spcBef>
                <a:spcPts val="0"/>
              </a:spcBef>
              <a:spcAft>
                <a:spcPts val="0"/>
              </a:spcAft>
              <a:buClr>
                <a:schemeClr val="dk1"/>
              </a:buClr>
              <a:buSzPts val="1400"/>
              <a:buChar char="-"/>
            </a:pPr>
            <a:r>
              <a:rPr lang="es">
                <a:solidFill>
                  <a:schemeClr val="dk1"/>
                </a:solidFill>
              </a:rPr>
              <a:t>Muestra si los símbolos para dicho módulo ha sido cargado </a:t>
            </a:r>
            <a:endParaRPr>
              <a:solidFill>
                <a:schemeClr val="dk1"/>
              </a:solidFill>
            </a:endParaRPr>
          </a:p>
          <a:p>
            <a:pPr indent="-317500" lvl="0" marL="457200" rtl="0" algn="l">
              <a:spcBef>
                <a:spcPts val="0"/>
              </a:spcBef>
              <a:spcAft>
                <a:spcPts val="0"/>
              </a:spcAft>
              <a:buClr>
                <a:srgbClr val="FF0000"/>
              </a:buClr>
              <a:buSzPts val="1400"/>
              <a:buChar char="-"/>
            </a:pPr>
            <a:r>
              <a:rPr lang="es">
                <a:solidFill>
                  <a:srgbClr val="FF0000"/>
                </a:solidFill>
              </a:rPr>
              <a:t>ld [modulo]</a:t>
            </a:r>
            <a:endParaRPr>
              <a:solidFill>
                <a:srgbClr val="FF0000"/>
              </a:solidFill>
            </a:endParaRPr>
          </a:p>
          <a:p>
            <a:pPr indent="-317500" lvl="1" marL="914400" rtl="0" algn="l">
              <a:spcBef>
                <a:spcPts val="0"/>
              </a:spcBef>
              <a:spcAft>
                <a:spcPts val="0"/>
              </a:spcAft>
              <a:buClr>
                <a:schemeClr val="dk1"/>
              </a:buClr>
              <a:buSzPts val="1400"/>
              <a:buChar char="-"/>
            </a:pPr>
            <a:r>
              <a:rPr lang="es">
                <a:solidFill>
                  <a:schemeClr val="dk1"/>
                </a:solidFill>
              </a:rPr>
              <a:t>Carga los símbolos para el módulo especificado. </a:t>
            </a:r>
            <a:endParaRPr>
              <a:solidFill>
                <a:schemeClr val="dk1"/>
              </a:solidFill>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None/>
            </a:pPr>
            <a:r>
              <a:t/>
            </a:r>
            <a:endParaRPr>
              <a:solidFill>
                <a:schemeClr val="dk1"/>
              </a:solidFill>
            </a:endParaRPr>
          </a:p>
        </p:txBody>
      </p:sp>
      <p:sp>
        <p:nvSpPr>
          <p:cNvPr id="381" name="Google Shape;381;p42"/>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Symbol commands</a:t>
            </a:r>
            <a:endParaRPr/>
          </a:p>
        </p:txBody>
      </p:sp>
      <p:sp>
        <p:nvSpPr>
          <p:cNvPr id="382" name="Google Shape;382;p42"/>
          <p:cNvSpPr txBox="1"/>
          <p:nvPr/>
        </p:nvSpPr>
        <p:spPr>
          <a:xfrm>
            <a:off x="3072000" y="2255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WINDBG OVERVIEW</a:t>
            </a:r>
            <a:endParaRPr>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43"/>
          <p:cNvPicPr preferRelativeResize="0"/>
          <p:nvPr/>
        </p:nvPicPr>
        <p:blipFill>
          <a:blip r:embed="rId3">
            <a:alphaModFix/>
          </a:blip>
          <a:stretch>
            <a:fillRect/>
          </a:stretch>
        </p:blipFill>
        <p:spPr>
          <a:xfrm>
            <a:off x="0" y="0"/>
            <a:ext cx="2036673" cy="625750"/>
          </a:xfrm>
          <a:prstGeom prst="rect">
            <a:avLst/>
          </a:prstGeom>
          <a:noFill/>
          <a:ln>
            <a:noFill/>
          </a:ln>
        </p:spPr>
      </p:pic>
      <p:sp>
        <p:nvSpPr>
          <p:cNvPr id="388" name="Google Shape;388;p43"/>
          <p:cNvSpPr txBox="1"/>
          <p:nvPr/>
        </p:nvSpPr>
        <p:spPr>
          <a:xfrm>
            <a:off x="651825" y="1437875"/>
            <a:ext cx="6250800" cy="2986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s"/>
              <a:t>Desde la interfaz GUI podemos configurar nuevos procesos </a:t>
            </a:r>
            <a:endParaRPr/>
          </a:p>
          <a:p>
            <a:pPr indent="-317500" lvl="0" marL="457200" rtl="0" algn="l">
              <a:spcBef>
                <a:spcPts val="0"/>
              </a:spcBef>
              <a:spcAft>
                <a:spcPts val="0"/>
              </a:spcAft>
              <a:buSzPts val="1400"/>
              <a:buChar char="-"/>
            </a:pPr>
            <a:r>
              <a:rPr lang="es"/>
              <a:t>Desde la interfaz GUI podemos attachearnos a procesos ya existentes.</a:t>
            </a:r>
            <a:endParaRPr/>
          </a:p>
          <a:p>
            <a:pPr indent="-317500" lvl="0" marL="457200" rtl="0" algn="l">
              <a:spcBef>
                <a:spcPts val="0"/>
              </a:spcBef>
              <a:spcAft>
                <a:spcPts val="0"/>
              </a:spcAft>
              <a:buSzPts val="1400"/>
              <a:buChar char="-"/>
            </a:pPr>
            <a:r>
              <a:rPr lang="es"/>
              <a:t>Por defecto, el debugger parará en el EntryPoint inicial del proceso.</a:t>
            </a:r>
            <a:endParaRPr/>
          </a:p>
          <a:p>
            <a:pPr indent="-317500" lvl="0" marL="457200" rtl="0" algn="l">
              <a:spcBef>
                <a:spcPts val="0"/>
              </a:spcBef>
              <a:spcAft>
                <a:spcPts val="0"/>
              </a:spcAft>
              <a:buSzPts val="1400"/>
              <a:buChar char="-"/>
            </a:pPr>
            <a:r>
              <a:rPr lang="es"/>
              <a:t>No es trivial debuggear procesos sin lanzar el EntryPoint de los mismos (inspeccionar memoria antes de que el Loader inicie la carga de DLLs, etc) </a:t>
            </a:r>
            <a:endParaRPr/>
          </a:p>
          <a:p>
            <a:pPr indent="-317500" lvl="0" marL="457200" rtl="0" algn="l">
              <a:spcBef>
                <a:spcPts val="0"/>
              </a:spcBef>
              <a:spcAft>
                <a:spcPts val="0"/>
              </a:spcAft>
              <a:buSzPts val="1400"/>
              <a:buChar char="-"/>
            </a:pPr>
            <a:r>
              <a:rPr lang="es"/>
              <a:t>Demo time</a:t>
            </a:r>
            <a:endParaRPr/>
          </a:p>
          <a:p>
            <a:pPr indent="-317500" lvl="0" marL="457200" rtl="0" algn="l">
              <a:spcBef>
                <a:spcPts val="0"/>
              </a:spcBef>
              <a:spcAft>
                <a:spcPts val="0"/>
              </a:spcAft>
              <a:buSzPts val="1400"/>
              <a:buChar char="-"/>
            </a:pPr>
            <a:r>
              <a:rPr lang="es"/>
              <a:t>Podemos utilizar algunos workarounds desde UserMode para esto.</a:t>
            </a:r>
            <a:endParaRPr/>
          </a:p>
          <a:p>
            <a:pPr indent="-317500" lvl="0" marL="457200" rtl="0" algn="l">
              <a:spcBef>
                <a:spcPts val="0"/>
              </a:spcBef>
              <a:spcAft>
                <a:spcPts val="0"/>
              </a:spcAft>
              <a:buSzPts val="1400"/>
              <a:buChar char="-"/>
            </a:pPr>
            <a:r>
              <a:rPr lang="es"/>
              <a:t>Nos permite introducir breakpoints, incluyendo breakpoint condicionales.</a:t>
            </a:r>
            <a:endParaRPr/>
          </a:p>
          <a:p>
            <a:pPr indent="-317500" lvl="0" marL="457200" rtl="0" algn="l">
              <a:spcBef>
                <a:spcPts val="0"/>
              </a:spcBef>
              <a:spcAft>
                <a:spcPts val="0"/>
              </a:spcAft>
              <a:buSzPts val="1400"/>
              <a:buChar char="-"/>
            </a:pPr>
            <a:r>
              <a:rPr lang="es"/>
              <a:t>Nos permite ejecutar comandos cuando un breakpoint se alcanza (loggear memoria)</a:t>
            </a:r>
            <a:endParaRPr/>
          </a:p>
        </p:txBody>
      </p:sp>
      <p:sp>
        <p:nvSpPr>
          <p:cNvPr id="389" name="Google Shape;389;p43"/>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Debugging de procesos (UM)</a:t>
            </a:r>
            <a:endParaRPr/>
          </a:p>
        </p:txBody>
      </p:sp>
      <p:sp>
        <p:nvSpPr>
          <p:cNvPr id="390" name="Google Shape;390;p43"/>
          <p:cNvSpPr txBox="1"/>
          <p:nvPr/>
        </p:nvSpPr>
        <p:spPr>
          <a:xfrm>
            <a:off x="3072000" y="2255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WINDBG OVERVIEW</a:t>
            </a:r>
            <a:endParaRPr>
              <a:solidFill>
                <a:schemeClr val="dk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id="395" name="Google Shape;395;p44"/>
          <p:cNvPicPr preferRelativeResize="0"/>
          <p:nvPr/>
        </p:nvPicPr>
        <p:blipFill>
          <a:blip r:embed="rId3">
            <a:alphaModFix/>
          </a:blip>
          <a:stretch>
            <a:fillRect/>
          </a:stretch>
        </p:blipFill>
        <p:spPr>
          <a:xfrm>
            <a:off x="0" y="0"/>
            <a:ext cx="2036673" cy="625750"/>
          </a:xfrm>
          <a:prstGeom prst="rect">
            <a:avLst/>
          </a:prstGeom>
          <a:noFill/>
          <a:ln>
            <a:noFill/>
          </a:ln>
        </p:spPr>
      </p:pic>
      <p:sp>
        <p:nvSpPr>
          <p:cNvPr id="396" name="Google Shape;396;p44"/>
          <p:cNvSpPr txBox="1"/>
          <p:nvPr/>
        </p:nvSpPr>
        <p:spPr>
          <a:xfrm>
            <a:off x="651825" y="1437875"/>
            <a:ext cx="6250800" cy="3201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SzPts val="1400"/>
              <a:buChar char="-"/>
            </a:pPr>
            <a:r>
              <a:rPr lang="es"/>
              <a:t>Podemos interacturas // enumerar los procesos del sistema con el  comando: !proc</a:t>
            </a:r>
            <a:r>
              <a:rPr lang="es"/>
              <a:t>ess</a:t>
            </a:r>
            <a:endParaRPr/>
          </a:p>
          <a:p>
            <a:pPr indent="-317500" lvl="0" marL="457200" rtl="0" algn="l">
              <a:spcBef>
                <a:spcPts val="0"/>
              </a:spcBef>
              <a:spcAft>
                <a:spcPts val="0"/>
              </a:spcAft>
              <a:buSzPts val="1400"/>
              <a:buChar char="-"/>
            </a:pPr>
            <a:r>
              <a:rPr lang="es">
                <a:solidFill>
                  <a:srgbClr val="FF0000"/>
                </a:solidFill>
              </a:rPr>
              <a:t> !process 0 0 lsass.exe</a:t>
            </a:r>
            <a:r>
              <a:rPr lang="es"/>
              <a:t> (Enumera los procesos con nombre lsass.exe)</a:t>
            </a:r>
            <a:endParaRPr/>
          </a:p>
          <a:p>
            <a:pPr indent="-317500" lvl="0" marL="457200" rtl="0" algn="l">
              <a:spcBef>
                <a:spcPts val="0"/>
              </a:spcBef>
              <a:spcAft>
                <a:spcPts val="0"/>
              </a:spcAft>
              <a:buSzPts val="1400"/>
              <a:buChar char="-"/>
            </a:pPr>
            <a:r>
              <a:rPr lang="es"/>
              <a:t>Podemos attachearnos a procesos desde Kernel Mode con el comando: .process</a:t>
            </a:r>
            <a:endParaRPr/>
          </a:p>
          <a:p>
            <a:pPr indent="-317500" lvl="0" marL="457200" rtl="0" algn="l">
              <a:spcBef>
                <a:spcPts val="0"/>
              </a:spcBef>
              <a:spcAft>
                <a:spcPts val="0"/>
              </a:spcAft>
              <a:buSzPts val="1400"/>
              <a:buChar char="-"/>
            </a:pPr>
            <a:r>
              <a:rPr lang="es">
                <a:solidFill>
                  <a:srgbClr val="FF0000"/>
                </a:solidFill>
              </a:rPr>
              <a:t>.process /p &lt;direccion objecto proceso&gt;</a:t>
            </a:r>
            <a:endParaRPr/>
          </a:p>
          <a:p>
            <a:pPr indent="-317500" lvl="0" marL="457200" rtl="0" algn="l">
              <a:spcBef>
                <a:spcPts val="0"/>
              </a:spcBef>
              <a:spcAft>
                <a:spcPts val="0"/>
              </a:spcAft>
              <a:buSzPts val="1400"/>
              <a:buChar char="-"/>
            </a:pPr>
            <a:r>
              <a:rPr lang="es"/>
              <a:t>Si no usamos el comando .process para attachearnos a un proceso no podremos inspeccionar la memoria del mismo desde el kernel.</a:t>
            </a:r>
            <a:endParaRPr/>
          </a:p>
          <a:p>
            <a:pPr indent="-317500" lvl="0" marL="457200" rtl="0" algn="l">
              <a:spcBef>
                <a:spcPts val="0"/>
              </a:spcBef>
              <a:spcAft>
                <a:spcPts val="0"/>
              </a:spcAft>
              <a:buSzPts val="1400"/>
              <a:buChar char="-"/>
            </a:pPr>
            <a:r>
              <a:rPr lang="es"/>
              <a:t>Podemos introducir breakpoints desde KernelMode, tanto en el entorno de UserMode, como en el entorno de KernelMode, usando el comando: </a:t>
            </a:r>
            <a:endParaRPr/>
          </a:p>
          <a:p>
            <a:pPr indent="-317500" lvl="0" marL="457200" rtl="0" algn="l">
              <a:spcBef>
                <a:spcPts val="0"/>
              </a:spcBef>
              <a:spcAft>
                <a:spcPts val="0"/>
              </a:spcAft>
              <a:buSzPts val="1400"/>
              <a:buChar char="-"/>
            </a:pPr>
            <a:r>
              <a:rPr lang="es">
                <a:solidFill>
                  <a:srgbClr val="FF0000"/>
                </a:solidFill>
              </a:rPr>
              <a:t>!bp [-p] kernel32!LoadLibrary</a:t>
            </a:r>
            <a:endParaRPr/>
          </a:p>
          <a:p>
            <a:pPr indent="-317500" lvl="0" marL="457200" rtl="0" algn="l">
              <a:spcBef>
                <a:spcPts val="0"/>
              </a:spcBef>
              <a:spcAft>
                <a:spcPts val="0"/>
              </a:spcAft>
              <a:buClr>
                <a:srgbClr val="FF0000"/>
              </a:buClr>
              <a:buSzPts val="1400"/>
              <a:buChar char="-"/>
            </a:pPr>
            <a:r>
              <a:rPr lang="es">
                <a:solidFill>
                  <a:srgbClr val="FF0000"/>
                </a:solidFill>
              </a:rPr>
              <a:t>!bp [-p] nt!NtMapViewOfSection</a:t>
            </a:r>
            <a:endParaRPr>
              <a:solidFill>
                <a:srgbClr val="FF0000"/>
              </a:solidFill>
            </a:endParaRPr>
          </a:p>
          <a:p>
            <a:pPr indent="0" lvl="0" marL="0" rtl="0" algn="l">
              <a:spcBef>
                <a:spcPts val="0"/>
              </a:spcBef>
              <a:spcAft>
                <a:spcPts val="0"/>
              </a:spcAft>
              <a:buNone/>
            </a:pPr>
            <a:r>
              <a:t/>
            </a:r>
            <a:endParaRPr/>
          </a:p>
        </p:txBody>
      </p:sp>
      <p:sp>
        <p:nvSpPr>
          <p:cNvPr id="397" name="Google Shape;397;p44"/>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Inspeccion de procesos desde Kernel Mode</a:t>
            </a:r>
            <a:endParaRPr/>
          </a:p>
        </p:txBody>
      </p:sp>
      <p:sp>
        <p:nvSpPr>
          <p:cNvPr id="398" name="Google Shape;398;p44"/>
          <p:cNvSpPr txBox="1"/>
          <p:nvPr/>
        </p:nvSpPr>
        <p:spPr>
          <a:xfrm>
            <a:off x="3072000" y="2255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WINDBG OVERVIEW</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pic>
        <p:nvPicPr>
          <p:cNvPr id="403" name="Google Shape;403;p45"/>
          <p:cNvPicPr preferRelativeResize="0"/>
          <p:nvPr/>
        </p:nvPicPr>
        <p:blipFill>
          <a:blip r:embed="rId3">
            <a:alphaModFix/>
          </a:blip>
          <a:stretch>
            <a:fillRect/>
          </a:stretch>
        </p:blipFill>
        <p:spPr>
          <a:xfrm>
            <a:off x="0" y="0"/>
            <a:ext cx="2036673" cy="625750"/>
          </a:xfrm>
          <a:prstGeom prst="rect">
            <a:avLst/>
          </a:prstGeom>
          <a:noFill/>
          <a:ln>
            <a:noFill/>
          </a:ln>
        </p:spPr>
      </p:pic>
      <p:sp>
        <p:nvSpPr>
          <p:cNvPr id="404" name="Google Shape;404;p45"/>
          <p:cNvSpPr txBox="1"/>
          <p:nvPr/>
        </p:nvSpPr>
        <p:spPr>
          <a:xfrm>
            <a:off x="651825" y="1437875"/>
            <a:ext cx="6250800" cy="2339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s"/>
              <a:t>Si queremos inspeccionar la memoria de cierto </a:t>
            </a:r>
            <a:r>
              <a:rPr lang="es"/>
              <a:t>símbolo</a:t>
            </a:r>
            <a:r>
              <a:rPr lang="es"/>
              <a:t> en WinDbg usaremos el comando </a:t>
            </a:r>
            <a:r>
              <a:rPr b="1" lang="es"/>
              <a:t>d[a|b|d|q…]</a:t>
            </a:r>
            <a:endParaRPr b="1"/>
          </a:p>
          <a:p>
            <a:pPr indent="-317500" lvl="0" marL="457200" marR="0" rtl="0" algn="l">
              <a:lnSpc>
                <a:spcPct val="100000"/>
              </a:lnSpc>
              <a:spcBef>
                <a:spcPts val="0"/>
              </a:spcBef>
              <a:spcAft>
                <a:spcPts val="0"/>
              </a:spcAft>
              <a:buSzPts val="1400"/>
              <a:buChar char="-"/>
            </a:pPr>
            <a:r>
              <a:rPr lang="es">
                <a:solidFill>
                  <a:srgbClr val="FF0000"/>
                </a:solidFill>
              </a:rPr>
              <a:t>dq ntdll!LdrpKernel32Name</a:t>
            </a:r>
            <a:endParaRPr>
              <a:solidFill>
                <a:srgbClr val="FF0000"/>
              </a:solidFill>
            </a:endParaRPr>
          </a:p>
          <a:p>
            <a:pPr indent="-317500" lvl="0" marL="457200" rtl="0" algn="l">
              <a:spcBef>
                <a:spcPts val="0"/>
              </a:spcBef>
              <a:spcAft>
                <a:spcPts val="0"/>
              </a:spcAft>
              <a:buSzPts val="1400"/>
              <a:buChar char="-"/>
            </a:pPr>
            <a:r>
              <a:rPr lang="es"/>
              <a:t>Si queremos inspeccionar memoria que sabemos que corresponde a un cierto tipo (estructura, enum, etc) usaremos el comando </a:t>
            </a:r>
            <a:r>
              <a:rPr b="1" lang="es"/>
              <a:t>dt.</a:t>
            </a:r>
            <a:endParaRPr b="1"/>
          </a:p>
          <a:p>
            <a:pPr indent="-317500" lvl="0" marL="457200" marR="0" rtl="0" algn="l">
              <a:lnSpc>
                <a:spcPct val="100000"/>
              </a:lnSpc>
              <a:spcBef>
                <a:spcPts val="0"/>
              </a:spcBef>
              <a:spcAft>
                <a:spcPts val="0"/>
              </a:spcAft>
              <a:buSzPts val="1400"/>
              <a:buChar char="-"/>
            </a:pPr>
            <a:r>
              <a:rPr lang="es">
                <a:solidFill>
                  <a:srgbClr val="FF0000"/>
                </a:solidFill>
              </a:rPr>
              <a:t>dt _PEB</a:t>
            </a:r>
            <a:r>
              <a:rPr lang="es"/>
              <a:t> </a:t>
            </a:r>
            <a:endParaRPr/>
          </a:p>
          <a:p>
            <a:pPr indent="-317500" lvl="0" marL="457200" rtl="0" algn="l">
              <a:spcBef>
                <a:spcPts val="0"/>
              </a:spcBef>
              <a:spcAft>
                <a:spcPts val="0"/>
              </a:spcAft>
              <a:buSzPts val="1400"/>
              <a:buChar char="-"/>
            </a:pPr>
            <a:r>
              <a:rPr lang="es"/>
              <a:t>Si queremos obtener información sobre una direccion de memoria concreta, podemos usar el comando </a:t>
            </a:r>
            <a:r>
              <a:rPr b="1" lang="es"/>
              <a:t>!address</a:t>
            </a:r>
            <a:endParaRPr b="1"/>
          </a:p>
          <a:p>
            <a:pPr indent="-317500" lvl="0" marL="457200" marR="0" rtl="0" algn="l">
              <a:lnSpc>
                <a:spcPct val="100000"/>
              </a:lnSpc>
              <a:spcBef>
                <a:spcPts val="0"/>
              </a:spcBef>
              <a:spcAft>
                <a:spcPts val="0"/>
              </a:spcAft>
              <a:buSzPts val="1400"/>
              <a:buChar char="-"/>
            </a:pPr>
            <a:r>
              <a:rPr lang="es">
                <a:solidFill>
                  <a:srgbClr val="FF0000"/>
                </a:solidFill>
              </a:rPr>
              <a:t>!address ntdll!LdrpKernel32Name</a:t>
            </a:r>
            <a:endParaRPr/>
          </a:p>
          <a:p>
            <a:pPr indent="0" lvl="0" marL="0" rtl="0" algn="l">
              <a:spcBef>
                <a:spcPts val="0"/>
              </a:spcBef>
              <a:spcAft>
                <a:spcPts val="0"/>
              </a:spcAft>
              <a:buNone/>
            </a:pPr>
            <a:r>
              <a:t/>
            </a:r>
            <a:endParaRPr/>
          </a:p>
        </p:txBody>
      </p:sp>
      <p:sp>
        <p:nvSpPr>
          <p:cNvPr id="405" name="Google Shape;405;p45"/>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Inspeccion de memoria en WinDbg</a:t>
            </a:r>
            <a:endParaRPr/>
          </a:p>
        </p:txBody>
      </p:sp>
      <p:sp>
        <p:nvSpPr>
          <p:cNvPr id="406" name="Google Shape;406;p45"/>
          <p:cNvSpPr txBox="1"/>
          <p:nvPr/>
        </p:nvSpPr>
        <p:spPr>
          <a:xfrm>
            <a:off x="3072000" y="1127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WINDBG OVERVIEW</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pic>
        <p:nvPicPr>
          <p:cNvPr id="411" name="Google Shape;411;p46"/>
          <p:cNvPicPr preferRelativeResize="0"/>
          <p:nvPr/>
        </p:nvPicPr>
        <p:blipFill>
          <a:blip r:embed="rId3">
            <a:alphaModFix/>
          </a:blip>
          <a:stretch>
            <a:fillRect/>
          </a:stretch>
        </p:blipFill>
        <p:spPr>
          <a:xfrm>
            <a:off x="0" y="0"/>
            <a:ext cx="2036673" cy="625750"/>
          </a:xfrm>
          <a:prstGeom prst="rect">
            <a:avLst/>
          </a:prstGeom>
          <a:noFill/>
          <a:ln>
            <a:noFill/>
          </a:ln>
        </p:spPr>
      </p:pic>
      <p:sp>
        <p:nvSpPr>
          <p:cNvPr id="412" name="Google Shape;412;p46"/>
          <p:cNvSpPr txBox="1"/>
          <p:nvPr/>
        </p:nvSpPr>
        <p:spPr>
          <a:xfrm>
            <a:off x="651825" y="1437875"/>
            <a:ext cx="62508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s"/>
              <a:t>WinDbg tiene la opción de mostrar la pila de llamadas del stack, lo cual nos proporciona información sobre las funciones llamadas antes.</a:t>
            </a:r>
            <a:endParaRPr/>
          </a:p>
          <a:p>
            <a:pPr indent="-317500" lvl="0" marL="457200" rtl="0" algn="l">
              <a:spcBef>
                <a:spcPts val="0"/>
              </a:spcBef>
              <a:spcAft>
                <a:spcPts val="0"/>
              </a:spcAft>
              <a:buSzPts val="1400"/>
              <a:buChar char="-"/>
            </a:pPr>
            <a:r>
              <a:rPr lang="es"/>
              <a:t>Hemos de usar el comando: </a:t>
            </a:r>
            <a:r>
              <a:rPr b="1" lang="es"/>
              <a:t>k</a:t>
            </a:r>
            <a:endParaRPr b="1"/>
          </a:p>
          <a:p>
            <a:pPr indent="-317500" lvl="0" marL="457200" rtl="0" algn="l">
              <a:spcBef>
                <a:spcPts val="0"/>
              </a:spcBef>
              <a:spcAft>
                <a:spcPts val="0"/>
              </a:spcAft>
              <a:buClr>
                <a:srgbClr val="FF0000"/>
              </a:buClr>
              <a:buSzPts val="1400"/>
              <a:buChar char="-"/>
            </a:pPr>
            <a:r>
              <a:rPr lang="es">
                <a:solidFill>
                  <a:srgbClr val="FF0000"/>
                </a:solidFill>
              </a:rPr>
              <a:t>kP (muestra todos los parametros)</a:t>
            </a:r>
            <a:endParaRPr>
              <a:solidFill>
                <a:srgbClr val="FF0000"/>
              </a:solidFill>
            </a:endParaRPr>
          </a:p>
          <a:p>
            <a:pPr indent="-317500" lvl="0" marL="457200" rtl="0" algn="l">
              <a:spcBef>
                <a:spcPts val="0"/>
              </a:spcBef>
              <a:spcAft>
                <a:spcPts val="0"/>
              </a:spcAft>
              <a:buClr>
                <a:srgbClr val="FF0000"/>
              </a:buClr>
              <a:buSzPts val="1400"/>
              <a:buChar char="-"/>
            </a:pPr>
            <a:r>
              <a:rPr lang="es">
                <a:solidFill>
                  <a:srgbClr val="FF0000"/>
                </a:solidFill>
              </a:rPr>
              <a:t>k [n] muestra un número n de stack frames)</a:t>
            </a:r>
            <a:endParaRPr>
              <a:solidFill>
                <a:srgbClr val="FF0000"/>
              </a:solidFill>
            </a:endParaRPr>
          </a:p>
          <a:p>
            <a:pPr indent="0" lvl="0" marL="457200" rtl="0" algn="l">
              <a:spcBef>
                <a:spcPts val="0"/>
              </a:spcBef>
              <a:spcAft>
                <a:spcPts val="0"/>
              </a:spcAft>
              <a:buNone/>
            </a:pPr>
            <a:r>
              <a:t/>
            </a:r>
            <a:endParaRPr>
              <a:solidFill>
                <a:srgbClr val="FF0000"/>
              </a:solidFill>
            </a:endParaRPr>
          </a:p>
          <a:p>
            <a:pPr indent="0" lvl="0" marL="0" rtl="0" algn="l">
              <a:spcBef>
                <a:spcPts val="0"/>
              </a:spcBef>
              <a:spcAft>
                <a:spcPts val="0"/>
              </a:spcAft>
              <a:buNone/>
            </a:pPr>
            <a:r>
              <a:t/>
            </a:r>
            <a:endParaRPr/>
          </a:p>
        </p:txBody>
      </p:sp>
      <p:sp>
        <p:nvSpPr>
          <p:cNvPr id="413" name="Google Shape;413;p46"/>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s"/>
              <a:t>Walking the Stac</a:t>
            </a:r>
            <a:r>
              <a:rPr lang="es"/>
              <a:t>k </a:t>
            </a:r>
            <a:endParaRPr/>
          </a:p>
        </p:txBody>
      </p:sp>
      <p:sp>
        <p:nvSpPr>
          <p:cNvPr id="414" name="Google Shape;414;p46"/>
          <p:cNvSpPr txBox="1"/>
          <p:nvPr/>
        </p:nvSpPr>
        <p:spPr>
          <a:xfrm>
            <a:off x="3072000" y="1127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WINDBG OVERVIEW</a:t>
            </a:r>
            <a:endParaRPr>
              <a:solidFill>
                <a:schemeClr val="dk1"/>
              </a:solidFill>
            </a:endParaRPr>
          </a:p>
        </p:txBody>
      </p:sp>
      <p:pic>
        <p:nvPicPr>
          <p:cNvPr id="415" name="Google Shape;415;p46"/>
          <p:cNvPicPr preferRelativeResize="0"/>
          <p:nvPr/>
        </p:nvPicPr>
        <p:blipFill>
          <a:blip r:embed="rId4">
            <a:alphaModFix/>
          </a:blip>
          <a:stretch>
            <a:fillRect/>
          </a:stretch>
        </p:blipFill>
        <p:spPr>
          <a:xfrm>
            <a:off x="922150" y="2904325"/>
            <a:ext cx="1936576" cy="1929551"/>
          </a:xfrm>
          <a:prstGeom prst="rect">
            <a:avLst/>
          </a:prstGeom>
          <a:noFill/>
          <a:ln>
            <a:noFill/>
          </a:ln>
        </p:spPr>
      </p:pic>
      <p:pic>
        <p:nvPicPr>
          <p:cNvPr id="416" name="Google Shape;416;p46"/>
          <p:cNvPicPr preferRelativeResize="0"/>
          <p:nvPr/>
        </p:nvPicPr>
        <p:blipFill>
          <a:blip r:embed="rId5">
            <a:alphaModFix/>
          </a:blip>
          <a:stretch>
            <a:fillRect/>
          </a:stretch>
        </p:blipFill>
        <p:spPr>
          <a:xfrm>
            <a:off x="3535301" y="2904325"/>
            <a:ext cx="3107147" cy="17076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id="421" name="Google Shape;421;p47"/>
          <p:cNvPicPr preferRelativeResize="0"/>
          <p:nvPr/>
        </p:nvPicPr>
        <p:blipFill>
          <a:blip r:embed="rId3">
            <a:alphaModFix/>
          </a:blip>
          <a:stretch>
            <a:fillRect/>
          </a:stretch>
        </p:blipFill>
        <p:spPr>
          <a:xfrm>
            <a:off x="0" y="0"/>
            <a:ext cx="2036673" cy="625750"/>
          </a:xfrm>
          <a:prstGeom prst="rect">
            <a:avLst/>
          </a:prstGeom>
          <a:noFill/>
          <a:ln>
            <a:noFill/>
          </a:ln>
        </p:spPr>
      </p:pic>
      <p:sp>
        <p:nvSpPr>
          <p:cNvPr id="422" name="Google Shape;422;p47"/>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s"/>
              <a:t>Walking the Stack </a:t>
            </a:r>
            <a:endParaRPr/>
          </a:p>
        </p:txBody>
      </p:sp>
      <p:sp>
        <p:nvSpPr>
          <p:cNvPr id="423" name="Google Shape;423;p47"/>
          <p:cNvSpPr txBox="1"/>
          <p:nvPr/>
        </p:nvSpPr>
        <p:spPr>
          <a:xfrm>
            <a:off x="3072000" y="1127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WINDBG OVERVIEW</a:t>
            </a:r>
            <a:endParaRPr>
              <a:solidFill>
                <a:schemeClr val="dk1"/>
              </a:solidFill>
            </a:endParaRPr>
          </a:p>
        </p:txBody>
      </p:sp>
      <p:pic>
        <p:nvPicPr>
          <p:cNvPr id="424" name="Google Shape;424;p47"/>
          <p:cNvPicPr preferRelativeResize="0"/>
          <p:nvPr/>
        </p:nvPicPr>
        <p:blipFill>
          <a:blip r:embed="rId4">
            <a:alphaModFix/>
          </a:blip>
          <a:stretch>
            <a:fillRect/>
          </a:stretch>
        </p:blipFill>
        <p:spPr>
          <a:xfrm>
            <a:off x="191700" y="1722925"/>
            <a:ext cx="8839200" cy="183195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pic>
        <p:nvPicPr>
          <p:cNvPr id="429" name="Google Shape;429;p48"/>
          <p:cNvPicPr preferRelativeResize="0"/>
          <p:nvPr/>
        </p:nvPicPr>
        <p:blipFill>
          <a:blip r:embed="rId3">
            <a:alphaModFix/>
          </a:blip>
          <a:stretch>
            <a:fillRect/>
          </a:stretch>
        </p:blipFill>
        <p:spPr>
          <a:xfrm>
            <a:off x="0" y="0"/>
            <a:ext cx="2036673" cy="625750"/>
          </a:xfrm>
          <a:prstGeom prst="rect">
            <a:avLst/>
          </a:prstGeom>
          <a:noFill/>
          <a:ln>
            <a:noFill/>
          </a:ln>
        </p:spPr>
      </p:pic>
      <p:sp>
        <p:nvSpPr>
          <p:cNvPr id="430" name="Google Shape;430;p48"/>
          <p:cNvSpPr txBox="1"/>
          <p:nvPr/>
        </p:nvSpPr>
        <p:spPr>
          <a:xfrm>
            <a:off x="651825" y="1437875"/>
            <a:ext cx="6250800" cy="2770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FF0000"/>
              </a:buClr>
              <a:buSzPts val="1400"/>
              <a:buChar char="-"/>
            </a:pPr>
            <a:r>
              <a:rPr lang="es"/>
              <a:t>Como todo, en Windows, los procesos son representados en el kernel como un objecto.</a:t>
            </a:r>
            <a:endParaRPr/>
          </a:p>
          <a:p>
            <a:pPr indent="-317500" lvl="0" marL="457200" rtl="0" algn="l">
              <a:spcBef>
                <a:spcPts val="0"/>
              </a:spcBef>
              <a:spcAft>
                <a:spcPts val="0"/>
              </a:spcAft>
              <a:buSzPts val="1400"/>
              <a:buChar char="-"/>
            </a:pPr>
            <a:r>
              <a:rPr lang="es"/>
              <a:t>El objecto que representa a los procesos en el executive se trata de la estructura EPROCESS.</a:t>
            </a:r>
            <a:endParaRPr/>
          </a:p>
          <a:p>
            <a:pPr indent="-317500" lvl="0" marL="457200" rtl="0" algn="l">
              <a:spcBef>
                <a:spcPts val="0"/>
              </a:spcBef>
              <a:spcAft>
                <a:spcPts val="0"/>
              </a:spcAft>
              <a:buSzPts val="1400"/>
              <a:buChar char="-"/>
            </a:pPr>
            <a:r>
              <a:rPr lang="es"/>
              <a:t>Todo proceso contendrá ciertas estructuras críticas en KernelMode:</a:t>
            </a:r>
            <a:endParaRPr/>
          </a:p>
          <a:p>
            <a:pPr indent="-317500" lvl="0" marL="457200" rtl="0" algn="l">
              <a:spcBef>
                <a:spcPts val="0"/>
              </a:spcBef>
              <a:spcAft>
                <a:spcPts val="0"/>
              </a:spcAft>
              <a:buClr>
                <a:srgbClr val="FF0000"/>
              </a:buClr>
              <a:buSzPts val="1400"/>
              <a:buChar char="-"/>
            </a:pPr>
            <a:r>
              <a:rPr lang="es">
                <a:solidFill>
                  <a:srgbClr val="FF0000"/>
                </a:solidFill>
              </a:rPr>
              <a:t>EPROCESS</a:t>
            </a:r>
            <a:endParaRPr>
              <a:solidFill>
                <a:srgbClr val="FF0000"/>
              </a:solidFill>
            </a:endParaRPr>
          </a:p>
          <a:p>
            <a:pPr indent="-317500" lvl="0" marL="457200" rtl="0" algn="l">
              <a:spcBef>
                <a:spcPts val="0"/>
              </a:spcBef>
              <a:spcAft>
                <a:spcPts val="0"/>
              </a:spcAft>
              <a:buClr>
                <a:srgbClr val="FF0000"/>
              </a:buClr>
              <a:buSzPts val="1400"/>
              <a:buChar char="-"/>
            </a:pPr>
            <a:r>
              <a:rPr lang="es">
                <a:solidFill>
                  <a:srgbClr val="FF0000"/>
                </a:solidFill>
              </a:rPr>
              <a:t>KPROCESS (primer miembro de la estructura EPROCESS)</a:t>
            </a:r>
            <a:endParaRPr>
              <a:solidFill>
                <a:srgbClr val="FF0000"/>
              </a:solidFill>
            </a:endParaRPr>
          </a:p>
          <a:p>
            <a:pPr indent="-317500" lvl="0" marL="457200" rtl="0" algn="l">
              <a:spcBef>
                <a:spcPts val="0"/>
              </a:spcBef>
              <a:spcAft>
                <a:spcPts val="0"/>
              </a:spcAft>
              <a:buClr>
                <a:schemeClr val="dk1"/>
              </a:buClr>
              <a:buSzPts val="1400"/>
              <a:buChar char="-"/>
            </a:pPr>
            <a:r>
              <a:rPr lang="es">
                <a:solidFill>
                  <a:schemeClr val="dk1"/>
                </a:solidFill>
              </a:rPr>
              <a:t>Todo proceso se encuentra enlazado con el siguiente mediante una estructura doblemente enlazada.</a:t>
            </a:r>
            <a:endParaRPr>
              <a:solidFill>
                <a:schemeClr val="dk1"/>
              </a:solidFill>
            </a:endParaRPr>
          </a:p>
          <a:p>
            <a:pPr indent="-317500" lvl="0" marL="457200" rtl="0" algn="l">
              <a:spcBef>
                <a:spcPts val="0"/>
              </a:spcBef>
              <a:spcAft>
                <a:spcPts val="0"/>
              </a:spcAft>
              <a:buClr>
                <a:schemeClr val="dk1"/>
              </a:buClr>
              <a:buSzPts val="1400"/>
              <a:buChar char="-"/>
            </a:pPr>
            <a:r>
              <a:rPr i="1" lang="es">
                <a:solidFill>
                  <a:schemeClr val="dk1"/>
                </a:solidFill>
              </a:rPr>
              <a:t>“</a:t>
            </a:r>
            <a:r>
              <a:rPr i="1" lang="es">
                <a:solidFill>
                  <a:schemeClr val="dk1"/>
                </a:solidFill>
              </a:rPr>
              <a:t>Todo proceso”</a:t>
            </a:r>
            <a:r>
              <a:rPr lang="es">
                <a:solidFill>
                  <a:schemeClr val="dk1"/>
                </a:solidFill>
              </a:rPr>
              <a:t> contendrá ciertas estructuras críticas en UserMode:</a:t>
            </a:r>
            <a:endParaRPr>
              <a:solidFill>
                <a:schemeClr val="dk1"/>
              </a:solidFill>
            </a:endParaRPr>
          </a:p>
          <a:p>
            <a:pPr indent="-317500" lvl="0" marL="457200" rtl="0" algn="l">
              <a:spcBef>
                <a:spcPts val="0"/>
              </a:spcBef>
              <a:spcAft>
                <a:spcPts val="0"/>
              </a:spcAft>
              <a:buClr>
                <a:schemeClr val="dk1"/>
              </a:buClr>
              <a:buSzPts val="1400"/>
              <a:buChar char="-"/>
            </a:pPr>
            <a:r>
              <a:rPr lang="es">
                <a:solidFill>
                  <a:schemeClr val="dk1"/>
                </a:solidFill>
              </a:rPr>
              <a:t>PEB (Process Environment Block)</a:t>
            </a:r>
            <a:endParaRPr>
              <a:solidFill>
                <a:schemeClr val="dk1"/>
              </a:solidFill>
            </a:endParaRPr>
          </a:p>
          <a:p>
            <a:pPr indent="0" lvl="0" marL="0" rtl="0" algn="l">
              <a:spcBef>
                <a:spcPts val="0"/>
              </a:spcBef>
              <a:spcAft>
                <a:spcPts val="0"/>
              </a:spcAft>
              <a:buNone/>
            </a:pPr>
            <a:r>
              <a:t/>
            </a:r>
            <a:endParaRPr/>
          </a:p>
        </p:txBody>
      </p:sp>
      <p:sp>
        <p:nvSpPr>
          <p:cNvPr id="431" name="Google Shape;431;p48"/>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s"/>
              <a:t>Overview</a:t>
            </a:r>
            <a:endParaRPr/>
          </a:p>
        </p:txBody>
      </p:sp>
      <p:sp>
        <p:nvSpPr>
          <p:cNvPr id="432" name="Google Shape;432;p48"/>
          <p:cNvSpPr txBox="1"/>
          <p:nvPr/>
        </p:nvSpPr>
        <p:spPr>
          <a:xfrm>
            <a:off x="3072000" y="1127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PROCESOS EN WINDOWS</a:t>
            </a:r>
            <a:endParaRPr>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id="437" name="Google Shape;437;p49"/>
          <p:cNvPicPr preferRelativeResize="0"/>
          <p:nvPr/>
        </p:nvPicPr>
        <p:blipFill>
          <a:blip r:embed="rId3">
            <a:alphaModFix/>
          </a:blip>
          <a:stretch>
            <a:fillRect/>
          </a:stretch>
        </p:blipFill>
        <p:spPr>
          <a:xfrm>
            <a:off x="0" y="0"/>
            <a:ext cx="2036673" cy="625750"/>
          </a:xfrm>
          <a:prstGeom prst="rect">
            <a:avLst/>
          </a:prstGeom>
          <a:noFill/>
          <a:ln>
            <a:noFill/>
          </a:ln>
        </p:spPr>
      </p:pic>
      <p:sp>
        <p:nvSpPr>
          <p:cNvPr id="438" name="Google Shape;438;p49"/>
          <p:cNvSpPr txBox="1"/>
          <p:nvPr/>
        </p:nvSpPr>
        <p:spPr>
          <a:xfrm>
            <a:off x="651825" y="1437875"/>
            <a:ext cx="62508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s"/>
              <a:t>Existen diferentes tipos de procesos: </a:t>
            </a:r>
            <a:endParaRPr/>
          </a:p>
          <a:p>
            <a:pPr indent="-317500" lvl="0" marL="457200" rtl="0" algn="l">
              <a:spcBef>
                <a:spcPts val="0"/>
              </a:spcBef>
              <a:spcAft>
                <a:spcPts val="0"/>
              </a:spcAft>
              <a:buClr>
                <a:srgbClr val="FF0000"/>
              </a:buClr>
              <a:buSzPts val="1400"/>
              <a:buChar char="-"/>
            </a:pPr>
            <a:r>
              <a:rPr lang="es">
                <a:solidFill>
                  <a:srgbClr val="FF0000"/>
                </a:solidFill>
              </a:rPr>
              <a:t>Minimal processes (procesos que solo viven en el kernel, no tienen PEB, direcciones en UserMode, etc)</a:t>
            </a:r>
            <a:endParaRPr>
              <a:solidFill>
                <a:srgbClr val="FF0000"/>
              </a:solidFill>
            </a:endParaRPr>
          </a:p>
          <a:p>
            <a:pPr indent="0" lvl="0" marL="0" rtl="0" algn="l">
              <a:spcBef>
                <a:spcPts val="0"/>
              </a:spcBef>
              <a:spcAft>
                <a:spcPts val="0"/>
              </a:spcAft>
              <a:buNone/>
            </a:pPr>
            <a:r>
              <a:t/>
            </a:r>
            <a:endParaRPr/>
          </a:p>
        </p:txBody>
      </p:sp>
      <p:sp>
        <p:nvSpPr>
          <p:cNvPr id="439" name="Google Shape;439;p49"/>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s"/>
              <a:t>Overview</a:t>
            </a:r>
            <a:endParaRPr/>
          </a:p>
        </p:txBody>
      </p:sp>
      <p:sp>
        <p:nvSpPr>
          <p:cNvPr id="440" name="Google Shape;440;p49"/>
          <p:cNvSpPr txBox="1"/>
          <p:nvPr/>
        </p:nvSpPr>
        <p:spPr>
          <a:xfrm>
            <a:off x="3072000" y="1127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PROCESOS EN WINDOWS</a:t>
            </a:r>
            <a:endParaRPr>
              <a:solidFill>
                <a:schemeClr val="dk1"/>
              </a:solidFill>
            </a:endParaRPr>
          </a:p>
        </p:txBody>
      </p:sp>
      <p:pic>
        <p:nvPicPr>
          <p:cNvPr id="441" name="Google Shape;441;p49"/>
          <p:cNvPicPr preferRelativeResize="0"/>
          <p:nvPr/>
        </p:nvPicPr>
        <p:blipFill>
          <a:blip r:embed="rId4">
            <a:alphaModFix/>
          </a:blip>
          <a:stretch>
            <a:fillRect/>
          </a:stretch>
        </p:blipFill>
        <p:spPr>
          <a:xfrm>
            <a:off x="132725" y="2571750"/>
            <a:ext cx="3447950" cy="688600"/>
          </a:xfrm>
          <a:prstGeom prst="rect">
            <a:avLst/>
          </a:prstGeom>
          <a:noFill/>
          <a:ln>
            <a:noFill/>
          </a:ln>
        </p:spPr>
      </p:pic>
      <p:pic>
        <p:nvPicPr>
          <p:cNvPr id="442" name="Google Shape;442;p49"/>
          <p:cNvPicPr preferRelativeResize="0"/>
          <p:nvPr/>
        </p:nvPicPr>
        <p:blipFill>
          <a:blip r:embed="rId5">
            <a:alphaModFix/>
          </a:blip>
          <a:stretch>
            <a:fillRect/>
          </a:stretch>
        </p:blipFill>
        <p:spPr>
          <a:xfrm>
            <a:off x="4135750" y="2496937"/>
            <a:ext cx="4542001" cy="8382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id="447" name="Google Shape;447;p50"/>
          <p:cNvPicPr preferRelativeResize="0"/>
          <p:nvPr/>
        </p:nvPicPr>
        <p:blipFill>
          <a:blip r:embed="rId3">
            <a:alphaModFix/>
          </a:blip>
          <a:stretch>
            <a:fillRect/>
          </a:stretch>
        </p:blipFill>
        <p:spPr>
          <a:xfrm>
            <a:off x="0" y="0"/>
            <a:ext cx="2036673" cy="625750"/>
          </a:xfrm>
          <a:prstGeom prst="rect">
            <a:avLst/>
          </a:prstGeom>
          <a:noFill/>
          <a:ln>
            <a:noFill/>
          </a:ln>
        </p:spPr>
      </p:pic>
      <p:sp>
        <p:nvSpPr>
          <p:cNvPr id="448" name="Google Shape;448;p50"/>
          <p:cNvSpPr txBox="1"/>
          <p:nvPr/>
        </p:nvSpPr>
        <p:spPr>
          <a:xfrm>
            <a:off x="651825" y="1437875"/>
            <a:ext cx="6250800" cy="1477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s"/>
              <a:t>Existen diferentes tipos de procesos: </a:t>
            </a:r>
            <a:endParaRPr/>
          </a:p>
          <a:p>
            <a:pPr indent="-317500" lvl="0" marL="457200" rtl="0" algn="l">
              <a:spcBef>
                <a:spcPts val="0"/>
              </a:spcBef>
              <a:spcAft>
                <a:spcPts val="0"/>
              </a:spcAft>
              <a:buClr>
                <a:srgbClr val="FF0000"/>
              </a:buClr>
              <a:buSzPts val="1400"/>
              <a:buChar char="-"/>
            </a:pPr>
            <a:r>
              <a:rPr lang="es">
                <a:solidFill>
                  <a:srgbClr val="FF0000"/>
                </a:solidFill>
              </a:rPr>
              <a:t>PICO processes (utilizados para emular diferentes sistemas operativos)</a:t>
            </a:r>
            <a:endParaRPr>
              <a:solidFill>
                <a:srgbClr val="FF0000"/>
              </a:solidFill>
            </a:endParaRPr>
          </a:p>
          <a:p>
            <a:pPr indent="-317500" lvl="0" marL="457200" rtl="0" algn="l">
              <a:spcBef>
                <a:spcPts val="0"/>
              </a:spcBef>
              <a:spcAft>
                <a:spcPts val="0"/>
              </a:spcAft>
              <a:buClr>
                <a:srgbClr val="FF0000"/>
              </a:buClr>
              <a:buSzPts val="1400"/>
              <a:buChar char="-"/>
            </a:pPr>
            <a:r>
              <a:rPr lang="es">
                <a:solidFill>
                  <a:srgbClr val="FF0000"/>
                </a:solidFill>
              </a:rPr>
              <a:t>AppContainer processes (realmente solo existen para aplicaciones de la AppStore)</a:t>
            </a:r>
            <a:endParaRPr>
              <a:solidFill>
                <a:srgbClr val="FF0000"/>
              </a:solidFill>
            </a:endParaRPr>
          </a:p>
          <a:p>
            <a:pPr indent="0" lvl="0" marL="0" rtl="0" algn="l">
              <a:spcBef>
                <a:spcPts val="0"/>
              </a:spcBef>
              <a:spcAft>
                <a:spcPts val="0"/>
              </a:spcAft>
              <a:buNone/>
            </a:pPr>
            <a:r>
              <a:t/>
            </a:r>
            <a:endParaRPr/>
          </a:p>
        </p:txBody>
      </p:sp>
      <p:sp>
        <p:nvSpPr>
          <p:cNvPr id="449" name="Google Shape;449;p50"/>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s"/>
              <a:t>Overview</a:t>
            </a:r>
            <a:endParaRPr/>
          </a:p>
        </p:txBody>
      </p:sp>
      <p:sp>
        <p:nvSpPr>
          <p:cNvPr id="450" name="Google Shape;450;p50"/>
          <p:cNvSpPr txBox="1"/>
          <p:nvPr/>
        </p:nvSpPr>
        <p:spPr>
          <a:xfrm>
            <a:off x="3072000" y="1127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PROCESOS EN WINDOWS</a:t>
            </a:r>
            <a:endParaRPr>
              <a:solidFill>
                <a:schemeClr val="dk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pic>
        <p:nvPicPr>
          <p:cNvPr id="455" name="Google Shape;455;p51"/>
          <p:cNvPicPr preferRelativeResize="0"/>
          <p:nvPr/>
        </p:nvPicPr>
        <p:blipFill>
          <a:blip r:embed="rId3">
            <a:alphaModFix/>
          </a:blip>
          <a:stretch>
            <a:fillRect/>
          </a:stretch>
        </p:blipFill>
        <p:spPr>
          <a:xfrm>
            <a:off x="0" y="0"/>
            <a:ext cx="2036673" cy="625750"/>
          </a:xfrm>
          <a:prstGeom prst="rect">
            <a:avLst/>
          </a:prstGeom>
          <a:noFill/>
          <a:ln>
            <a:noFill/>
          </a:ln>
        </p:spPr>
      </p:pic>
      <p:sp>
        <p:nvSpPr>
          <p:cNvPr id="456" name="Google Shape;456;p51"/>
          <p:cNvSpPr txBox="1"/>
          <p:nvPr/>
        </p:nvSpPr>
        <p:spPr>
          <a:xfrm>
            <a:off x="651825" y="1437875"/>
            <a:ext cx="6250800" cy="2986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s"/>
              <a:t>Se abre la imagen del proceso</a:t>
            </a:r>
            <a:endParaRPr/>
          </a:p>
          <a:p>
            <a:pPr indent="-317500" lvl="0" marL="457200" rtl="0" algn="l">
              <a:spcBef>
                <a:spcPts val="0"/>
              </a:spcBef>
              <a:spcAft>
                <a:spcPts val="0"/>
              </a:spcAft>
              <a:buSzPts val="1400"/>
              <a:buChar char="-"/>
            </a:pPr>
            <a:r>
              <a:rPr lang="es"/>
              <a:t>Se crea la estructura (EPROCESS)</a:t>
            </a:r>
            <a:endParaRPr/>
          </a:p>
          <a:p>
            <a:pPr indent="-317500" lvl="0" marL="457200" rtl="0" algn="l">
              <a:spcBef>
                <a:spcPts val="0"/>
              </a:spcBef>
              <a:spcAft>
                <a:spcPts val="0"/>
              </a:spcAft>
              <a:buSzPts val="1400"/>
              <a:buChar char="-"/>
            </a:pPr>
            <a:r>
              <a:rPr lang="es"/>
              <a:t>Se crea el thread inicial, representado en el kernel mediante una estructura ETHREAD.</a:t>
            </a:r>
            <a:endParaRPr/>
          </a:p>
          <a:p>
            <a:pPr indent="-317500" lvl="0" marL="457200" rtl="0" algn="l">
              <a:spcBef>
                <a:spcPts val="0"/>
              </a:spcBef>
              <a:spcAft>
                <a:spcPts val="0"/>
              </a:spcAft>
              <a:buSzPts val="1400"/>
              <a:buChar char="-"/>
            </a:pPr>
            <a:r>
              <a:rPr lang="es"/>
              <a:t>Se completa la inicialización del proceso y el hilo.</a:t>
            </a:r>
            <a:endParaRPr/>
          </a:p>
          <a:p>
            <a:pPr indent="-317500" lvl="1" marL="1371600" rtl="0" algn="l">
              <a:spcBef>
                <a:spcPts val="0"/>
              </a:spcBef>
              <a:spcAft>
                <a:spcPts val="0"/>
              </a:spcAft>
              <a:buSzPts val="1400"/>
              <a:buChar char="-"/>
            </a:pPr>
            <a:r>
              <a:rPr lang="es"/>
              <a:t>Se crea la estructura PEB.</a:t>
            </a:r>
            <a:endParaRPr/>
          </a:p>
          <a:p>
            <a:pPr indent="-317500" lvl="1" marL="1371600" rtl="0" algn="l">
              <a:spcBef>
                <a:spcPts val="0"/>
              </a:spcBef>
              <a:spcAft>
                <a:spcPts val="0"/>
              </a:spcAft>
              <a:buSzPts val="1400"/>
              <a:buChar char="-"/>
            </a:pPr>
            <a:r>
              <a:rPr lang="es"/>
              <a:t>Se crea la estructura TEB (para el primer hilo)</a:t>
            </a:r>
            <a:endParaRPr/>
          </a:p>
          <a:p>
            <a:pPr indent="-317500" lvl="1" marL="1371600" rtl="0" algn="l">
              <a:spcBef>
                <a:spcPts val="0"/>
              </a:spcBef>
              <a:spcAft>
                <a:spcPts val="0"/>
              </a:spcAft>
              <a:buSzPts val="1400"/>
              <a:buChar char="-"/>
            </a:pPr>
            <a:r>
              <a:rPr lang="es"/>
              <a:t>Se cargan las DLLs necesarias (ntdll ya ha sido cargada anteriromente)</a:t>
            </a:r>
            <a:endParaRPr/>
          </a:p>
          <a:p>
            <a:pPr indent="-317500" lvl="1" marL="1371600" rtl="0" algn="l">
              <a:spcBef>
                <a:spcPts val="0"/>
              </a:spcBef>
              <a:spcAft>
                <a:spcPts val="0"/>
              </a:spcAft>
              <a:buSzPts val="1400"/>
              <a:buChar char="-"/>
            </a:pPr>
            <a:r>
              <a:rPr lang="es"/>
              <a:t>Las funciones DllMain de las dlls son llamadas </a:t>
            </a:r>
            <a:endParaRPr/>
          </a:p>
          <a:p>
            <a:pPr indent="0" lvl="0" marL="0" rtl="0" algn="l">
              <a:spcBef>
                <a:spcPts val="0"/>
              </a:spcBef>
              <a:spcAft>
                <a:spcPts val="0"/>
              </a:spcAft>
              <a:buNone/>
            </a:pPr>
            <a:r>
              <a:t/>
            </a:r>
            <a:endParaRPr/>
          </a:p>
          <a:p>
            <a:pPr indent="-317500" lvl="0" marL="457200" rtl="0" algn="l">
              <a:spcBef>
                <a:spcPts val="0"/>
              </a:spcBef>
              <a:spcAft>
                <a:spcPts val="0"/>
              </a:spcAft>
              <a:buClr>
                <a:schemeClr val="dk1"/>
              </a:buClr>
              <a:buSzPts val="1400"/>
              <a:buChar char="-"/>
            </a:pPr>
            <a:r>
              <a:rPr lang="es">
                <a:solidFill>
                  <a:schemeClr val="dk1"/>
                </a:solidFill>
              </a:rPr>
              <a:t>Se inicia el EntryPoint del proceso.</a:t>
            </a:r>
            <a:endParaRPr>
              <a:solidFill>
                <a:schemeClr val="dk1"/>
              </a:solidFill>
            </a:endParaRPr>
          </a:p>
          <a:p>
            <a:pPr indent="0" lvl="0" marL="0" rtl="0" algn="l">
              <a:spcBef>
                <a:spcPts val="0"/>
              </a:spcBef>
              <a:spcAft>
                <a:spcPts val="0"/>
              </a:spcAft>
              <a:buNone/>
            </a:pPr>
            <a:r>
              <a:t/>
            </a:r>
            <a:endParaRPr/>
          </a:p>
        </p:txBody>
      </p:sp>
      <p:sp>
        <p:nvSpPr>
          <p:cNvPr id="457" name="Google Shape;457;p51"/>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s"/>
              <a:t>Creación de procesos</a:t>
            </a:r>
            <a:endParaRPr/>
          </a:p>
        </p:txBody>
      </p:sp>
      <p:sp>
        <p:nvSpPr>
          <p:cNvPr id="458" name="Google Shape;458;p51"/>
          <p:cNvSpPr txBox="1"/>
          <p:nvPr/>
        </p:nvSpPr>
        <p:spPr>
          <a:xfrm>
            <a:off x="3072000" y="1127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PROCESOS EN WINDOWS</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16"/>
          <p:cNvPicPr preferRelativeResize="0"/>
          <p:nvPr/>
        </p:nvPicPr>
        <p:blipFill>
          <a:blip r:embed="rId3">
            <a:alphaModFix/>
          </a:blip>
          <a:stretch>
            <a:fillRect/>
          </a:stretch>
        </p:blipFill>
        <p:spPr>
          <a:xfrm>
            <a:off x="0" y="0"/>
            <a:ext cx="2036673" cy="625750"/>
          </a:xfrm>
          <a:prstGeom prst="rect">
            <a:avLst/>
          </a:prstGeom>
          <a:noFill/>
          <a:ln>
            <a:noFill/>
          </a:ln>
        </p:spPr>
      </p:pic>
      <p:sp>
        <p:nvSpPr>
          <p:cNvPr id="88" name="Google Shape;88;p16"/>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89" name="Google Shape;89;p16"/>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OVERVIEW</a:t>
            </a:r>
            <a:endParaRPr/>
          </a:p>
        </p:txBody>
      </p:sp>
      <p:pic>
        <p:nvPicPr>
          <p:cNvPr id="90" name="Google Shape;90;p16"/>
          <p:cNvPicPr preferRelativeResize="0"/>
          <p:nvPr/>
        </p:nvPicPr>
        <p:blipFill>
          <a:blip r:embed="rId4">
            <a:alphaModFix/>
          </a:blip>
          <a:stretch>
            <a:fillRect/>
          </a:stretch>
        </p:blipFill>
        <p:spPr>
          <a:xfrm>
            <a:off x="4652100" y="1114788"/>
            <a:ext cx="3003025" cy="3570975"/>
          </a:xfrm>
          <a:prstGeom prst="rect">
            <a:avLst/>
          </a:prstGeom>
          <a:noFill/>
          <a:ln>
            <a:noFill/>
          </a:ln>
        </p:spPr>
      </p:pic>
      <p:sp>
        <p:nvSpPr>
          <p:cNvPr id="91" name="Google Shape;91;p16"/>
          <p:cNvSpPr txBox="1"/>
          <p:nvPr/>
        </p:nvSpPr>
        <p:spPr>
          <a:xfrm>
            <a:off x="792400" y="1400850"/>
            <a:ext cx="3268500" cy="233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-La diferencia entre user-mode y kernel-mode existe desde Windows NT (Windows 95, 98 etc no lo tenían)</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-Win32k.sys: gestiona el entorno gráfico</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-HAL: capa de abstracción por ejemplo para que no tengas que saber los detalles del controlador de un disco</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pic>
        <p:nvPicPr>
          <p:cNvPr id="463" name="Google Shape;463;p52"/>
          <p:cNvPicPr preferRelativeResize="0"/>
          <p:nvPr/>
        </p:nvPicPr>
        <p:blipFill>
          <a:blip r:embed="rId3">
            <a:alphaModFix/>
          </a:blip>
          <a:stretch>
            <a:fillRect/>
          </a:stretch>
        </p:blipFill>
        <p:spPr>
          <a:xfrm>
            <a:off x="0" y="0"/>
            <a:ext cx="2036673" cy="625750"/>
          </a:xfrm>
          <a:prstGeom prst="rect">
            <a:avLst/>
          </a:prstGeom>
          <a:noFill/>
          <a:ln>
            <a:noFill/>
          </a:ln>
        </p:spPr>
      </p:pic>
      <p:sp>
        <p:nvSpPr>
          <p:cNvPr id="464" name="Google Shape;464;p52"/>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t/>
            </a:r>
            <a:endParaRPr>
              <a:solidFill>
                <a:schemeClr val="dk1"/>
              </a:solidFill>
            </a:endParaRPr>
          </a:p>
          <a:p>
            <a:pPr indent="0" lvl="0" marL="0" rtl="0" algn="l">
              <a:spcBef>
                <a:spcPts val="0"/>
              </a:spcBef>
              <a:spcAft>
                <a:spcPts val="0"/>
              </a:spcAft>
              <a:buNone/>
            </a:pPr>
            <a:r>
              <a:t/>
            </a:r>
            <a:endParaRPr/>
          </a:p>
        </p:txBody>
      </p:sp>
      <p:sp>
        <p:nvSpPr>
          <p:cNvPr id="465" name="Google Shape;465;p52"/>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s"/>
              <a:t>Creación de procesos</a:t>
            </a:r>
            <a:endParaRPr/>
          </a:p>
        </p:txBody>
      </p:sp>
      <p:sp>
        <p:nvSpPr>
          <p:cNvPr id="466" name="Google Shape;466;p52"/>
          <p:cNvSpPr txBox="1"/>
          <p:nvPr/>
        </p:nvSpPr>
        <p:spPr>
          <a:xfrm>
            <a:off x="3072000" y="1127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PROCESOS EN WINDOWS</a:t>
            </a:r>
            <a:endParaRPr>
              <a:solidFill>
                <a:schemeClr val="dk1"/>
              </a:solidFill>
            </a:endParaRPr>
          </a:p>
        </p:txBody>
      </p:sp>
      <p:pic>
        <p:nvPicPr>
          <p:cNvPr id="467" name="Google Shape;467;p52"/>
          <p:cNvPicPr preferRelativeResize="0"/>
          <p:nvPr/>
        </p:nvPicPr>
        <p:blipFill>
          <a:blip r:embed="rId4">
            <a:alphaModFix/>
          </a:blip>
          <a:stretch>
            <a:fillRect/>
          </a:stretch>
        </p:blipFill>
        <p:spPr>
          <a:xfrm>
            <a:off x="62475" y="1197025"/>
            <a:ext cx="7429500" cy="2057400"/>
          </a:xfrm>
          <a:prstGeom prst="rect">
            <a:avLst/>
          </a:prstGeom>
          <a:noFill/>
          <a:ln>
            <a:noFill/>
          </a:ln>
        </p:spPr>
      </p:pic>
      <p:pic>
        <p:nvPicPr>
          <p:cNvPr id="468" name="Google Shape;468;p52"/>
          <p:cNvPicPr preferRelativeResize="0"/>
          <p:nvPr/>
        </p:nvPicPr>
        <p:blipFill>
          <a:blip r:embed="rId5">
            <a:alphaModFix/>
          </a:blip>
          <a:stretch>
            <a:fillRect/>
          </a:stretch>
        </p:blipFill>
        <p:spPr>
          <a:xfrm>
            <a:off x="62475" y="3324213"/>
            <a:ext cx="7600950" cy="18192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pic>
        <p:nvPicPr>
          <p:cNvPr id="473" name="Google Shape;473;p53"/>
          <p:cNvPicPr preferRelativeResize="0"/>
          <p:nvPr/>
        </p:nvPicPr>
        <p:blipFill>
          <a:blip r:embed="rId3">
            <a:alphaModFix/>
          </a:blip>
          <a:stretch>
            <a:fillRect/>
          </a:stretch>
        </p:blipFill>
        <p:spPr>
          <a:xfrm>
            <a:off x="0" y="0"/>
            <a:ext cx="2036673" cy="625750"/>
          </a:xfrm>
          <a:prstGeom prst="rect">
            <a:avLst/>
          </a:prstGeom>
          <a:noFill/>
          <a:ln>
            <a:noFill/>
          </a:ln>
        </p:spPr>
      </p:pic>
      <p:sp>
        <p:nvSpPr>
          <p:cNvPr id="474" name="Google Shape;474;p53"/>
          <p:cNvSpPr txBox="1"/>
          <p:nvPr/>
        </p:nvSpPr>
        <p:spPr>
          <a:xfrm>
            <a:off x="651825" y="1437875"/>
            <a:ext cx="6250800" cy="2986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s"/>
              <a:t>Cuando deseamos obtener más información de los procesos, debemos checkear algunas estructuras internas.</a:t>
            </a:r>
            <a:endParaRPr/>
          </a:p>
          <a:p>
            <a:pPr indent="-317500" lvl="1" marL="1371600" rtl="0" algn="l">
              <a:spcBef>
                <a:spcPts val="0"/>
              </a:spcBef>
              <a:spcAft>
                <a:spcPts val="0"/>
              </a:spcAft>
              <a:buClr>
                <a:srgbClr val="FF0000"/>
              </a:buClr>
              <a:buSzPts val="1400"/>
              <a:buChar char="-"/>
            </a:pPr>
            <a:r>
              <a:rPr lang="es">
                <a:solidFill>
                  <a:srgbClr val="FF0000"/>
                </a:solidFill>
              </a:rPr>
              <a:t>TEB</a:t>
            </a:r>
            <a:endParaRPr>
              <a:solidFill>
                <a:srgbClr val="FF0000"/>
              </a:solidFill>
            </a:endParaRPr>
          </a:p>
          <a:p>
            <a:pPr indent="-317500" lvl="1" marL="1371600" rtl="0" algn="l">
              <a:spcBef>
                <a:spcPts val="0"/>
              </a:spcBef>
              <a:spcAft>
                <a:spcPts val="0"/>
              </a:spcAft>
              <a:buClr>
                <a:srgbClr val="FF0000"/>
              </a:buClr>
              <a:buSzPts val="1400"/>
              <a:buChar char="-"/>
            </a:pPr>
            <a:r>
              <a:rPr lang="es">
                <a:solidFill>
                  <a:srgbClr val="FF0000"/>
                </a:solidFill>
              </a:rPr>
              <a:t>PEB</a:t>
            </a:r>
            <a:endParaRPr>
              <a:solidFill>
                <a:srgbClr val="FF0000"/>
              </a:solidFill>
            </a:endParaRPr>
          </a:p>
          <a:p>
            <a:pPr indent="-317500" lvl="1" marL="1371600" rtl="0" algn="l">
              <a:spcBef>
                <a:spcPts val="0"/>
              </a:spcBef>
              <a:spcAft>
                <a:spcPts val="0"/>
              </a:spcAft>
              <a:buClr>
                <a:srgbClr val="FF0000"/>
              </a:buClr>
              <a:buSzPts val="1400"/>
              <a:buChar char="-"/>
            </a:pPr>
            <a:r>
              <a:rPr lang="es">
                <a:solidFill>
                  <a:srgbClr val="FF0000"/>
                </a:solidFill>
              </a:rPr>
              <a:t>ETHREAD</a:t>
            </a:r>
            <a:endParaRPr>
              <a:solidFill>
                <a:srgbClr val="FF0000"/>
              </a:solidFill>
            </a:endParaRPr>
          </a:p>
          <a:p>
            <a:pPr indent="-317500" lvl="1" marL="1371600" rtl="0" algn="l">
              <a:spcBef>
                <a:spcPts val="0"/>
              </a:spcBef>
              <a:spcAft>
                <a:spcPts val="0"/>
              </a:spcAft>
              <a:buClr>
                <a:srgbClr val="FF0000"/>
              </a:buClr>
              <a:buSzPts val="1400"/>
              <a:buChar char="-"/>
            </a:pPr>
            <a:r>
              <a:rPr lang="es">
                <a:solidFill>
                  <a:srgbClr val="FF0000"/>
                </a:solidFill>
              </a:rPr>
              <a:t>KTHREAD</a:t>
            </a:r>
            <a:endParaRPr>
              <a:solidFill>
                <a:srgbClr val="FF0000"/>
              </a:solidFill>
            </a:endParaRPr>
          </a:p>
          <a:p>
            <a:pPr indent="-317500" lvl="1" marL="1371600" rtl="0" algn="l">
              <a:spcBef>
                <a:spcPts val="0"/>
              </a:spcBef>
              <a:spcAft>
                <a:spcPts val="0"/>
              </a:spcAft>
              <a:buClr>
                <a:srgbClr val="FF0000"/>
              </a:buClr>
              <a:buSzPts val="1400"/>
              <a:buChar char="-"/>
            </a:pPr>
            <a:r>
              <a:rPr lang="es">
                <a:solidFill>
                  <a:srgbClr val="FF0000"/>
                </a:solidFill>
              </a:rPr>
              <a:t>EPROCESS</a:t>
            </a:r>
            <a:endParaRPr>
              <a:solidFill>
                <a:srgbClr val="FF0000"/>
              </a:solidFill>
            </a:endParaRPr>
          </a:p>
          <a:p>
            <a:pPr indent="-317500" lvl="1" marL="1371600" rtl="0" algn="l">
              <a:spcBef>
                <a:spcPts val="0"/>
              </a:spcBef>
              <a:spcAft>
                <a:spcPts val="0"/>
              </a:spcAft>
              <a:buClr>
                <a:srgbClr val="FF0000"/>
              </a:buClr>
              <a:buSzPts val="1400"/>
              <a:buChar char="-"/>
            </a:pPr>
            <a:r>
              <a:rPr lang="es">
                <a:solidFill>
                  <a:srgbClr val="FF0000"/>
                </a:solidFill>
              </a:rPr>
              <a:t>KPROCESS</a:t>
            </a:r>
            <a:endParaRPr>
              <a:solidFill>
                <a:srgbClr val="FF0000"/>
              </a:solidFill>
            </a:endParaRPr>
          </a:p>
          <a:p>
            <a:pPr indent="-317500" lvl="1" marL="1371600" rtl="0" algn="l">
              <a:spcBef>
                <a:spcPts val="0"/>
              </a:spcBef>
              <a:spcAft>
                <a:spcPts val="0"/>
              </a:spcAft>
              <a:buClr>
                <a:srgbClr val="FF0000"/>
              </a:buClr>
              <a:buSzPts val="1400"/>
              <a:buChar char="-"/>
            </a:pPr>
            <a:r>
              <a:rPr lang="es">
                <a:solidFill>
                  <a:srgbClr val="FF0000"/>
                </a:solidFill>
              </a:rPr>
              <a:t>TOKEN</a:t>
            </a:r>
            <a:endParaRPr>
              <a:solidFill>
                <a:srgbClr val="FF0000"/>
              </a:solidFill>
            </a:endParaRPr>
          </a:p>
          <a:p>
            <a:pPr indent="-317500" lvl="0" marL="457200" rtl="0" algn="l">
              <a:spcBef>
                <a:spcPts val="0"/>
              </a:spcBef>
              <a:spcAft>
                <a:spcPts val="0"/>
              </a:spcAft>
              <a:buSzPts val="1400"/>
              <a:buChar char="-"/>
            </a:pPr>
            <a:r>
              <a:rPr lang="es"/>
              <a:t>Estas estructuras contienen información crítica, como las direcciones de las DLLs que tiene cargadas un cierto proceso (PEB)</a:t>
            </a:r>
            <a:endParaRPr/>
          </a:p>
          <a:p>
            <a:pPr indent="-317500" lvl="0" marL="457200" rtl="0" algn="l">
              <a:spcBef>
                <a:spcPts val="0"/>
              </a:spcBef>
              <a:spcAft>
                <a:spcPts val="0"/>
              </a:spcAft>
              <a:buSzPts val="1400"/>
              <a:buChar char="-"/>
            </a:pPr>
            <a:r>
              <a:rPr lang="es"/>
              <a:t>También en estas estructuras se encuentra un descriptor que traduce la memoria virtual del mismo a memoria física (RAM // paginación)</a:t>
            </a:r>
            <a:endParaRPr/>
          </a:p>
        </p:txBody>
      </p:sp>
      <p:sp>
        <p:nvSpPr>
          <p:cNvPr id="475" name="Google Shape;475;p53"/>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s"/>
              <a:t>Estructuras internas</a:t>
            </a:r>
            <a:endParaRPr/>
          </a:p>
        </p:txBody>
      </p:sp>
      <p:sp>
        <p:nvSpPr>
          <p:cNvPr id="476" name="Google Shape;476;p53"/>
          <p:cNvSpPr txBox="1"/>
          <p:nvPr/>
        </p:nvSpPr>
        <p:spPr>
          <a:xfrm>
            <a:off x="3072000" y="1127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PROCESOS EN WINDOWS</a:t>
            </a:r>
            <a:endParaRPr>
              <a:solidFill>
                <a:schemeClr val="dk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pic>
        <p:nvPicPr>
          <p:cNvPr id="481" name="Google Shape;481;p54"/>
          <p:cNvPicPr preferRelativeResize="0"/>
          <p:nvPr/>
        </p:nvPicPr>
        <p:blipFill>
          <a:blip r:embed="rId3">
            <a:alphaModFix/>
          </a:blip>
          <a:stretch>
            <a:fillRect/>
          </a:stretch>
        </p:blipFill>
        <p:spPr>
          <a:xfrm>
            <a:off x="0" y="0"/>
            <a:ext cx="2036673" cy="625750"/>
          </a:xfrm>
          <a:prstGeom prst="rect">
            <a:avLst/>
          </a:prstGeom>
          <a:noFill/>
          <a:ln>
            <a:noFill/>
          </a:ln>
        </p:spPr>
      </p:pic>
      <p:sp>
        <p:nvSpPr>
          <p:cNvPr id="482" name="Google Shape;482;p54"/>
          <p:cNvSpPr txBox="1"/>
          <p:nvPr/>
        </p:nvSpPr>
        <p:spPr>
          <a:xfrm>
            <a:off x="651825" y="1437875"/>
            <a:ext cx="6250800" cy="34170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Char char="-"/>
            </a:pPr>
            <a:r>
              <a:rPr lang="es"/>
              <a:t>Cuando deseamos obtener más información de los procesos, debemos checkear algunas estructuras internas.</a:t>
            </a:r>
            <a:endParaRPr/>
          </a:p>
          <a:p>
            <a:pPr indent="-317500" lvl="1" marL="1371600" rtl="0" algn="l">
              <a:spcBef>
                <a:spcPts val="0"/>
              </a:spcBef>
              <a:spcAft>
                <a:spcPts val="0"/>
              </a:spcAft>
              <a:buClr>
                <a:srgbClr val="FF0000"/>
              </a:buClr>
              <a:buSzPts val="1400"/>
              <a:buChar char="-"/>
            </a:pPr>
            <a:r>
              <a:rPr lang="es">
                <a:solidFill>
                  <a:srgbClr val="FF0000"/>
                </a:solidFill>
              </a:rPr>
              <a:t>TEB (!teb … dt _TEB)</a:t>
            </a:r>
            <a:endParaRPr>
              <a:solidFill>
                <a:srgbClr val="FF0000"/>
              </a:solidFill>
            </a:endParaRPr>
          </a:p>
          <a:p>
            <a:pPr indent="-317500" lvl="1" marL="1371600" rtl="0" algn="l">
              <a:spcBef>
                <a:spcPts val="0"/>
              </a:spcBef>
              <a:spcAft>
                <a:spcPts val="0"/>
              </a:spcAft>
              <a:buClr>
                <a:srgbClr val="FF0000"/>
              </a:buClr>
              <a:buSzPts val="1400"/>
              <a:buChar char="-"/>
            </a:pPr>
            <a:r>
              <a:rPr lang="es">
                <a:solidFill>
                  <a:srgbClr val="FF0000"/>
                </a:solidFill>
              </a:rPr>
              <a:t>PEB (!peb … dt _PEB)</a:t>
            </a:r>
            <a:endParaRPr>
              <a:solidFill>
                <a:srgbClr val="FF0000"/>
              </a:solidFill>
            </a:endParaRPr>
          </a:p>
          <a:p>
            <a:pPr indent="-317500" lvl="1" marL="1371600" rtl="0" algn="l">
              <a:spcBef>
                <a:spcPts val="0"/>
              </a:spcBef>
              <a:spcAft>
                <a:spcPts val="0"/>
              </a:spcAft>
              <a:buClr>
                <a:srgbClr val="FF0000"/>
              </a:buClr>
              <a:buSzPts val="1400"/>
              <a:buChar char="-"/>
            </a:pPr>
            <a:r>
              <a:rPr lang="es">
                <a:solidFill>
                  <a:srgbClr val="FF0000"/>
                </a:solidFill>
              </a:rPr>
              <a:t>ETHREAD (!thread … dt _ETHREAD)</a:t>
            </a:r>
            <a:endParaRPr>
              <a:solidFill>
                <a:srgbClr val="FF0000"/>
              </a:solidFill>
            </a:endParaRPr>
          </a:p>
          <a:p>
            <a:pPr indent="-317500" lvl="1" marL="1371600" rtl="0" algn="l">
              <a:spcBef>
                <a:spcPts val="0"/>
              </a:spcBef>
              <a:spcAft>
                <a:spcPts val="0"/>
              </a:spcAft>
              <a:buClr>
                <a:srgbClr val="FF0000"/>
              </a:buClr>
              <a:buSzPts val="1400"/>
              <a:buChar char="-"/>
            </a:pPr>
            <a:r>
              <a:rPr lang="es">
                <a:solidFill>
                  <a:srgbClr val="FF0000"/>
                </a:solidFill>
              </a:rPr>
              <a:t>KTHREAD (dt _KTHREAD) (contiene un puntero al proceso)</a:t>
            </a:r>
            <a:endParaRPr>
              <a:solidFill>
                <a:srgbClr val="FF0000"/>
              </a:solidFill>
            </a:endParaRPr>
          </a:p>
          <a:p>
            <a:pPr indent="-317500" lvl="1" marL="1371600" rtl="0" algn="l">
              <a:spcBef>
                <a:spcPts val="0"/>
              </a:spcBef>
              <a:spcAft>
                <a:spcPts val="0"/>
              </a:spcAft>
              <a:buClr>
                <a:srgbClr val="FF0000"/>
              </a:buClr>
              <a:buSzPts val="1400"/>
              <a:buChar char="-"/>
            </a:pPr>
            <a:r>
              <a:rPr lang="es">
                <a:solidFill>
                  <a:srgbClr val="FF0000"/>
                </a:solidFill>
              </a:rPr>
              <a:t>EPROCESS (Multitud de estructuras críticas, handles, threads, puntero a PEB, puntero a PTE)</a:t>
            </a:r>
            <a:endParaRPr>
              <a:solidFill>
                <a:srgbClr val="FF0000"/>
              </a:solidFill>
            </a:endParaRPr>
          </a:p>
          <a:p>
            <a:pPr indent="-317500" lvl="1" marL="1371600" rtl="0" algn="l">
              <a:spcBef>
                <a:spcPts val="0"/>
              </a:spcBef>
              <a:spcAft>
                <a:spcPts val="0"/>
              </a:spcAft>
              <a:buClr>
                <a:srgbClr val="FF0000"/>
              </a:buClr>
              <a:buSzPts val="1400"/>
              <a:buChar char="-"/>
            </a:pPr>
            <a:r>
              <a:rPr lang="es">
                <a:solidFill>
                  <a:srgbClr val="FF0000"/>
                </a:solidFill>
              </a:rPr>
              <a:t>KPROCESS (InstrumentationCallback, Callbacks, etc)</a:t>
            </a:r>
            <a:endParaRPr>
              <a:solidFill>
                <a:srgbClr val="FF0000"/>
              </a:solidFill>
            </a:endParaRPr>
          </a:p>
          <a:p>
            <a:pPr indent="-317500" lvl="1" marL="1371600" rtl="0" algn="l">
              <a:spcBef>
                <a:spcPts val="0"/>
              </a:spcBef>
              <a:spcAft>
                <a:spcPts val="0"/>
              </a:spcAft>
              <a:buClr>
                <a:srgbClr val="FF0000"/>
              </a:buClr>
              <a:buSzPts val="1400"/>
              <a:buChar char="-"/>
            </a:pPr>
            <a:r>
              <a:rPr lang="es">
                <a:solidFill>
                  <a:srgbClr val="FF0000"/>
                </a:solidFill>
              </a:rPr>
              <a:t>TOKEN (Información de seguridad sobre el proceso)</a:t>
            </a:r>
            <a:endParaRPr>
              <a:solidFill>
                <a:srgbClr val="FF0000"/>
              </a:solidFill>
            </a:endParaRPr>
          </a:p>
          <a:p>
            <a:pPr indent="-317500" lvl="0" marL="457200" rtl="0" algn="l">
              <a:spcBef>
                <a:spcPts val="0"/>
              </a:spcBef>
              <a:spcAft>
                <a:spcPts val="0"/>
              </a:spcAft>
              <a:buSzPts val="1400"/>
              <a:buChar char="-"/>
            </a:pPr>
            <a:r>
              <a:rPr lang="es"/>
              <a:t>Estas estructuras contienen información crítica, como las direcciones de las DLLs que tiene cargadas un cierto proceso (PEB)</a:t>
            </a:r>
            <a:endParaRPr/>
          </a:p>
          <a:p>
            <a:pPr indent="-317500" lvl="0" marL="457200" rtl="0" algn="l">
              <a:spcBef>
                <a:spcPts val="0"/>
              </a:spcBef>
              <a:spcAft>
                <a:spcPts val="0"/>
              </a:spcAft>
              <a:buSzPts val="1400"/>
              <a:buChar char="-"/>
            </a:pPr>
            <a:r>
              <a:rPr lang="es"/>
              <a:t>También en estas estructuras se encuentra un descriptor que traduce la memoria virtual del mismo a memoria física (RAM // paginación)</a:t>
            </a:r>
            <a:endParaRPr/>
          </a:p>
        </p:txBody>
      </p:sp>
      <p:sp>
        <p:nvSpPr>
          <p:cNvPr id="483" name="Google Shape;483;p54"/>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s"/>
              <a:t>Estructuras internas</a:t>
            </a:r>
            <a:endParaRPr/>
          </a:p>
        </p:txBody>
      </p:sp>
      <p:sp>
        <p:nvSpPr>
          <p:cNvPr id="484" name="Google Shape;484;p54"/>
          <p:cNvSpPr txBox="1"/>
          <p:nvPr/>
        </p:nvSpPr>
        <p:spPr>
          <a:xfrm>
            <a:off x="3072000" y="1127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PROCESOS EN WINDOWS</a:t>
            </a:r>
            <a:endParaRPr>
              <a:solidFill>
                <a:schemeClr val="dk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pic>
        <p:nvPicPr>
          <p:cNvPr id="489" name="Google Shape;489;p55"/>
          <p:cNvPicPr preferRelativeResize="0"/>
          <p:nvPr/>
        </p:nvPicPr>
        <p:blipFill>
          <a:blip r:embed="rId3">
            <a:alphaModFix/>
          </a:blip>
          <a:stretch>
            <a:fillRect/>
          </a:stretch>
        </p:blipFill>
        <p:spPr>
          <a:xfrm>
            <a:off x="0" y="0"/>
            <a:ext cx="2036673" cy="625750"/>
          </a:xfrm>
          <a:prstGeom prst="rect">
            <a:avLst/>
          </a:prstGeom>
          <a:noFill/>
          <a:ln>
            <a:noFill/>
          </a:ln>
        </p:spPr>
      </p:pic>
      <p:sp>
        <p:nvSpPr>
          <p:cNvPr id="490" name="Google Shape;490;p55"/>
          <p:cNvSpPr txBox="1"/>
          <p:nvPr/>
        </p:nvSpPr>
        <p:spPr>
          <a:xfrm>
            <a:off x="651825" y="1437875"/>
            <a:ext cx="62508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s"/>
              <a:t>Se </a:t>
            </a:r>
            <a:r>
              <a:rPr lang="es"/>
              <a:t>introdujeron</a:t>
            </a:r>
            <a:r>
              <a:rPr lang="es"/>
              <a:t> en Windows 8.1</a:t>
            </a:r>
            <a:endParaRPr/>
          </a:p>
          <a:p>
            <a:pPr indent="-317500" lvl="0" marL="457200" rtl="0" algn="l">
              <a:spcBef>
                <a:spcPts val="0"/>
              </a:spcBef>
              <a:spcAft>
                <a:spcPts val="0"/>
              </a:spcAft>
              <a:buSzPts val="1400"/>
              <a:buChar char="-"/>
            </a:pPr>
            <a:r>
              <a:rPr lang="es"/>
              <a:t>Existen </a:t>
            </a:r>
            <a:r>
              <a:rPr lang="es"/>
              <a:t>múltiples</a:t>
            </a:r>
            <a:r>
              <a:rPr lang="es"/>
              <a:t> grados de protección</a:t>
            </a:r>
            <a:endParaRPr/>
          </a:p>
          <a:p>
            <a:pPr indent="-317500" lvl="0" marL="457200" rtl="0" algn="l">
              <a:spcBef>
                <a:spcPts val="0"/>
              </a:spcBef>
              <a:spcAft>
                <a:spcPts val="0"/>
              </a:spcAft>
              <a:buSzPts val="1400"/>
              <a:buChar char="-"/>
            </a:pPr>
            <a:r>
              <a:rPr lang="es"/>
              <a:t>Los procesos de antimalware pueden optar a un tipo de protección especial</a:t>
            </a:r>
            <a:endParaRPr/>
          </a:p>
          <a:p>
            <a:pPr indent="-317500" lvl="0" marL="457200" rtl="0" algn="l">
              <a:spcBef>
                <a:spcPts val="0"/>
              </a:spcBef>
              <a:spcAft>
                <a:spcPts val="0"/>
              </a:spcAft>
              <a:buSzPts val="1400"/>
              <a:buChar char="-"/>
            </a:pPr>
            <a:r>
              <a:rPr lang="es"/>
              <a:t>La mayoría de los procesos críticos del sistema están protegidos</a:t>
            </a:r>
            <a:endParaRPr/>
          </a:p>
          <a:p>
            <a:pPr indent="-317500" lvl="1" marL="1371600" rtl="0" algn="l">
              <a:spcBef>
                <a:spcPts val="0"/>
              </a:spcBef>
              <a:spcAft>
                <a:spcPts val="0"/>
              </a:spcAft>
              <a:buSzPts val="1400"/>
              <a:buChar char="-"/>
            </a:pPr>
            <a:r>
              <a:rPr lang="es"/>
              <a:t>smss.exe, csrss.exe, services.exe, wininit.exe</a:t>
            </a:r>
            <a:endParaRPr/>
          </a:p>
          <a:p>
            <a:pPr indent="0" lvl="0" marL="0" rtl="0" algn="l">
              <a:spcBef>
                <a:spcPts val="0"/>
              </a:spcBef>
              <a:spcAft>
                <a:spcPts val="0"/>
              </a:spcAft>
              <a:buNone/>
            </a:pPr>
            <a:r>
              <a:t/>
            </a:r>
            <a:endParaRPr/>
          </a:p>
        </p:txBody>
      </p:sp>
      <p:sp>
        <p:nvSpPr>
          <p:cNvPr id="491" name="Google Shape;491;p55"/>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s"/>
              <a:t>Procesos protegidos</a:t>
            </a:r>
            <a:endParaRPr/>
          </a:p>
        </p:txBody>
      </p:sp>
      <p:sp>
        <p:nvSpPr>
          <p:cNvPr id="492" name="Google Shape;492;p55"/>
          <p:cNvSpPr txBox="1"/>
          <p:nvPr/>
        </p:nvSpPr>
        <p:spPr>
          <a:xfrm>
            <a:off x="3072000" y="1127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PROCESOS EN WINDOWS</a:t>
            </a:r>
            <a:endParaRPr>
              <a:solidFill>
                <a:schemeClr val="dk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pic>
        <p:nvPicPr>
          <p:cNvPr id="497" name="Google Shape;497;p56"/>
          <p:cNvPicPr preferRelativeResize="0"/>
          <p:nvPr/>
        </p:nvPicPr>
        <p:blipFill>
          <a:blip r:embed="rId3">
            <a:alphaModFix/>
          </a:blip>
          <a:stretch>
            <a:fillRect/>
          </a:stretch>
        </p:blipFill>
        <p:spPr>
          <a:xfrm>
            <a:off x="0" y="0"/>
            <a:ext cx="2036673" cy="625750"/>
          </a:xfrm>
          <a:prstGeom prst="rect">
            <a:avLst/>
          </a:prstGeom>
          <a:noFill/>
          <a:ln>
            <a:noFill/>
          </a:ln>
        </p:spPr>
      </p:pic>
      <p:sp>
        <p:nvSpPr>
          <p:cNvPr id="498" name="Google Shape;498;p56"/>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499" name="Google Shape;499;p56"/>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s"/>
              <a:t>Los diferentes niveles de protección son los siguientes</a:t>
            </a:r>
            <a:endParaRPr/>
          </a:p>
        </p:txBody>
      </p:sp>
      <p:sp>
        <p:nvSpPr>
          <p:cNvPr id="500" name="Google Shape;500;p56"/>
          <p:cNvSpPr txBox="1"/>
          <p:nvPr/>
        </p:nvSpPr>
        <p:spPr>
          <a:xfrm>
            <a:off x="3072000" y="1127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PROCESOS EN WINDOWS</a:t>
            </a:r>
            <a:endParaRPr>
              <a:solidFill>
                <a:schemeClr val="dk1"/>
              </a:solidFill>
            </a:endParaRPr>
          </a:p>
        </p:txBody>
      </p:sp>
      <p:pic>
        <p:nvPicPr>
          <p:cNvPr id="501" name="Google Shape;501;p56"/>
          <p:cNvPicPr preferRelativeResize="0"/>
          <p:nvPr/>
        </p:nvPicPr>
        <p:blipFill>
          <a:blip r:embed="rId4">
            <a:alphaModFix/>
          </a:blip>
          <a:stretch>
            <a:fillRect/>
          </a:stretch>
        </p:blipFill>
        <p:spPr>
          <a:xfrm>
            <a:off x="316200" y="1517875"/>
            <a:ext cx="7620829" cy="2785226"/>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pic>
        <p:nvPicPr>
          <p:cNvPr id="506" name="Google Shape;506;p57"/>
          <p:cNvPicPr preferRelativeResize="0"/>
          <p:nvPr/>
        </p:nvPicPr>
        <p:blipFill>
          <a:blip r:embed="rId3">
            <a:alphaModFix/>
          </a:blip>
          <a:stretch>
            <a:fillRect/>
          </a:stretch>
        </p:blipFill>
        <p:spPr>
          <a:xfrm>
            <a:off x="0" y="0"/>
            <a:ext cx="2036673" cy="625750"/>
          </a:xfrm>
          <a:prstGeom prst="rect">
            <a:avLst/>
          </a:prstGeom>
          <a:noFill/>
          <a:ln>
            <a:noFill/>
          </a:ln>
        </p:spPr>
      </p:pic>
      <p:sp>
        <p:nvSpPr>
          <p:cNvPr id="507" name="Google Shape;507;p57"/>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08" name="Google Shape;508;p57"/>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s"/>
              <a:t>Process Loader</a:t>
            </a:r>
            <a:endParaRPr/>
          </a:p>
        </p:txBody>
      </p:sp>
      <p:sp>
        <p:nvSpPr>
          <p:cNvPr id="509" name="Google Shape;509;p57"/>
          <p:cNvSpPr txBox="1"/>
          <p:nvPr/>
        </p:nvSpPr>
        <p:spPr>
          <a:xfrm>
            <a:off x="3072000" y="1127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PROCESOS EN WINDOWS</a:t>
            </a:r>
            <a:endParaRPr>
              <a:solidFill>
                <a:schemeClr val="dk1"/>
              </a:solidFill>
            </a:endParaRPr>
          </a:p>
        </p:txBody>
      </p:sp>
      <p:sp>
        <p:nvSpPr>
          <p:cNvPr id="510" name="Google Shape;510;p57"/>
          <p:cNvSpPr txBox="1"/>
          <p:nvPr/>
        </p:nvSpPr>
        <p:spPr>
          <a:xfrm>
            <a:off x="822200" y="1686875"/>
            <a:ext cx="6853500" cy="2986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s"/>
              <a:t>Una vez el proceso ha sido iniciado varios puntos han de cumplirse:</a:t>
            </a:r>
            <a:endParaRPr/>
          </a:p>
          <a:p>
            <a:pPr indent="-317500" lvl="0" marL="457200" rtl="0" algn="l">
              <a:spcBef>
                <a:spcPts val="0"/>
              </a:spcBef>
              <a:spcAft>
                <a:spcPts val="0"/>
              </a:spcAft>
              <a:buSzPts val="1400"/>
              <a:buChar char="-"/>
            </a:pPr>
            <a:r>
              <a:rPr lang="es"/>
              <a:t>El ejecutable es cargado en memoria acompañado de una versión cargada desde disco de </a:t>
            </a:r>
            <a:r>
              <a:rPr b="1" lang="es"/>
              <a:t>ntdll.dll</a:t>
            </a:r>
            <a:endParaRPr b="1"/>
          </a:p>
          <a:p>
            <a:pPr indent="-317500" lvl="0" marL="457200" rtl="0" algn="l">
              <a:spcBef>
                <a:spcPts val="0"/>
              </a:spcBef>
              <a:spcAft>
                <a:spcPts val="0"/>
              </a:spcAft>
              <a:buSzPts val="1400"/>
              <a:buChar char="-"/>
            </a:pPr>
            <a:r>
              <a:rPr lang="es"/>
              <a:t>La inicialización de ciertas estructuras será realizada por </a:t>
            </a:r>
            <a:r>
              <a:rPr b="1" lang="es"/>
              <a:t>ntdll.dll</a:t>
            </a:r>
            <a:endParaRPr b="1"/>
          </a:p>
          <a:p>
            <a:pPr indent="-317500" lvl="0" marL="457200" rtl="0" algn="l">
              <a:spcBef>
                <a:spcPts val="0"/>
              </a:spcBef>
              <a:spcAft>
                <a:spcPts val="0"/>
              </a:spcAft>
              <a:buSzPts val="1400"/>
              <a:buChar char="-"/>
            </a:pPr>
            <a:r>
              <a:rPr b="1" lang="es"/>
              <a:t>ntdll.dll </a:t>
            </a:r>
            <a:r>
              <a:rPr lang="es"/>
              <a:t>se encargará de cargar diferentes DLLs especificadas en la IAT (</a:t>
            </a:r>
            <a:r>
              <a:rPr b="1" lang="es"/>
              <a:t>kernel32.dll, kernelbase.dll, user32.dll, etc)</a:t>
            </a:r>
            <a:endParaRPr b="1"/>
          </a:p>
          <a:p>
            <a:pPr indent="-317500" lvl="0" marL="457200" rtl="0" algn="l">
              <a:spcBef>
                <a:spcPts val="0"/>
              </a:spcBef>
              <a:spcAft>
                <a:spcPts val="0"/>
              </a:spcAft>
              <a:buSzPts val="1400"/>
              <a:buChar char="-"/>
            </a:pPr>
            <a:r>
              <a:rPr lang="es"/>
              <a:t>Una vez las dlls se han cargado, la IAT del ejecutable será resuelta, modificando ciertos parametros en dicha estructura con los RVA a las DLLs especificadas.</a:t>
            </a:r>
            <a:endParaRPr/>
          </a:p>
          <a:p>
            <a:pPr indent="-317500" lvl="0" marL="457200" rtl="0" algn="l">
              <a:spcBef>
                <a:spcPts val="0"/>
              </a:spcBef>
              <a:spcAft>
                <a:spcPts val="0"/>
              </a:spcAft>
              <a:buClr>
                <a:schemeClr val="dk1"/>
              </a:buClr>
              <a:buSzPts val="1400"/>
              <a:buChar char="-"/>
            </a:pPr>
            <a:r>
              <a:rPr lang="es">
                <a:solidFill>
                  <a:schemeClr val="dk1"/>
                </a:solidFill>
              </a:rPr>
              <a:t>Esta resolución será realizada desde la función ntdll!LdrpInitializeProcess</a:t>
            </a:r>
            <a:endParaRPr/>
          </a:p>
          <a:p>
            <a:pPr indent="-317500" lvl="0" marL="457200" rtl="0" algn="l">
              <a:spcBef>
                <a:spcPts val="0"/>
              </a:spcBef>
              <a:spcAft>
                <a:spcPts val="0"/>
              </a:spcAft>
              <a:buSzPts val="1400"/>
              <a:buChar char="-"/>
            </a:pPr>
            <a:r>
              <a:rPr lang="es"/>
              <a:t>Cuando una función haya de ser llamada se resolverá la dirección de la DLL desde la estructura PEB, y se sumará el RVA especificado por la IAT.</a:t>
            </a:r>
            <a:endParaRPr/>
          </a:p>
          <a:p>
            <a:pPr indent="-317500" lvl="0" marL="457200" rtl="0" algn="l">
              <a:spcBef>
                <a:spcPts val="0"/>
              </a:spcBef>
              <a:spcAft>
                <a:spcPts val="0"/>
              </a:spcAft>
              <a:buSzPts val="1400"/>
              <a:buChar char="-"/>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pic>
        <p:nvPicPr>
          <p:cNvPr id="515" name="Google Shape;515;p58"/>
          <p:cNvPicPr preferRelativeResize="0"/>
          <p:nvPr/>
        </p:nvPicPr>
        <p:blipFill>
          <a:blip r:embed="rId3">
            <a:alphaModFix/>
          </a:blip>
          <a:stretch>
            <a:fillRect/>
          </a:stretch>
        </p:blipFill>
        <p:spPr>
          <a:xfrm>
            <a:off x="0" y="0"/>
            <a:ext cx="2036673" cy="625750"/>
          </a:xfrm>
          <a:prstGeom prst="rect">
            <a:avLst/>
          </a:prstGeom>
          <a:noFill/>
          <a:ln>
            <a:noFill/>
          </a:ln>
        </p:spPr>
      </p:pic>
      <p:sp>
        <p:nvSpPr>
          <p:cNvPr id="516" name="Google Shape;516;p58"/>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17" name="Google Shape;517;p58"/>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s"/>
              <a:t>Pequeño vistazo a la IAT</a:t>
            </a:r>
            <a:endParaRPr/>
          </a:p>
        </p:txBody>
      </p:sp>
      <p:sp>
        <p:nvSpPr>
          <p:cNvPr id="518" name="Google Shape;518;p58"/>
          <p:cNvSpPr txBox="1"/>
          <p:nvPr/>
        </p:nvSpPr>
        <p:spPr>
          <a:xfrm>
            <a:off x="3072000" y="1127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PROCESOS EN WINDOWS</a:t>
            </a:r>
            <a:endParaRPr>
              <a:solidFill>
                <a:schemeClr val="dk1"/>
              </a:solidFill>
            </a:endParaRPr>
          </a:p>
        </p:txBody>
      </p:sp>
      <p:sp>
        <p:nvSpPr>
          <p:cNvPr id="519" name="Google Shape;519;p58"/>
          <p:cNvSpPr txBox="1"/>
          <p:nvPr/>
        </p:nvSpPr>
        <p:spPr>
          <a:xfrm>
            <a:off x="822200" y="1686875"/>
            <a:ext cx="68535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t/>
            </a:r>
            <a:endParaRPr/>
          </a:p>
        </p:txBody>
      </p:sp>
      <p:pic>
        <p:nvPicPr>
          <p:cNvPr id="520" name="Google Shape;520;p58"/>
          <p:cNvPicPr preferRelativeResize="0"/>
          <p:nvPr/>
        </p:nvPicPr>
        <p:blipFill>
          <a:blip r:embed="rId4">
            <a:alphaModFix/>
          </a:blip>
          <a:stretch>
            <a:fillRect/>
          </a:stretch>
        </p:blipFill>
        <p:spPr>
          <a:xfrm>
            <a:off x="191700" y="1387675"/>
            <a:ext cx="4155600" cy="1752000"/>
          </a:xfrm>
          <a:prstGeom prst="rect">
            <a:avLst/>
          </a:prstGeom>
          <a:noFill/>
          <a:ln>
            <a:noFill/>
          </a:ln>
        </p:spPr>
      </p:pic>
      <p:pic>
        <p:nvPicPr>
          <p:cNvPr id="521" name="Google Shape;521;p58"/>
          <p:cNvPicPr preferRelativeResize="0"/>
          <p:nvPr/>
        </p:nvPicPr>
        <p:blipFill>
          <a:blip r:embed="rId5">
            <a:alphaModFix/>
          </a:blip>
          <a:stretch>
            <a:fillRect/>
          </a:stretch>
        </p:blipFill>
        <p:spPr>
          <a:xfrm>
            <a:off x="4572000" y="1341174"/>
            <a:ext cx="3831826" cy="1947601"/>
          </a:xfrm>
          <a:prstGeom prst="rect">
            <a:avLst/>
          </a:prstGeom>
          <a:noFill/>
          <a:ln>
            <a:noFill/>
          </a:ln>
        </p:spPr>
      </p:pic>
      <p:sp>
        <p:nvSpPr>
          <p:cNvPr id="522" name="Google Shape;522;p58"/>
          <p:cNvSpPr txBox="1"/>
          <p:nvPr/>
        </p:nvSpPr>
        <p:spPr>
          <a:xfrm>
            <a:off x="671500" y="3442875"/>
            <a:ext cx="7004100" cy="400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s"/>
              <a:t>Demo time (HOOK IAT)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pic>
        <p:nvPicPr>
          <p:cNvPr id="527" name="Google Shape;527;p59"/>
          <p:cNvPicPr preferRelativeResize="0"/>
          <p:nvPr/>
        </p:nvPicPr>
        <p:blipFill>
          <a:blip r:embed="rId3">
            <a:alphaModFix/>
          </a:blip>
          <a:stretch>
            <a:fillRect/>
          </a:stretch>
        </p:blipFill>
        <p:spPr>
          <a:xfrm>
            <a:off x="0" y="0"/>
            <a:ext cx="2036673" cy="625750"/>
          </a:xfrm>
          <a:prstGeom prst="rect">
            <a:avLst/>
          </a:prstGeom>
          <a:noFill/>
          <a:ln>
            <a:noFill/>
          </a:ln>
        </p:spPr>
      </p:pic>
      <p:sp>
        <p:nvSpPr>
          <p:cNvPr id="528" name="Google Shape;528;p59"/>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29" name="Google Shape;529;p59"/>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None/>
            </a:pPr>
            <a:r>
              <a:rPr lang="es"/>
              <a:t>Jobs</a:t>
            </a:r>
            <a:endParaRPr/>
          </a:p>
        </p:txBody>
      </p:sp>
      <p:sp>
        <p:nvSpPr>
          <p:cNvPr id="530" name="Google Shape;530;p59"/>
          <p:cNvSpPr txBox="1"/>
          <p:nvPr/>
        </p:nvSpPr>
        <p:spPr>
          <a:xfrm>
            <a:off x="3072000" y="1127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PROCESOS EN WINDOWS</a:t>
            </a:r>
            <a:endParaRPr>
              <a:solidFill>
                <a:schemeClr val="dk1"/>
              </a:solidFill>
            </a:endParaRPr>
          </a:p>
        </p:txBody>
      </p:sp>
      <p:sp>
        <p:nvSpPr>
          <p:cNvPr id="531" name="Google Shape;531;p59"/>
          <p:cNvSpPr txBox="1"/>
          <p:nvPr/>
        </p:nvSpPr>
        <p:spPr>
          <a:xfrm>
            <a:off x="822200" y="1686875"/>
            <a:ext cx="6853500" cy="2555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s"/>
              <a:t>Los procesos pueden ser limitados (su acceso a recursos, numero de hilos, acceso a CPU, etc) mediante unos objetos llamados Jobs.</a:t>
            </a:r>
            <a:endParaRPr/>
          </a:p>
          <a:p>
            <a:pPr indent="-317500" lvl="0" marL="457200" rtl="0" algn="l">
              <a:spcBef>
                <a:spcPts val="0"/>
              </a:spcBef>
              <a:spcAft>
                <a:spcPts val="0"/>
              </a:spcAft>
              <a:buSzPts val="1400"/>
              <a:buChar char="-"/>
            </a:pPr>
            <a:r>
              <a:rPr lang="es"/>
              <a:t>Estos Jobs también se encuentran representados en el Executive, mediante la estructura: </a:t>
            </a:r>
            <a:r>
              <a:rPr b="1" lang="es"/>
              <a:t>EJOB</a:t>
            </a:r>
            <a:endParaRPr b="1"/>
          </a:p>
          <a:p>
            <a:pPr indent="-317500" lvl="0" marL="457200" rtl="0" algn="l">
              <a:spcBef>
                <a:spcPts val="0"/>
              </a:spcBef>
              <a:spcAft>
                <a:spcPts val="0"/>
              </a:spcAft>
              <a:buSzPts val="1400"/>
              <a:buChar char="-"/>
            </a:pPr>
            <a:r>
              <a:rPr lang="es"/>
              <a:t>Son objetos securizables, dado que poseen un </a:t>
            </a:r>
            <a:r>
              <a:rPr b="1" lang="es"/>
              <a:t>Token</a:t>
            </a:r>
            <a:r>
              <a:rPr lang="es"/>
              <a:t>.</a:t>
            </a:r>
            <a:endParaRPr/>
          </a:p>
          <a:p>
            <a:pPr indent="-317500" lvl="0" marL="457200" rtl="0" algn="l">
              <a:spcBef>
                <a:spcPts val="0"/>
              </a:spcBef>
              <a:spcAft>
                <a:spcPts val="0"/>
              </a:spcAft>
              <a:buSzPts val="1400"/>
              <a:buChar char="-"/>
            </a:pPr>
            <a:r>
              <a:rPr lang="es"/>
              <a:t>Para modificar un proceso mediante un Job se ha de poseer un handle hacia dicho proceso con privilegios </a:t>
            </a:r>
            <a:r>
              <a:rPr b="1" lang="es"/>
              <a:t>PROCESS_SET_INFORMATION</a:t>
            </a:r>
            <a:r>
              <a:rPr lang="es"/>
              <a:t>.</a:t>
            </a:r>
            <a:endParaRPr/>
          </a:p>
          <a:p>
            <a:pPr indent="-317500" lvl="0" marL="457200" rtl="0" algn="l">
              <a:spcBef>
                <a:spcPts val="0"/>
              </a:spcBef>
              <a:spcAft>
                <a:spcPts val="0"/>
              </a:spcAft>
              <a:buSzPts val="1400"/>
              <a:buChar char="-"/>
            </a:pPr>
            <a:r>
              <a:rPr lang="es"/>
              <a:t>Una vez un proceso es añadido a un </a:t>
            </a:r>
            <a:r>
              <a:rPr b="1" lang="es"/>
              <a:t>Job</a:t>
            </a:r>
            <a:r>
              <a:rPr lang="es"/>
              <a:t>, no podrá salir del mismo:</a:t>
            </a:r>
            <a:endParaRPr/>
          </a:p>
          <a:p>
            <a:pPr indent="-317500" lvl="1" marL="914400" rtl="0" algn="l">
              <a:spcBef>
                <a:spcPts val="0"/>
              </a:spcBef>
              <a:spcAft>
                <a:spcPts val="0"/>
              </a:spcAft>
              <a:buSzPts val="1400"/>
              <a:buChar char="-"/>
            </a:pPr>
            <a:r>
              <a:rPr lang="es"/>
              <a:t>Salvo que el flag </a:t>
            </a:r>
            <a:r>
              <a:rPr b="1" lang="es"/>
              <a:t>CREATE_BREAKAWAY_FROM_JOB </a:t>
            </a:r>
            <a:r>
              <a:rPr lang="es"/>
              <a:t>se haya especificado cuando el </a:t>
            </a:r>
            <a:r>
              <a:rPr b="1" lang="es"/>
              <a:t>proceso </a:t>
            </a:r>
            <a:r>
              <a:rPr lang="es"/>
              <a:t>ha sido creado</a:t>
            </a:r>
            <a:endParaRPr/>
          </a:p>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pic>
        <p:nvPicPr>
          <p:cNvPr id="536" name="Google Shape;536;p60"/>
          <p:cNvPicPr preferRelativeResize="0"/>
          <p:nvPr/>
        </p:nvPicPr>
        <p:blipFill>
          <a:blip r:embed="rId3">
            <a:alphaModFix/>
          </a:blip>
          <a:stretch>
            <a:fillRect/>
          </a:stretch>
        </p:blipFill>
        <p:spPr>
          <a:xfrm>
            <a:off x="0" y="0"/>
            <a:ext cx="2036673" cy="625750"/>
          </a:xfrm>
          <a:prstGeom prst="rect">
            <a:avLst/>
          </a:prstGeom>
          <a:noFill/>
          <a:ln>
            <a:noFill/>
          </a:ln>
        </p:spPr>
      </p:pic>
      <p:sp>
        <p:nvSpPr>
          <p:cNvPr id="537" name="Google Shape;537;p60"/>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38" name="Google Shape;538;p60"/>
          <p:cNvSpPr txBox="1"/>
          <p:nvPr/>
        </p:nvSpPr>
        <p:spPr>
          <a:xfrm>
            <a:off x="3072000" y="1127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HILOS EN WINDOWS</a:t>
            </a:r>
            <a:endParaRPr>
              <a:solidFill>
                <a:schemeClr val="dk1"/>
              </a:solidFill>
            </a:endParaRPr>
          </a:p>
        </p:txBody>
      </p:sp>
      <p:sp>
        <p:nvSpPr>
          <p:cNvPr id="539" name="Google Shape;539;p60"/>
          <p:cNvSpPr txBox="1"/>
          <p:nvPr/>
        </p:nvSpPr>
        <p:spPr>
          <a:xfrm>
            <a:off x="1132000" y="997575"/>
            <a:ext cx="72447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Todos los hilos en user mode tienen 2 stacks, uno en usermode y otro en kernelmode</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Un contexto (registros etc)</a:t>
            </a:r>
            <a:endParaRPr/>
          </a:p>
        </p:txBody>
      </p:sp>
      <p:pic>
        <p:nvPicPr>
          <p:cNvPr id="540" name="Google Shape;540;p60"/>
          <p:cNvPicPr preferRelativeResize="0"/>
          <p:nvPr/>
        </p:nvPicPr>
        <p:blipFill>
          <a:blip r:embed="rId4">
            <a:alphaModFix/>
          </a:blip>
          <a:stretch>
            <a:fillRect/>
          </a:stretch>
        </p:blipFill>
        <p:spPr>
          <a:xfrm>
            <a:off x="492025" y="1924400"/>
            <a:ext cx="6194875" cy="759675"/>
          </a:xfrm>
          <a:prstGeom prst="rect">
            <a:avLst/>
          </a:prstGeom>
          <a:noFill/>
          <a:ln>
            <a:noFill/>
          </a:ln>
        </p:spPr>
      </p:pic>
      <p:pic>
        <p:nvPicPr>
          <p:cNvPr id="541" name="Google Shape;541;p60"/>
          <p:cNvPicPr preferRelativeResize="0"/>
          <p:nvPr/>
        </p:nvPicPr>
        <p:blipFill>
          <a:blip r:embed="rId5">
            <a:alphaModFix/>
          </a:blip>
          <a:stretch>
            <a:fillRect/>
          </a:stretch>
        </p:blipFill>
        <p:spPr>
          <a:xfrm>
            <a:off x="708400" y="2808175"/>
            <a:ext cx="3282212" cy="2154625"/>
          </a:xfrm>
          <a:prstGeom prst="rect">
            <a:avLst/>
          </a:prstGeom>
          <a:noFill/>
          <a:ln>
            <a:noFill/>
          </a:ln>
        </p:spPr>
      </p:pic>
      <p:sp>
        <p:nvSpPr>
          <p:cNvPr id="542" name="Google Shape;542;p60"/>
          <p:cNvSpPr txBox="1"/>
          <p:nvPr/>
        </p:nvSpPr>
        <p:spPr>
          <a:xfrm>
            <a:off x="4492600" y="2822900"/>
            <a:ext cx="4131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El stack en kernelmode se usa para copiar ahí los parámetros desde usermode cuando se hace una syscall, además de para interrupts y otras cosas</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pic>
        <p:nvPicPr>
          <p:cNvPr id="547" name="Google Shape;547;p61"/>
          <p:cNvPicPr preferRelativeResize="0"/>
          <p:nvPr/>
        </p:nvPicPr>
        <p:blipFill>
          <a:blip r:embed="rId3">
            <a:alphaModFix/>
          </a:blip>
          <a:stretch>
            <a:fillRect/>
          </a:stretch>
        </p:blipFill>
        <p:spPr>
          <a:xfrm>
            <a:off x="0" y="0"/>
            <a:ext cx="2036673" cy="625750"/>
          </a:xfrm>
          <a:prstGeom prst="rect">
            <a:avLst/>
          </a:prstGeom>
          <a:noFill/>
          <a:ln>
            <a:noFill/>
          </a:ln>
        </p:spPr>
      </p:pic>
      <p:sp>
        <p:nvSpPr>
          <p:cNvPr id="548" name="Google Shape;548;p61"/>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49" name="Google Shape;549;p61"/>
          <p:cNvSpPr txBox="1"/>
          <p:nvPr/>
        </p:nvSpPr>
        <p:spPr>
          <a:xfrm>
            <a:off x="3072000" y="1127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HILOS EN WINDOWS</a:t>
            </a:r>
            <a:endParaRPr>
              <a:solidFill>
                <a:schemeClr val="dk1"/>
              </a:solidFill>
            </a:endParaRPr>
          </a:p>
        </p:txBody>
      </p:sp>
      <p:pic>
        <p:nvPicPr>
          <p:cNvPr id="550" name="Google Shape;550;p61"/>
          <p:cNvPicPr preferRelativeResize="0"/>
          <p:nvPr/>
        </p:nvPicPr>
        <p:blipFill>
          <a:blip r:embed="rId4">
            <a:alphaModFix/>
          </a:blip>
          <a:stretch>
            <a:fillRect/>
          </a:stretch>
        </p:blipFill>
        <p:spPr>
          <a:xfrm>
            <a:off x="244350" y="1566950"/>
            <a:ext cx="4488800" cy="2618050"/>
          </a:xfrm>
          <a:prstGeom prst="rect">
            <a:avLst/>
          </a:prstGeom>
          <a:noFill/>
          <a:ln>
            <a:noFill/>
          </a:ln>
        </p:spPr>
      </p:pic>
      <p:pic>
        <p:nvPicPr>
          <p:cNvPr id="551" name="Google Shape;551;p61"/>
          <p:cNvPicPr preferRelativeResize="0"/>
          <p:nvPr/>
        </p:nvPicPr>
        <p:blipFill>
          <a:blip r:embed="rId5">
            <a:alphaModFix/>
          </a:blip>
          <a:stretch>
            <a:fillRect/>
          </a:stretch>
        </p:blipFill>
        <p:spPr>
          <a:xfrm>
            <a:off x="4925750" y="1535625"/>
            <a:ext cx="4127275" cy="2680706"/>
          </a:xfrm>
          <a:prstGeom prst="rect">
            <a:avLst/>
          </a:prstGeom>
          <a:noFill/>
          <a:ln>
            <a:noFill/>
          </a:ln>
        </p:spPr>
      </p:pic>
      <p:sp>
        <p:nvSpPr>
          <p:cNvPr id="552" name="Google Shape;552;p61"/>
          <p:cNvSpPr txBox="1"/>
          <p:nvPr/>
        </p:nvSpPr>
        <p:spPr>
          <a:xfrm>
            <a:off x="396200" y="884375"/>
            <a:ext cx="5299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Estructura _KWAIT_REASON</a:t>
            </a:r>
            <a:endParaRPr/>
          </a:p>
          <a:p>
            <a:pPr indent="0" lvl="0" marL="0" rtl="0" algn="l">
              <a:spcBef>
                <a:spcPts val="0"/>
              </a:spcBef>
              <a:spcAft>
                <a:spcPts val="0"/>
              </a:spcAft>
              <a:buNone/>
            </a:pPr>
            <a:r>
              <a:rPr lang="es"/>
              <a:t>Demo con System Explorer (Pavel Yosifovich)  </a:t>
            </a:r>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pic>
        <p:nvPicPr>
          <p:cNvPr id="96" name="Google Shape;96;p17"/>
          <p:cNvPicPr preferRelativeResize="0"/>
          <p:nvPr/>
        </p:nvPicPr>
        <p:blipFill>
          <a:blip r:embed="rId3">
            <a:alphaModFix/>
          </a:blip>
          <a:stretch>
            <a:fillRect/>
          </a:stretch>
        </p:blipFill>
        <p:spPr>
          <a:xfrm>
            <a:off x="0" y="0"/>
            <a:ext cx="2036673" cy="625750"/>
          </a:xfrm>
          <a:prstGeom prst="rect">
            <a:avLst/>
          </a:prstGeom>
          <a:noFill/>
          <a:ln>
            <a:noFill/>
          </a:ln>
        </p:spPr>
      </p:pic>
      <p:sp>
        <p:nvSpPr>
          <p:cNvPr id="97" name="Google Shape;97;p17"/>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8" name="Google Shape;98;p17"/>
          <p:cNvSpPr txBox="1"/>
          <p:nvPr/>
        </p:nvSpPr>
        <p:spPr>
          <a:xfrm>
            <a:off x="643825" y="940975"/>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OVERVIEW</a:t>
            </a:r>
            <a:endParaRPr/>
          </a:p>
        </p:txBody>
      </p:sp>
      <p:pic>
        <p:nvPicPr>
          <p:cNvPr id="99" name="Google Shape;99;p17"/>
          <p:cNvPicPr preferRelativeResize="0"/>
          <p:nvPr/>
        </p:nvPicPr>
        <p:blipFill>
          <a:blip r:embed="rId4">
            <a:alphaModFix/>
          </a:blip>
          <a:stretch>
            <a:fillRect/>
          </a:stretch>
        </p:blipFill>
        <p:spPr>
          <a:xfrm>
            <a:off x="4081254" y="1047100"/>
            <a:ext cx="4597250" cy="3349725"/>
          </a:xfrm>
          <a:prstGeom prst="rect">
            <a:avLst/>
          </a:prstGeom>
          <a:noFill/>
          <a:ln>
            <a:noFill/>
          </a:ln>
        </p:spPr>
      </p:pic>
      <p:sp>
        <p:nvSpPr>
          <p:cNvPr id="100" name="Google Shape;100;p17"/>
          <p:cNvSpPr txBox="1"/>
          <p:nvPr/>
        </p:nvSpPr>
        <p:spPr>
          <a:xfrm>
            <a:off x="70750" y="1419000"/>
            <a:ext cx="39126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-La diferencia entre user mode y kernel mode se hace gracias al modo protegido de los procesadores (Intel) en este caso (ahora se usa long mode, que es una extensión del modo protegido). Por eso no podemos por ejemplo hacer un mov rdi, cr4 desde userland y no podemos acceder a memoria del kernel</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-En concreto hay un valor en un registro del procesador, llamado CPL (valor 0 o 3) que es el que indica si el procesador está en usermode o kernel mode (se puede ver en el registro CR0)</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pic>
        <p:nvPicPr>
          <p:cNvPr id="557" name="Google Shape;557;p62"/>
          <p:cNvPicPr preferRelativeResize="0"/>
          <p:nvPr/>
        </p:nvPicPr>
        <p:blipFill>
          <a:blip r:embed="rId3">
            <a:alphaModFix/>
          </a:blip>
          <a:stretch>
            <a:fillRect/>
          </a:stretch>
        </p:blipFill>
        <p:spPr>
          <a:xfrm>
            <a:off x="0" y="0"/>
            <a:ext cx="2036673" cy="625750"/>
          </a:xfrm>
          <a:prstGeom prst="rect">
            <a:avLst/>
          </a:prstGeom>
          <a:noFill/>
          <a:ln>
            <a:noFill/>
          </a:ln>
        </p:spPr>
      </p:pic>
      <p:sp>
        <p:nvSpPr>
          <p:cNvPr id="558" name="Google Shape;558;p62"/>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59" name="Google Shape;559;p62"/>
          <p:cNvSpPr txBox="1"/>
          <p:nvPr/>
        </p:nvSpPr>
        <p:spPr>
          <a:xfrm>
            <a:off x="3072000" y="1127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HILOS EN WINDOWS</a:t>
            </a:r>
            <a:endParaRPr>
              <a:solidFill>
                <a:schemeClr val="dk1"/>
              </a:solidFill>
            </a:endParaRPr>
          </a:p>
        </p:txBody>
      </p:sp>
      <p:sp>
        <p:nvSpPr>
          <p:cNvPr id="560" name="Google Shape;560;p62"/>
          <p:cNvSpPr txBox="1"/>
          <p:nvPr/>
        </p:nvSpPr>
        <p:spPr>
          <a:xfrm>
            <a:off x="615525" y="757025"/>
            <a:ext cx="6388800" cy="427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-CreateThread</a:t>
            </a:r>
            <a:endParaRPr/>
          </a:p>
          <a:p>
            <a:pPr indent="0" lvl="0" marL="0" rtl="0" algn="l">
              <a:spcBef>
                <a:spcPts val="0"/>
              </a:spcBef>
              <a:spcAft>
                <a:spcPts val="0"/>
              </a:spcAft>
              <a:buNone/>
            </a:pPr>
            <a:r>
              <a:rPr lang="es"/>
              <a:t>-CreateRemoteThreadEx</a:t>
            </a:r>
            <a:endParaRPr/>
          </a:p>
          <a:p>
            <a:pPr indent="0" lvl="0" marL="0" rtl="0" algn="l">
              <a:spcBef>
                <a:spcPts val="0"/>
              </a:spcBef>
              <a:spcAft>
                <a:spcPts val="0"/>
              </a:spcAft>
              <a:buNone/>
            </a:pPr>
            <a:r>
              <a:rPr lang="es"/>
              <a:t>-Las de usermode (arriba) llaman NtCreateThread(Ex)</a:t>
            </a:r>
            <a:endParaRPr/>
          </a:p>
          <a:p>
            <a:pPr indent="0" lvl="0" marL="0" rtl="0" algn="l">
              <a:spcBef>
                <a:spcPts val="0"/>
              </a:spcBef>
              <a:spcAft>
                <a:spcPts val="0"/>
              </a:spcAft>
              <a:buNone/>
            </a:pPr>
            <a:r>
              <a:rPr lang="es"/>
              <a:t>-PsCreateSystemThread</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Prioridad:</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-0-31 (31 es inmediato), de 0 a 15 en x64</a:t>
            </a:r>
            <a:endParaRPr/>
          </a:p>
          <a:p>
            <a:pPr indent="0" lvl="0" marL="0" rtl="0" algn="l">
              <a:spcBef>
                <a:spcPts val="0"/>
              </a:spcBef>
              <a:spcAft>
                <a:spcPts val="0"/>
              </a:spcAft>
              <a:buNone/>
            </a:pPr>
            <a:r>
              <a:rPr lang="es"/>
              <a:t>-SetThreadPriority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Afinidad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Estructuras:</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-ETHREAD</a:t>
            </a:r>
            <a:endParaRPr/>
          </a:p>
          <a:p>
            <a:pPr indent="0" lvl="0" marL="0" rtl="0" algn="l">
              <a:spcBef>
                <a:spcPts val="0"/>
              </a:spcBef>
              <a:spcAft>
                <a:spcPts val="0"/>
              </a:spcAft>
              <a:buNone/>
            </a:pPr>
            <a:r>
              <a:rPr lang="es"/>
              <a:t>-KTHREAD</a:t>
            </a:r>
            <a:endParaRPr/>
          </a:p>
          <a:p>
            <a:pPr indent="0" lvl="0" marL="0" rtl="0" algn="l">
              <a:spcBef>
                <a:spcPts val="0"/>
              </a:spcBef>
              <a:spcAft>
                <a:spcPts val="0"/>
              </a:spcAft>
              <a:buNone/>
            </a:pPr>
            <a:r>
              <a:rPr lang="es"/>
              <a:t>-En EPROCESS hay un member llamado ThreadListHead</a:t>
            </a:r>
            <a:endParaRPr/>
          </a:p>
          <a:p>
            <a:pPr indent="0" lvl="0" marL="0" rtl="0" algn="l">
              <a:spcBef>
                <a:spcPts val="0"/>
              </a:spcBef>
              <a:spcAft>
                <a:spcPts val="0"/>
              </a:spcAft>
              <a:buNone/>
            </a:pPr>
            <a:r>
              <a:rPr lang="es"/>
              <a:t>-TEB (en usermode)</a:t>
            </a:r>
            <a:endParaRPr/>
          </a:p>
          <a:p>
            <a:pPr indent="0" lvl="0" marL="0" rtl="0" algn="l">
              <a:spcBef>
                <a:spcPts val="0"/>
              </a:spcBef>
              <a:spcAft>
                <a:spcPts val="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pic>
        <p:nvPicPr>
          <p:cNvPr id="565" name="Google Shape;565;p63"/>
          <p:cNvPicPr preferRelativeResize="0"/>
          <p:nvPr/>
        </p:nvPicPr>
        <p:blipFill>
          <a:blip r:embed="rId3">
            <a:alphaModFix/>
          </a:blip>
          <a:stretch>
            <a:fillRect/>
          </a:stretch>
        </p:blipFill>
        <p:spPr>
          <a:xfrm>
            <a:off x="0" y="0"/>
            <a:ext cx="2036673" cy="625750"/>
          </a:xfrm>
          <a:prstGeom prst="rect">
            <a:avLst/>
          </a:prstGeom>
          <a:noFill/>
          <a:ln>
            <a:noFill/>
          </a:ln>
        </p:spPr>
      </p:pic>
      <p:sp>
        <p:nvSpPr>
          <p:cNvPr id="566" name="Google Shape;566;p63"/>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67" name="Google Shape;567;p63"/>
          <p:cNvSpPr txBox="1"/>
          <p:nvPr/>
        </p:nvSpPr>
        <p:spPr>
          <a:xfrm>
            <a:off x="3072000" y="1127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HILOS EN WINDOWS</a:t>
            </a:r>
            <a:endParaRPr>
              <a:solidFill>
                <a:schemeClr val="dk1"/>
              </a:solidFill>
            </a:endParaRPr>
          </a:p>
        </p:txBody>
      </p:sp>
      <p:sp>
        <p:nvSpPr>
          <p:cNvPr id="568" name="Google Shape;568;p63"/>
          <p:cNvSpPr txBox="1"/>
          <p:nvPr/>
        </p:nvSpPr>
        <p:spPr>
          <a:xfrm>
            <a:off x="693350" y="1124925"/>
            <a:ext cx="6388800" cy="341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-Un objeto que representa una función de callback a ser</a:t>
            </a:r>
            <a:endParaRPr/>
          </a:p>
          <a:p>
            <a:pPr indent="0" lvl="0" marL="0" rtl="0" algn="l">
              <a:spcBef>
                <a:spcPts val="0"/>
              </a:spcBef>
              <a:spcAft>
                <a:spcPts val="0"/>
              </a:spcAft>
              <a:buNone/>
            </a:pPr>
            <a:r>
              <a:rPr lang="es"/>
              <a:t>llamada por un hilo específico</a:t>
            </a:r>
            <a:endParaRPr/>
          </a:p>
          <a:p>
            <a:pPr indent="0" lvl="0" marL="0" rtl="0" algn="l">
              <a:spcBef>
                <a:spcPts val="0"/>
              </a:spcBef>
              <a:spcAft>
                <a:spcPts val="0"/>
              </a:spcAft>
              <a:buNone/>
            </a:pPr>
            <a:r>
              <a:rPr lang="es"/>
              <a:t>-APC fuerza a un hilo específico a ejecutar una rutina</a:t>
            </a:r>
            <a:endParaRPr/>
          </a:p>
          <a:p>
            <a:pPr indent="0" lvl="0" marL="0" rtl="0" algn="l">
              <a:spcBef>
                <a:spcPts val="0"/>
              </a:spcBef>
              <a:spcAft>
                <a:spcPts val="0"/>
              </a:spcAft>
              <a:buNone/>
            </a:pPr>
            <a:r>
              <a:rPr lang="es"/>
              <a:t>-Hace que el hilo esté Ready para ejecutarse si estaba Waiting</a:t>
            </a:r>
            <a:endParaRPr/>
          </a:p>
          <a:p>
            <a:pPr indent="0" lvl="0" marL="0" rtl="0" algn="l">
              <a:spcBef>
                <a:spcPts val="0"/>
              </a:spcBef>
              <a:spcAft>
                <a:spcPts val="0"/>
              </a:spcAft>
              <a:buNone/>
            </a:pPr>
            <a:r>
              <a:rPr lang="es"/>
              <a:t>- Al final de la rutina APC, el hilo puede volver al estado de</a:t>
            </a:r>
            <a:endParaRPr/>
          </a:p>
          <a:p>
            <a:pPr indent="0" lvl="0" marL="0" rtl="0" algn="l">
              <a:spcBef>
                <a:spcPts val="0"/>
              </a:spcBef>
              <a:spcAft>
                <a:spcPts val="0"/>
              </a:spcAft>
              <a:buNone/>
            </a:pPr>
            <a:r>
              <a:rPr lang="es"/>
              <a:t>Waiting(si estaba en ese estado antes)</a:t>
            </a:r>
            <a:endParaRPr/>
          </a:p>
          <a:p>
            <a:pPr indent="0" lvl="0" marL="0" rtl="0" algn="l">
              <a:spcBef>
                <a:spcPts val="0"/>
              </a:spcBef>
              <a:spcAft>
                <a:spcPts val="0"/>
              </a:spcAft>
              <a:buNone/>
            </a:pPr>
            <a:r>
              <a:rPr lang="es"/>
              <a:t>-El APC tiene prioridad sobre el código "normal" del proceso.</a:t>
            </a:r>
            <a:endParaRPr/>
          </a:p>
          <a:p>
            <a:pPr indent="0" lvl="0" marL="0" rtl="0" algn="l">
              <a:spcBef>
                <a:spcPts val="0"/>
              </a:spcBef>
              <a:spcAft>
                <a:spcPts val="0"/>
              </a:spcAft>
              <a:buNone/>
            </a:pPr>
            <a:r>
              <a:rPr lang="es"/>
              <a:t>-Sólo dentro de ese hilo (no afecta a su prioridad)</a:t>
            </a:r>
            <a:endParaRPr/>
          </a:p>
          <a:p>
            <a:pPr indent="0" lvl="0" marL="0" rtl="0" algn="l">
              <a:spcBef>
                <a:spcPts val="0"/>
              </a:spcBef>
              <a:spcAft>
                <a:spcPts val="0"/>
              </a:spcAft>
              <a:buNone/>
            </a:pPr>
            <a:r>
              <a:rPr lang="es"/>
              <a:t>-La API del kernel mode se exporta, pero no está documentada.</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Se usan por ejemplo para no bloquear un hilo mientras se completa una operación de I/O (CreateFileEx)</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Ver con Windbg: !apc</a:t>
            </a:r>
            <a:endParaRPr/>
          </a:p>
          <a:p>
            <a:pPr indent="0" lvl="0" marL="0" rtl="0" algn="l">
              <a:spcBef>
                <a:spcPts val="0"/>
              </a:spcBef>
              <a:spcAft>
                <a:spcPts val="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pic>
        <p:nvPicPr>
          <p:cNvPr id="573" name="Google Shape;573;p64"/>
          <p:cNvPicPr preferRelativeResize="0"/>
          <p:nvPr/>
        </p:nvPicPr>
        <p:blipFill>
          <a:blip r:embed="rId3">
            <a:alphaModFix/>
          </a:blip>
          <a:stretch>
            <a:fillRect/>
          </a:stretch>
        </p:blipFill>
        <p:spPr>
          <a:xfrm>
            <a:off x="0" y="0"/>
            <a:ext cx="2036673" cy="625750"/>
          </a:xfrm>
          <a:prstGeom prst="rect">
            <a:avLst/>
          </a:prstGeom>
          <a:noFill/>
          <a:ln>
            <a:noFill/>
          </a:ln>
        </p:spPr>
      </p:pic>
      <p:sp>
        <p:nvSpPr>
          <p:cNvPr id="574" name="Google Shape;574;p64"/>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75" name="Google Shape;575;p64"/>
          <p:cNvSpPr txBox="1"/>
          <p:nvPr/>
        </p:nvSpPr>
        <p:spPr>
          <a:xfrm>
            <a:off x="3072000" y="112775"/>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HILOS EN WINDOWS</a:t>
            </a:r>
            <a:endParaRPr>
              <a:solidFill>
                <a:schemeClr val="dk1"/>
              </a:solidFill>
            </a:endParaRPr>
          </a:p>
        </p:txBody>
      </p:sp>
      <p:sp>
        <p:nvSpPr>
          <p:cNvPr id="576" name="Google Shape;576;p64"/>
          <p:cNvSpPr txBox="1"/>
          <p:nvPr/>
        </p:nvSpPr>
        <p:spPr>
          <a:xfrm>
            <a:off x="693350" y="1124925"/>
            <a:ext cx="63888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APCs:</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-De modo user: las de antes</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-Modo kernel: para DPC, para hacer release de mutex etc</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-Modo kernel especial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(Las de modo kernel pueden servir para temas de hacking, ej: rootkits, porque pueden inyectar código a userland)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s"/>
              <a:t>https://www.ired.team/offensive-security/code-injection-process-injection/apc-queue-code-injection</a:t>
            </a:r>
            <a:endParaRPr b="1"/>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pic>
        <p:nvPicPr>
          <p:cNvPr id="581" name="Google Shape;581;p65"/>
          <p:cNvPicPr preferRelativeResize="0"/>
          <p:nvPr/>
        </p:nvPicPr>
        <p:blipFill>
          <a:blip r:embed="rId3">
            <a:alphaModFix/>
          </a:blip>
          <a:stretch>
            <a:fillRect/>
          </a:stretch>
        </p:blipFill>
        <p:spPr>
          <a:xfrm>
            <a:off x="0" y="0"/>
            <a:ext cx="2036673" cy="625750"/>
          </a:xfrm>
          <a:prstGeom prst="rect">
            <a:avLst/>
          </a:prstGeom>
          <a:noFill/>
          <a:ln>
            <a:noFill/>
          </a:ln>
        </p:spPr>
      </p:pic>
      <p:sp>
        <p:nvSpPr>
          <p:cNvPr id="582" name="Google Shape;582;p65"/>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83" name="Google Shape;583;p65"/>
          <p:cNvSpPr txBox="1"/>
          <p:nvPr/>
        </p:nvSpPr>
        <p:spPr>
          <a:xfrm>
            <a:off x="3072000" y="2255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SEGURIDAD</a:t>
            </a:r>
            <a:endParaRPr>
              <a:solidFill>
                <a:schemeClr val="dk1"/>
              </a:solidFill>
            </a:endParaRPr>
          </a:p>
        </p:txBody>
      </p:sp>
      <p:sp>
        <p:nvSpPr>
          <p:cNvPr id="584" name="Google Shape;584;p65"/>
          <p:cNvSpPr txBox="1"/>
          <p:nvPr/>
        </p:nvSpPr>
        <p:spPr>
          <a:xfrm>
            <a:off x="693350" y="1124925"/>
            <a:ext cx="63888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Overview:</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s"/>
              <a:t>La seguridad en Windows es crítica, dado que es un sistema implementado de manera masiva, tanto en PCs como en servidores.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s"/>
              <a:t>Muchas implementaciones basadas en seguridad basada en virtualización.</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s"/>
              <a:t>Microsoft ha realizado una gran inversión en investigar y proteger su propio sistema operativo</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s"/>
              <a:t>Realizar investigación de seguridad en Windows no es tarea fácil, dado que es un código no documentado y cerrado.</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pic>
        <p:nvPicPr>
          <p:cNvPr id="589" name="Google Shape;589;p66"/>
          <p:cNvPicPr preferRelativeResize="0"/>
          <p:nvPr/>
        </p:nvPicPr>
        <p:blipFill>
          <a:blip r:embed="rId3">
            <a:alphaModFix/>
          </a:blip>
          <a:stretch>
            <a:fillRect/>
          </a:stretch>
        </p:blipFill>
        <p:spPr>
          <a:xfrm>
            <a:off x="0" y="0"/>
            <a:ext cx="2036673" cy="625750"/>
          </a:xfrm>
          <a:prstGeom prst="rect">
            <a:avLst/>
          </a:prstGeom>
          <a:noFill/>
          <a:ln>
            <a:noFill/>
          </a:ln>
        </p:spPr>
      </p:pic>
      <p:sp>
        <p:nvSpPr>
          <p:cNvPr id="590" name="Google Shape;590;p66"/>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91" name="Google Shape;591;p66"/>
          <p:cNvSpPr txBox="1"/>
          <p:nvPr/>
        </p:nvSpPr>
        <p:spPr>
          <a:xfrm>
            <a:off x="3072000" y="2255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SEGURIDAD</a:t>
            </a:r>
            <a:endParaRPr>
              <a:solidFill>
                <a:schemeClr val="dk1"/>
              </a:solidFill>
            </a:endParaRPr>
          </a:p>
        </p:txBody>
      </p:sp>
      <p:sp>
        <p:nvSpPr>
          <p:cNvPr id="592" name="Google Shape;592;p66"/>
          <p:cNvSpPr txBox="1"/>
          <p:nvPr/>
        </p:nvSpPr>
        <p:spPr>
          <a:xfrm>
            <a:off x="693350" y="1124925"/>
            <a:ext cx="63888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Virtualización Basada en Seguridad:</a:t>
            </a:r>
            <a:endParaRPr/>
          </a:p>
          <a:p>
            <a:pPr indent="-317500" lvl="0" marL="457200" rtl="0" algn="l">
              <a:spcBef>
                <a:spcPts val="0"/>
              </a:spcBef>
              <a:spcAft>
                <a:spcPts val="0"/>
              </a:spcAft>
              <a:buSzPts val="1400"/>
              <a:buChar char="-"/>
            </a:pPr>
            <a:r>
              <a:rPr lang="es"/>
              <a:t>Todos los componentes críticos del sistema están empezando a ser protegidos mediante VBS.</a:t>
            </a:r>
            <a:endParaRPr/>
          </a:p>
          <a:p>
            <a:pPr indent="-317500" lvl="0" marL="457200" rtl="0" algn="l">
              <a:spcBef>
                <a:spcPts val="0"/>
              </a:spcBef>
              <a:spcAft>
                <a:spcPts val="0"/>
              </a:spcAft>
              <a:buSzPts val="1400"/>
              <a:buChar char="-"/>
            </a:pPr>
            <a:r>
              <a:rPr lang="es"/>
              <a:t>Múltiples mecanismos usan esto, como HVCI, Credential Guard, Secure Kernel, HyperGuard, etc.</a:t>
            </a:r>
            <a:endParaRPr/>
          </a:p>
          <a:p>
            <a:pPr indent="-317500" lvl="0" marL="457200" rtl="0" algn="l">
              <a:spcBef>
                <a:spcPts val="0"/>
              </a:spcBef>
              <a:spcAft>
                <a:spcPts val="0"/>
              </a:spcAft>
              <a:buSzPts val="1400"/>
              <a:buChar char="-"/>
            </a:pPr>
            <a:r>
              <a:rPr lang="es"/>
              <a:t>Microsoft introduce un  ring -1 para implementar su hipervisor.</a:t>
            </a:r>
            <a:endParaRPr/>
          </a:p>
          <a:p>
            <a:pPr indent="-317500" lvl="0" marL="457200" rtl="0" algn="l">
              <a:spcBef>
                <a:spcPts val="0"/>
              </a:spcBef>
              <a:spcAft>
                <a:spcPts val="0"/>
              </a:spcAft>
              <a:buSzPts val="1400"/>
              <a:buChar char="-"/>
            </a:pPr>
            <a:r>
              <a:rPr lang="es"/>
              <a:t>Basado en Hyper-V</a:t>
            </a:r>
            <a:endParaRPr/>
          </a:p>
          <a:p>
            <a:pPr indent="-317500" lvl="0" marL="457200" rtl="0" algn="l">
              <a:spcBef>
                <a:spcPts val="0"/>
              </a:spcBef>
              <a:spcAft>
                <a:spcPts val="0"/>
              </a:spcAft>
              <a:buSzPts val="1400"/>
              <a:buChar char="-"/>
            </a:pPr>
            <a:r>
              <a:rPr lang="es"/>
              <a:t>Separa las direcciones virtuales del Secure-Kernel (VTL1) de las direcciones virtuales del Non-Secure-Kernel (VTL0)</a:t>
            </a:r>
            <a:endParaRPr/>
          </a:p>
          <a:p>
            <a:pPr indent="-317500" lvl="0" marL="457200" rtl="0" algn="l">
              <a:spcBef>
                <a:spcPts val="0"/>
              </a:spcBef>
              <a:spcAft>
                <a:spcPts val="0"/>
              </a:spcAft>
              <a:buSzPts val="1400"/>
              <a:buChar char="-"/>
            </a:pPr>
            <a:r>
              <a:rPr lang="es"/>
              <a:t>Los componentes de VTL0 → VTL1 se comunican entre si mediante llamadas ALPC (protocolo del demonio).</a:t>
            </a:r>
            <a:endParaRPr/>
          </a:p>
          <a:p>
            <a:pPr indent="-317500" lvl="0" marL="457200" rtl="0" algn="l">
              <a:spcBef>
                <a:spcPts val="0"/>
              </a:spcBef>
              <a:spcAft>
                <a:spcPts val="0"/>
              </a:spcAft>
              <a:buSzPts val="1400"/>
              <a:buChar char="-"/>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pic>
        <p:nvPicPr>
          <p:cNvPr id="597" name="Google Shape;597;p67"/>
          <p:cNvPicPr preferRelativeResize="0"/>
          <p:nvPr/>
        </p:nvPicPr>
        <p:blipFill>
          <a:blip r:embed="rId3">
            <a:alphaModFix/>
          </a:blip>
          <a:stretch>
            <a:fillRect/>
          </a:stretch>
        </p:blipFill>
        <p:spPr>
          <a:xfrm>
            <a:off x="0" y="0"/>
            <a:ext cx="2036673" cy="625750"/>
          </a:xfrm>
          <a:prstGeom prst="rect">
            <a:avLst/>
          </a:prstGeom>
          <a:noFill/>
          <a:ln>
            <a:noFill/>
          </a:ln>
        </p:spPr>
      </p:pic>
      <p:sp>
        <p:nvSpPr>
          <p:cNvPr id="598" name="Google Shape;598;p67"/>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599" name="Google Shape;599;p67"/>
          <p:cNvSpPr txBox="1"/>
          <p:nvPr/>
        </p:nvSpPr>
        <p:spPr>
          <a:xfrm>
            <a:off x="3072000" y="2255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SEGURIDAD</a:t>
            </a:r>
            <a:endParaRPr>
              <a:solidFill>
                <a:schemeClr val="dk1"/>
              </a:solidFill>
            </a:endParaRPr>
          </a:p>
        </p:txBody>
      </p:sp>
      <p:sp>
        <p:nvSpPr>
          <p:cNvPr id="600" name="Google Shape;600;p67"/>
          <p:cNvSpPr txBox="1"/>
          <p:nvPr/>
        </p:nvSpPr>
        <p:spPr>
          <a:xfrm>
            <a:off x="693350" y="1124925"/>
            <a:ext cx="6388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Virtualización Basada en Seguridad:</a:t>
            </a:r>
            <a:endParaRPr/>
          </a:p>
          <a:p>
            <a:pPr indent="0" lvl="0" marL="457200" rtl="0" algn="l">
              <a:spcBef>
                <a:spcPts val="0"/>
              </a:spcBef>
              <a:spcAft>
                <a:spcPts val="0"/>
              </a:spcAft>
              <a:buNone/>
            </a:pPr>
            <a:r>
              <a:t/>
            </a:r>
            <a:endParaRPr/>
          </a:p>
        </p:txBody>
      </p:sp>
      <p:pic>
        <p:nvPicPr>
          <p:cNvPr id="601" name="Google Shape;601;p67"/>
          <p:cNvPicPr preferRelativeResize="0"/>
          <p:nvPr/>
        </p:nvPicPr>
        <p:blipFill>
          <a:blip r:embed="rId4">
            <a:alphaModFix/>
          </a:blip>
          <a:stretch>
            <a:fillRect/>
          </a:stretch>
        </p:blipFill>
        <p:spPr>
          <a:xfrm>
            <a:off x="840375" y="1642400"/>
            <a:ext cx="2834521" cy="2785225"/>
          </a:xfrm>
          <a:prstGeom prst="rect">
            <a:avLst/>
          </a:prstGeom>
          <a:noFill/>
          <a:ln>
            <a:noFill/>
          </a:ln>
        </p:spPr>
      </p:pic>
      <p:pic>
        <p:nvPicPr>
          <p:cNvPr id="602" name="Google Shape;602;p67"/>
          <p:cNvPicPr preferRelativeResize="0"/>
          <p:nvPr/>
        </p:nvPicPr>
        <p:blipFill>
          <a:blip r:embed="rId5">
            <a:alphaModFix/>
          </a:blip>
          <a:stretch>
            <a:fillRect/>
          </a:stretch>
        </p:blipFill>
        <p:spPr>
          <a:xfrm>
            <a:off x="4272846" y="1681700"/>
            <a:ext cx="3326019" cy="27852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pic>
        <p:nvPicPr>
          <p:cNvPr id="607" name="Google Shape;607;p68"/>
          <p:cNvPicPr preferRelativeResize="0"/>
          <p:nvPr/>
        </p:nvPicPr>
        <p:blipFill>
          <a:blip r:embed="rId3">
            <a:alphaModFix/>
          </a:blip>
          <a:stretch>
            <a:fillRect/>
          </a:stretch>
        </p:blipFill>
        <p:spPr>
          <a:xfrm>
            <a:off x="0" y="0"/>
            <a:ext cx="2036673" cy="625750"/>
          </a:xfrm>
          <a:prstGeom prst="rect">
            <a:avLst/>
          </a:prstGeom>
          <a:noFill/>
          <a:ln>
            <a:noFill/>
          </a:ln>
        </p:spPr>
      </p:pic>
      <p:sp>
        <p:nvSpPr>
          <p:cNvPr id="608" name="Google Shape;608;p68"/>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09" name="Google Shape;609;p68"/>
          <p:cNvSpPr txBox="1"/>
          <p:nvPr/>
        </p:nvSpPr>
        <p:spPr>
          <a:xfrm>
            <a:off x="3072000" y="2255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SEGURIDAD</a:t>
            </a:r>
            <a:endParaRPr>
              <a:solidFill>
                <a:schemeClr val="dk1"/>
              </a:solidFill>
            </a:endParaRPr>
          </a:p>
        </p:txBody>
      </p:sp>
      <p:sp>
        <p:nvSpPr>
          <p:cNvPr id="610" name="Google Shape;610;p68"/>
          <p:cNvSpPr txBox="1"/>
          <p:nvPr/>
        </p:nvSpPr>
        <p:spPr>
          <a:xfrm>
            <a:off x="693350" y="1124925"/>
            <a:ext cx="6388800" cy="277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Protección de objetos: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s"/>
              <a:t>Teoricamente, cualquier objeto gestionado por el Executive puede ser protegido.</a:t>
            </a:r>
            <a:endParaRPr/>
          </a:p>
          <a:p>
            <a:pPr indent="-317500" lvl="0" marL="457200" rtl="0" algn="l">
              <a:spcBef>
                <a:spcPts val="0"/>
              </a:spcBef>
              <a:spcAft>
                <a:spcPts val="0"/>
              </a:spcAft>
              <a:buSzPts val="1400"/>
              <a:buChar char="-"/>
            </a:pPr>
            <a:r>
              <a:rPr lang="es"/>
              <a:t>Objetos de active directory también pueden ser protegidos mediante listas de control de acceso.</a:t>
            </a:r>
            <a:endParaRPr/>
          </a:p>
          <a:p>
            <a:pPr indent="-317500" lvl="0" marL="457200" rtl="0" algn="l">
              <a:spcBef>
                <a:spcPts val="0"/>
              </a:spcBef>
              <a:spcAft>
                <a:spcPts val="0"/>
              </a:spcAft>
              <a:buSzPts val="1400"/>
              <a:buChar char="-"/>
            </a:pPr>
            <a:r>
              <a:rPr lang="es"/>
              <a:t>Estas listas serán comprobadas cuando </a:t>
            </a:r>
            <a:r>
              <a:rPr lang="es"/>
              <a:t>solicitamos</a:t>
            </a:r>
            <a:r>
              <a:rPr lang="es"/>
              <a:t> acceso a un cierto recurso // objeto.</a:t>
            </a:r>
            <a:endParaRPr/>
          </a:p>
          <a:p>
            <a:pPr indent="-317500" lvl="0" marL="457200" rtl="0" algn="l">
              <a:spcBef>
                <a:spcPts val="0"/>
              </a:spcBef>
              <a:spcAft>
                <a:spcPts val="0"/>
              </a:spcAft>
              <a:buSzPts val="1400"/>
              <a:buChar char="-"/>
            </a:pPr>
            <a:r>
              <a:rPr lang="es"/>
              <a:t>La información de seguridad del proceso está contenida en el </a:t>
            </a:r>
            <a:r>
              <a:rPr lang="es"/>
              <a:t>objeto</a:t>
            </a:r>
            <a:r>
              <a:rPr lang="es"/>
              <a:t> token.</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pic>
        <p:nvPicPr>
          <p:cNvPr id="611" name="Google Shape;611;p68"/>
          <p:cNvPicPr preferRelativeResize="0"/>
          <p:nvPr/>
        </p:nvPicPr>
        <p:blipFill>
          <a:blip r:embed="rId4">
            <a:alphaModFix/>
          </a:blip>
          <a:stretch>
            <a:fillRect/>
          </a:stretch>
        </p:blipFill>
        <p:spPr>
          <a:xfrm>
            <a:off x="5611875" y="3184250"/>
            <a:ext cx="2880624" cy="1854424"/>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pic>
        <p:nvPicPr>
          <p:cNvPr id="616" name="Google Shape;616;p69"/>
          <p:cNvPicPr preferRelativeResize="0"/>
          <p:nvPr/>
        </p:nvPicPr>
        <p:blipFill>
          <a:blip r:embed="rId3">
            <a:alphaModFix/>
          </a:blip>
          <a:stretch>
            <a:fillRect/>
          </a:stretch>
        </p:blipFill>
        <p:spPr>
          <a:xfrm>
            <a:off x="0" y="0"/>
            <a:ext cx="2036673" cy="625750"/>
          </a:xfrm>
          <a:prstGeom prst="rect">
            <a:avLst/>
          </a:prstGeom>
          <a:noFill/>
          <a:ln>
            <a:noFill/>
          </a:ln>
        </p:spPr>
      </p:pic>
      <p:sp>
        <p:nvSpPr>
          <p:cNvPr id="617" name="Google Shape;617;p69"/>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18" name="Google Shape;618;p69"/>
          <p:cNvSpPr txBox="1"/>
          <p:nvPr/>
        </p:nvSpPr>
        <p:spPr>
          <a:xfrm>
            <a:off x="3072000" y="2255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SEGURIDAD</a:t>
            </a:r>
            <a:endParaRPr>
              <a:solidFill>
                <a:schemeClr val="dk1"/>
              </a:solidFill>
            </a:endParaRPr>
          </a:p>
        </p:txBody>
      </p:sp>
      <p:sp>
        <p:nvSpPr>
          <p:cNvPr id="619" name="Google Shape;619;p69"/>
          <p:cNvSpPr txBox="1"/>
          <p:nvPr/>
        </p:nvSpPr>
        <p:spPr>
          <a:xfrm>
            <a:off x="693350" y="1124925"/>
            <a:ext cx="6388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Protección de objetos:</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p:txBody>
      </p:sp>
      <p:pic>
        <p:nvPicPr>
          <p:cNvPr id="620" name="Google Shape;620;p69"/>
          <p:cNvPicPr preferRelativeResize="0"/>
          <p:nvPr/>
        </p:nvPicPr>
        <p:blipFill>
          <a:blip r:embed="rId4">
            <a:alphaModFix/>
          </a:blip>
          <a:stretch>
            <a:fillRect/>
          </a:stretch>
        </p:blipFill>
        <p:spPr>
          <a:xfrm>
            <a:off x="746825" y="1536775"/>
            <a:ext cx="6060801" cy="3246399"/>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pic>
        <p:nvPicPr>
          <p:cNvPr id="625" name="Google Shape;625;p70"/>
          <p:cNvPicPr preferRelativeResize="0"/>
          <p:nvPr/>
        </p:nvPicPr>
        <p:blipFill>
          <a:blip r:embed="rId3">
            <a:alphaModFix/>
          </a:blip>
          <a:stretch>
            <a:fillRect/>
          </a:stretch>
        </p:blipFill>
        <p:spPr>
          <a:xfrm>
            <a:off x="0" y="0"/>
            <a:ext cx="2036673" cy="625750"/>
          </a:xfrm>
          <a:prstGeom prst="rect">
            <a:avLst/>
          </a:prstGeom>
          <a:noFill/>
          <a:ln>
            <a:noFill/>
          </a:ln>
        </p:spPr>
      </p:pic>
      <p:sp>
        <p:nvSpPr>
          <p:cNvPr id="626" name="Google Shape;626;p70"/>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27" name="Google Shape;627;p70"/>
          <p:cNvSpPr txBox="1"/>
          <p:nvPr/>
        </p:nvSpPr>
        <p:spPr>
          <a:xfrm>
            <a:off x="3072000" y="2255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SEGURIDAD</a:t>
            </a:r>
            <a:endParaRPr>
              <a:solidFill>
                <a:schemeClr val="dk1"/>
              </a:solidFill>
            </a:endParaRPr>
          </a:p>
        </p:txBody>
      </p:sp>
      <p:sp>
        <p:nvSpPr>
          <p:cNvPr id="628" name="Google Shape;628;p70"/>
          <p:cNvSpPr txBox="1"/>
          <p:nvPr/>
        </p:nvSpPr>
        <p:spPr>
          <a:xfrm>
            <a:off x="693350" y="1124925"/>
            <a:ext cx="63888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Access auditing</a:t>
            </a:r>
            <a:endParaRPr/>
          </a:p>
          <a:p>
            <a:pPr indent="-317500" lvl="0" marL="457200" rtl="0" algn="l">
              <a:spcBef>
                <a:spcPts val="0"/>
              </a:spcBef>
              <a:spcAft>
                <a:spcPts val="0"/>
              </a:spcAft>
              <a:buSzPts val="1400"/>
              <a:buChar char="-"/>
            </a:pPr>
            <a:r>
              <a:rPr lang="es"/>
              <a:t>Cualquier cambio, acceso, error, etc al interactuar con los objetos de windows puede ser loggeado // auditado.</a:t>
            </a:r>
            <a:endParaRPr/>
          </a:p>
          <a:p>
            <a:pPr indent="-317500" lvl="0" marL="457200" rtl="0" algn="l">
              <a:spcBef>
                <a:spcPts val="0"/>
              </a:spcBef>
              <a:spcAft>
                <a:spcPts val="0"/>
              </a:spcAft>
              <a:buSzPts val="1400"/>
              <a:buChar char="-"/>
            </a:pPr>
            <a:r>
              <a:rPr lang="es"/>
              <a:t>Estos logs cobran especial importancia en los procesos de correlación realizados por los SIEM.</a:t>
            </a:r>
            <a:endParaRPr/>
          </a:p>
          <a:p>
            <a:pPr indent="-317500" lvl="0" marL="457200" rtl="0" algn="l">
              <a:spcBef>
                <a:spcPts val="0"/>
              </a:spcBef>
              <a:spcAft>
                <a:spcPts val="0"/>
              </a:spcAft>
              <a:buSzPts val="1400"/>
              <a:buChar char="-"/>
            </a:pPr>
            <a:r>
              <a:rPr lang="es"/>
              <a:t>Por defecto la mayor parte de las auditorias de objetos están deshabilitadas.</a:t>
            </a:r>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pic>
        <p:nvPicPr>
          <p:cNvPr id="633" name="Google Shape;633;p71"/>
          <p:cNvPicPr preferRelativeResize="0"/>
          <p:nvPr/>
        </p:nvPicPr>
        <p:blipFill>
          <a:blip r:embed="rId3">
            <a:alphaModFix/>
          </a:blip>
          <a:stretch>
            <a:fillRect/>
          </a:stretch>
        </p:blipFill>
        <p:spPr>
          <a:xfrm>
            <a:off x="0" y="0"/>
            <a:ext cx="2036673" cy="625750"/>
          </a:xfrm>
          <a:prstGeom prst="rect">
            <a:avLst/>
          </a:prstGeom>
          <a:noFill/>
          <a:ln>
            <a:noFill/>
          </a:ln>
        </p:spPr>
      </p:pic>
      <p:sp>
        <p:nvSpPr>
          <p:cNvPr id="634" name="Google Shape;634;p71"/>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35" name="Google Shape;635;p71"/>
          <p:cNvSpPr txBox="1"/>
          <p:nvPr/>
        </p:nvSpPr>
        <p:spPr>
          <a:xfrm>
            <a:off x="3072000" y="2255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SEGURIDAD</a:t>
            </a:r>
            <a:endParaRPr>
              <a:solidFill>
                <a:schemeClr val="dk1"/>
              </a:solidFill>
            </a:endParaRPr>
          </a:p>
        </p:txBody>
      </p:sp>
      <p:sp>
        <p:nvSpPr>
          <p:cNvPr id="636" name="Google Shape;636;p71"/>
          <p:cNvSpPr txBox="1"/>
          <p:nvPr/>
        </p:nvSpPr>
        <p:spPr>
          <a:xfrm>
            <a:off x="693350" y="1124925"/>
            <a:ext cx="63888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ETW</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s"/>
              <a:t>ETW es el </a:t>
            </a:r>
            <a:r>
              <a:rPr lang="es"/>
              <a:t>acrónimo</a:t>
            </a:r>
            <a:r>
              <a:rPr lang="es"/>
              <a:t> para Event Trace for Windows</a:t>
            </a:r>
            <a:endParaRPr/>
          </a:p>
          <a:p>
            <a:pPr indent="-317500" lvl="0" marL="457200" rtl="0" algn="l">
              <a:spcBef>
                <a:spcPts val="0"/>
              </a:spcBef>
              <a:spcAft>
                <a:spcPts val="0"/>
              </a:spcAft>
              <a:buSzPts val="1400"/>
              <a:buChar char="-"/>
            </a:pPr>
            <a:r>
              <a:rPr lang="es"/>
              <a:t>Es el encargado de generar los eventos que serán consumidos posteriormente por el visor de eventos, el gestor de performance, etc.</a:t>
            </a:r>
            <a:endParaRPr/>
          </a:p>
          <a:p>
            <a:pPr indent="-317500" lvl="0" marL="457200" rtl="0" algn="l">
              <a:spcBef>
                <a:spcPts val="0"/>
              </a:spcBef>
              <a:spcAft>
                <a:spcPts val="0"/>
              </a:spcAft>
              <a:buSzPts val="1400"/>
              <a:buChar char="-"/>
            </a:pPr>
            <a:r>
              <a:rPr lang="es"/>
              <a:t>Las sesiones ETW se almacenan en una estructura en el kernel, referenciada por el simbolo nt!EtwpDebuggerData+10</a:t>
            </a:r>
            <a:endParaRPr/>
          </a:p>
          <a:p>
            <a:pPr indent="-317500" lvl="0" marL="457200" rtl="0" algn="l">
              <a:spcBef>
                <a:spcPts val="0"/>
              </a:spcBef>
              <a:spcAft>
                <a:spcPts val="0"/>
              </a:spcAft>
              <a:buSzPts val="1400"/>
              <a:buChar char="-"/>
            </a:pPr>
            <a:r>
              <a:rPr lang="es"/>
              <a:t>Se almacenan en formato _WMI_LOGGER_CONTEXT</a:t>
            </a:r>
            <a:endParaRPr/>
          </a:p>
          <a:p>
            <a:pPr indent="-317500" lvl="0" marL="457200" rtl="0" algn="l">
              <a:spcBef>
                <a:spcPts val="0"/>
              </a:spcBef>
              <a:spcAft>
                <a:spcPts val="0"/>
              </a:spcAft>
              <a:buSzPts val="1400"/>
              <a:buChar char="-"/>
            </a:pPr>
            <a:r>
              <a:rPr lang="es"/>
              <a:t>Como todo objeto en Windows, las sesiones ETW pueden ser protegidas contra manipulaciones de terceros (también por PPL)</a:t>
            </a:r>
            <a:endParaRPr/>
          </a:p>
          <a:p>
            <a:pPr indent="-317500" lvl="0" marL="457200" rtl="0" algn="l">
              <a:spcBef>
                <a:spcPts val="0"/>
              </a:spcBef>
              <a:spcAft>
                <a:spcPts val="0"/>
              </a:spcAft>
              <a:buSzPts val="1400"/>
              <a:buChar char="-"/>
            </a:pPr>
            <a:r>
              <a:rPr lang="es"/>
              <a:t>Existen dos tipos de sesiones, sesiones en Kernel-Mode, cuyos eventos son generados por un hilo corriendo bajo el proceso System (</a:t>
            </a:r>
            <a:r>
              <a:rPr lang="es">
                <a:solidFill>
                  <a:srgbClr val="FF0000"/>
                </a:solidFill>
              </a:rPr>
              <a:t>nt!EtwpLogKernelEvent</a:t>
            </a:r>
            <a:r>
              <a:rPr lang="es"/>
              <a:t>, …)</a:t>
            </a:r>
            <a:endParaRPr/>
          </a:p>
          <a:p>
            <a:pPr indent="-317500" lvl="0" marL="457200" rtl="0" algn="l">
              <a:spcBef>
                <a:spcPts val="0"/>
              </a:spcBef>
              <a:spcAft>
                <a:spcPts val="0"/>
              </a:spcAft>
              <a:buSzPts val="1400"/>
              <a:buChar char="-"/>
            </a:pPr>
            <a:r>
              <a:rPr lang="es"/>
              <a:t>Sesiones en UserMode, que reportarán usando las APIs: </a:t>
            </a:r>
            <a:endParaRPr/>
          </a:p>
          <a:p>
            <a:pPr indent="0" lvl="0" marL="457200" rtl="0" algn="l">
              <a:spcBef>
                <a:spcPts val="0"/>
              </a:spcBef>
              <a:spcAft>
                <a:spcPts val="0"/>
              </a:spcAft>
              <a:buNone/>
            </a:pPr>
            <a:r>
              <a:rPr lang="es">
                <a:solidFill>
                  <a:srgbClr val="FF0000"/>
                </a:solidFill>
              </a:rPr>
              <a:t>EtwEventWrite</a:t>
            </a:r>
            <a:endParaRPr>
              <a:solidFill>
                <a:srgbClr val="FF0000"/>
              </a:solidFill>
            </a:endParaRPr>
          </a:p>
          <a:p>
            <a:pPr indent="0" lvl="0" marL="457200" rtl="0" algn="l">
              <a:spcBef>
                <a:spcPts val="0"/>
              </a:spcBef>
              <a:spcAft>
                <a:spcPts val="0"/>
              </a:spcAft>
              <a:buNone/>
            </a:pPr>
            <a:r>
              <a:t/>
            </a:r>
            <a:endParaRPr/>
          </a:p>
          <a:p>
            <a:pPr indent="0" lvl="0" marL="45720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8"/>
          <p:cNvPicPr preferRelativeResize="0"/>
          <p:nvPr/>
        </p:nvPicPr>
        <p:blipFill>
          <a:blip r:embed="rId3">
            <a:alphaModFix/>
          </a:blip>
          <a:stretch>
            <a:fillRect/>
          </a:stretch>
        </p:blipFill>
        <p:spPr>
          <a:xfrm>
            <a:off x="0" y="0"/>
            <a:ext cx="2036673" cy="625750"/>
          </a:xfrm>
          <a:prstGeom prst="rect">
            <a:avLst/>
          </a:prstGeom>
          <a:noFill/>
          <a:ln>
            <a:noFill/>
          </a:ln>
        </p:spPr>
      </p:pic>
      <p:sp>
        <p:nvSpPr>
          <p:cNvPr id="106" name="Google Shape;106;p18"/>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07" name="Google Shape;107;p18"/>
          <p:cNvSpPr txBox="1"/>
          <p:nvPr/>
        </p:nvSpPr>
        <p:spPr>
          <a:xfrm>
            <a:off x="594300" y="940975"/>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OVERVIEW</a:t>
            </a:r>
            <a:endParaRPr/>
          </a:p>
        </p:txBody>
      </p:sp>
      <p:pic>
        <p:nvPicPr>
          <p:cNvPr id="108" name="Google Shape;108;p18"/>
          <p:cNvPicPr preferRelativeResize="0"/>
          <p:nvPr/>
        </p:nvPicPr>
        <p:blipFill>
          <a:blip r:embed="rId4">
            <a:alphaModFix/>
          </a:blip>
          <a:stretch>
            <a:fillRect/>
          </a:stretch>
        </p:blipFill>
        <p:spPr>
          <a:xfrm>
            <a:off x="698800" y="2030525"/>
            <a:ext cx="5585400" cy="680750"/>
          </a:xfrm>
          <a:prstGeom prst="rect">
            <a:avLst/>
          </a:prstGeom>
          <a:noFill/>
          <a:ln>
            <a:noFill/>
          </a:ln>
        </p:spPr>
      </p:pic>
      <p:sp>
        <p:nvSpPr>
          <p:cNvPr id="109" name="Google Shape;109;p18"/>
          <p:cNvSpPr txBox="1"/>
          <p:nvPr/>
        </p:nvSpPr>
        <p:spPr>
          <a:xfrm>
            <a:off x="698800" y="1528200"/>
            <a:ext cx="278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Long mode:</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0" name="Shape 640"/>
        <p:cNvGrpSpPr/>
        <p:nvPr/>
      </p:nvGrpSpPr>
      <p:grpSpPr>
        <a:xfrm>
          <a:off x="0" y="0"/>
          <a:ext cx="0" cy="0"/>
          <a:chOff x="0" y="0"/>
          <a:chExt cx="0" cy="0"/>
        </a:xfrm>
      </p:grpSpPr>
      <p:pic>
        <p:nvPicPr>
          <p:cNvPr id="641" name="Google Shape;641;p72"/>
          <p:cNvPicPr preferRelativeResize="0"/>
          <p:nvPr/>
        </p:nvPicPr>
        <p:blipFill>
          <a:blip r:embed="rId3">
            <a:alphaModFix/>
          </a:blip>
          <a:stretch>
            <a:fillRect/>
          </a:stretch>
        </p:blipFill>
        <p:spPr>
          <a:xfrm>
            <a:off x="0" y="0"/>
            <a:ext cx="2036673" cy="625750"/>
          </a:xfrm>
          <a:prstGeom prst="rect">
            <a:avLst/>
          </a:prstGeom>
          <a:noFill/>
          <a:ln>
            <a:noFill/>
          </a:ln>
        </p:spPr>
      </p:pic>
      <p:sp>
        <p:nvSpPr>
          <p:cNvPr id="642" name="Google Shape;642;p72"/>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43" name="Google Shape;643;p72"/>
          <p:cNvSpPr txBox="1"/>
          <p:nvPr/>
        </p:nvSpPr>
        <p:spPr>
          <a:xfrm>
            <a:off x="3072000" y="2255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SEGURIDAD</a:t>
            </a:r>
            <a:endParaRPr>
              <a:solidFill>
                <a:schemeClr val="dk1"/>
              </a:solidFill>
            </a:endParaRPr>
          </a:p>
        </p:txBody>
      </p:sp>
      <p:sp>
        <p:nvSpPr>
          <p:cNvPr id="644" name="Google Shape;644;p72"/>
          <p:cNvSpPr txBox="1"/>
          <p:nvPr/>
        </p:nvSpPr>
        <p:spPr>
          <a:xfrm>
            <a:off x="693350" y="1124925"/>
            <a:ext cx="63888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Autenticación:</a:t>
            </a:r>
            <a:endParaRPr/>
          </a:p>
          <a:p>
            <a:pPr indent="-317500" lvl="0" marL="457200" rtl="0" algn="l">
              <a:spcBef>
                <a:spcPts val="0"/>
              </a:spcBef>
              <a:spcAft>
                <a:spcPts val="0"/>
              </a:spcAft>
              <a:buSzPts val="1400"/>
              <a:buChar char="-"/>
            </a:pPr>
            <a:r>
              <a:rPr lang="es"/>
              <a:t>La autenticación en windows será llevada a cabo por el proceso winlogon.exe</a:t>
            </a:r>
            <a:endParaRPr/>
          </a:p>
          <a:p>
            <a:pPr indent="-317500" lvl="0" marL="457200" rtl="0" algn="l">
              <a:spcBef>
                <a:spcPts val="0"/>
              </a:spcBef>
              <a:spcAft>
                <a:spcPts val="0"/>
              </a:spcAft>
              <a:buSzPts val="1400"/>
              <a:buChar char="-"/>
            </a:pPr>
            <a:r>
              <a:rPr lang="es"/>
              <a:t>Winlogon.exe establecerá una conexión con el proceso lsass.exe mediatne llamadas ALPC.</a:t>
            </a:r>
            <a:endParaRPr/>
          </a:p>
          <a:p>
            <a:pPr indent="-317500" lvl="0" marL="457200" rtl="0" algn="l">
              <a:spcBef>
                <a:spcPts val="0"/>
              </a:spcBef>
              <a:spcAft>
                <a:spcPts val="0"/>
              </a:spcAft>
              <a:buSzPts val="1400"/>
              <a:buChar char="-"/>
            </a:pPr>
            <a:r>
              <a:rPr lang="es"/>
              <a:t>Cuando se introduce la información de autenticación, WinLogon consultará los paquetes de autenticación disponibles mediante una llamada a la función </a:t>
            </a:r>
            <a:r>
              <a:rPr lang="es">
                <a:solidFill>
                  <a:srgbClr val="FF0000"/>
                </a:solidFill>
              </a:rPr>
              <a:t>l</a:t>
            </a:r>
            <a:r>
              <a:rPr lang="es">
                <a:solidFill>
                  <a:srgbClr val="FF0000"/>
                </a:solidFill>
              </a:rPr>
              <a:t>sass.exe!</a:t>
            </a:r>
            <a:r>
              <a:rPr lang="es">
                <a:solidFill>
                  <a:srgbClr val="FF0000"/>
                </a:solidFill>
              </a:rPr>
              <a:t>LsaLookupAuthenticationPackage</a:t>
            </a:r>
            <a:endParaRPr>
              <a:solidFill>
                <a:srgbClr val="FF0000"/>
              </a:solidFill>
            </a:endParaRPr>
          </a:p>
          <a:p>
            <a:pPr indent="-317500" lvl="0" marL="457200" rtl="0" algn="l">
              <a:spcBef>
                <a:spcPts val="0"/>
              </a:spcBef>
              <a:spcAft>
                <a:spcPts val="0"/>
              </a:spcAft>
              <a:buSzPts val="1400"/>
              <a:buChar char="-"/>
            </a:pPr>
            <a:r>
              <a:rPr lang="es"/>
              <a:t>Los paquetes disponibles comprobarán la información de autenticación y si ninguno de ellos devuelve “</a:t>
            </a:r>
            <a:r>
              <a:rPr i="1" lang="es"/>
              <a:t>Auth Success”</a:t>
            </a:r>
            <a:r>
              <a:rPr lang="es"/>
              <a:t> se abortará la operación</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s"/>
              <a:t>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pic>
        <p:nvPicPr>
          <p:cNvPr id="649" name="Google Shape;649;p73"/>
          <p:cNvPicPr preferRelativeResize="0"/>
          <p:nvPr/>
        </p:nvPicPr>
        <p:blipFill>
          <a:blip r:embed="rId3">
            <a:alphaModFix/>
          </a:blip>
          <a:stretch>
            <a:fillRect/>
          </a:stretch>
        </p:blipFill>
        <p:spPr>
          <a:xfrm>
            <a:off x="0" y="0"/>
            <a:ext cx="2036673" cy="625750"/>
          </a:xfrm>
          <a:prstGeom prst="rect">
            <a:avLst/>
          </a:prstGeom>
          <a:noFill/>
          <a:ln>
            <a:noFill/>
          </a:ln>
        </p:spPr>
      </p:pic>
      <p:sp>
        <p:nvSpPr>
          <p:cNvPr id="650" name="Google Shape;650;p73"/>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51" name="Google Shape;651;p73"/>
          <p:cNvSpPr txBox="1"/>
          <p:nvPr/>
        </p:nvSpPr>
        <p:spPr>
          <a:xfrm>
            <a:off x="3072000" y="2255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SEGURIDAD</a:t>
            </a:r>
            <a:endParaRPr>
              <a:solidFill>
                <a:schemeClr val="dk1"/>
              </a:solidFill>
            </a:endParaRPr>
          </a:p>
        </p:txBody>
      </p:sp>
      <p:sp>
        <p:nvSpPr>
          <p:cNvPr id="652" name="Google Shape;652;p73"/>
          <p:cNvSpPr txBox="1"/>
          <p:nvPr/>
        </p:nvSpPr>
        <p:spPr>
          <a:xfrm>
            <a:off x="693350" y="1124925"/>
            <a:ext cx="63888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Paquetes de autenticación</a:t>
            </a:r>
            <a:r>
              <a:rPr lang="es"/>
              <a:t>:</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s"/>
              <a:t>Por defecto dos:</a:t>
            </a:r>
            <a:endParaRPr/>
          </a:p>
          <a:p>
            <a:pPr indent="-317500" lvl="0" marL="457200" rtl="0" algn="l">
              <a:spcBef>
                <a:spcPts val="0"/>
              </a:spcBef>
              <a:spcAft>
                <a:spcPts val="0"/>
              </a:spcAft>
              <a:buSzPts val="1400"/>
              <a:buChar char="-"/>
            </a:pPr>
            <a:r>
              <a:rPr lang="es"/>
              <a:t>MSV: Sistemas no unidos a dominio // sistemas en dominio compatibles con Win-2000 // sistemas en dominio que no pueden conectar con el Controlador de Dominio, hace uso del protocolo Lan Manager 2</a:t>
            </a:r>
            <a:endParaRPr/>
          </a:p>
          <a:p>
            <a:pPr indent="-317500" lvl="0" marL="457200" rtl="0" algn="l">
              <a:spcBef>
                <a:spcPts val="0"/>
              </a:spcBef>
              <a:spcAft>
                <a:spcPts val="0"/>
              </a:spcAft>
              <a:buSzPts val="1400"/>
              <a:buChar char="-"/>
            </a:pPr>
            <a:r>
              <a:rPr lang="es"/>
              <a:t>Kerberos: Utilizado en equipos de dominio, se comunica mediante el protocolo del mismo nombre, por defecto en el puerto 88.</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s"/>
              <a:t>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pic>
        <p:nvPicPr>
          <p:cNvPr id="657" name="Google Shape;657;p74"/>
          <p:cNvPicPr preferRelativeResize="0"/>
          <p:nvPr/>
        </p:nvPicPr>
        <p:blipFill>
          <a:blip r:embed="rId3">
            <a:alphaModFix/>
          </a:blip>
          <a:stretch>
            <a:fillRect/>
          </a:stretch>
        </p:blipFill>
        <p:spPr>
          <a:xfrm>
            <a:off x="0" y="0"/>
            <a:ext cx="2036673" cy="625750"/>
          </a:xfrm>
          <a:prstGeom prst="rect">
            <a:avLst/>
          </a:prstGeom>
          <a:noFill/>
          <a:ln>
            <a:noFill/>
          </a:ln>
        </p:spPr>
      </p:pic>
      <p:sp>
        <p:nvSpPr>
          <p:cNvPr id="658" name="Google Shape;658;p74"/>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59" name="Google Shape;659;p74"/>
          <p:cNvSpPr txBox="1"/>
          <p:nvPr/>
        </p:nvSpPr>
        <p:spPr>
          <a:xfrm>
            <a:off x="693350" y="1124925"/>
            <a:ext cx="63888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Exploit mitigations: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s"/>
              <a:t>Microsoft introduce multitud de sistemas para evitar la explotación de vulnerabilidades en su sistema operativo</a:t>
            </a:r>
            <a:endParaRPr/>
          </a:p>
          <a:p>
            <a:pPr indent="-317500" lvl="0" marL="457200" rtl="0" algn="l">
              <a:spcBef>
                <a:spcPts val="0"/>
              </a:spcBef>
              <a:spcAft>
                <a:spcPts val="0"/>
              </a:spcAft>
              <a:buSzPts val="1400"/>
              <a:buChar char="-"/>
            </a:pPr>
            <a:r>
              <a:rPr lang="es"/>
              <a:t>CFG: Control Flow Guard</a:t>
            </a:r>
            <a:endParaRPr/>
          </a:p>
          <a:p>
            <a:pPr indent="-317500" lvl="0" marL="457200" rtl="0" algn="l">
              <a:spcBef>
                <a:spcPts val="0"/>
              </a:spcBef>
              <a:spcAft>
                <a:spcPts val="0"/>
              </a:spcAft>
              <a:buSzPts val="1400"/>
              <a:buChar char="-"/>
            </a:pPr>
            <a:r>
              <a:rPr lang="es"/>
              <a:t>KCFG: Kernel-Control Flow Guard</a:t>
            </a:r>
            <a:endParaRPr/>
          </a:p>
          <a:p>
            <a:pPr indent="-317500" lvl="0" marL="457200" rtl="0" algn="l">
              <a:spcBef>
                <a:spcPts val="0"/>
              </a:spcBef>
              <a:spcAft>
                <a:spcPts val="0"/>
              </a:spcAft>
              <a:buSzPts val="1400"/>
              <a:buChar char="-"/>
            </a:pPr>
            <a:r>
              <a:rPr lang="es"/>
              <a:t>HyperGuard: PatchGuard basado en VBS (VTL1)</a:t>
            </a:r>
            <a:endParaRPr/>
          </a:p>
          <a:p>
            <a:pPr indent="-317500" lvl="0" marL="457200" rtl="0" algn="l">
              <a:spcBef>
                <a:spcPts val="0"/>
              </a:spcBef>
              <a:spcAft>
                <a:spcPts val="0"/>
              </a:spcAft>
              <a:buSzPts val="1400"/>
              <a:buChar char="-"/>
            </a:pPr>
            <a:r>
              <a:rPr lang="es"/>
              <a:t>AppLocker: Bloqueo de ejecución de aplicaciones </a:t>
            </a:r>
            <a:endParaRPr/>
          </a:p>
          <a:p>
            <a:pPr indent="-317500" lvl="0" marL="457200" rtl="0" algn="l">
              <a:spcBef>
                <a:spcPts val="0"/>
              </a:spcBef>
              <a:spcAft>
                <a:spcPts val="0"/>
              </a:spcAft>
              <a:buSzPts val="1400"/>
              <a:buChar char="-"/>
            </a:pPr>
            <a:r>
              <a:rPr lang="es"/>
              <a:t>ASLR: Randomización de direcciones.</a:t>
            </a:r>
            <a:endParaRPr/>
          </a:p>
          <a:p>
            <a:pPr indent="-317500" lvl="0" marL="457200" rtl="0" algn="l">
              <a:spcBef>
                <a:spcPts val="0"/>
              </a:spcBef>
              <a:spcAft>
                <a:spcPts val="0"/>
              </a:spcAft>
              <a:buSzPts val="1400"/>
              <a:buChar char="-"/>
            </a:pPr>
            <a:r>
              <a:rPr lang="es">
                <a:solidFill>
                  <a:schemeClr val="dk1"/>
                </a:solidFill>
              </a:rPr>
              <a:t>KASLR: Randomización de direcciones en Kernel</a:t>
            </a:r>
            <a:endParaRPr/>
          </a:p>
          <a:p>
            <a:pPr indent="-317500" lvl="0" marL="457200" rtl="0" algn="l">
              <a:spcBef>
                <a:spcPts val="0"/>
              </a:spcBef>
              <a:spcAft>
                <a:spcPts val="0"/>
              </a:spcAft>
              <a:buSzPts val="1400"/>
              <a:buChar char="-"/>
            </a:pPr>
            <a:r>
              <a:rPr lang="es"/>
              <a:t>HVCI: </a:t>
            </a:r>
            <a:r>
              <a:rPr lang="es"/>
              <a:t>HyperVisor Code Integrity</a:t>
            </a:r>
            <a:r>
              <a:rPr lang="es"/>
              <a:t> </a:t>
            </a:r>
            <a:endParaRPr/>
          </a:p>
          <a:p>
            <a:pPr indent="-317500" lvl="0" marL="457200" rtl="0" algn="l">
              <a:spcBef>
                <a:spcPts val="0"/>
              </a:spcBef>
              <a:spcAft>
                <a:spcPts val="0"/>
              </a:spcAft>
              <a:buSzPts val="1400"/>
              <a:buChar char="-"/>
            </a:pPr>
            <a:r>
              <a:rPr lang="es"/>
              <a:t>ETWTi: Eventos de ETW orientados a monitorización de explotación de vulnerabilidades.</a:t>
            </a:r>
            <a:endParaRPr/>
          </a:p>
          <a:p>
            <a:pPr indent="0" lvl="0" marL="0" rtl="0" algn="l">
              <a:spcBef>
                <a:spcPts val="0"/>
              </a:spcBef>
              <a:spcAft>
                <a:spcPts val="0"/>
              </a:spcAft>
              <a:buNone/>
            </a:pPr>
            <a:r>
              <a:t/>
            </a:r>
            <a:endParaRPr/>
          </a:p>
          <a:p>
            <a:pPr indent="0" lvl="0" marL="457200" rtl="0" algn="l">
              <a:spcBef>
                <a:spcPts val="0"/>
              </a:spcBef>
              <a:spcAft>
                <a:spcPts val="0"/>
              </a:spcAft>
              <a:buNone/>
            </a:pPr>
            <a:r>
              <a:t/>
            </a:r>
            <a:endParaRPr/>
          </a:p>
          <a:p>
            <a:pPr indent="0" lvl="0" marL="457200" rtl="0" algn="l">
              <a:spcBef>
                <a:spcPts val="0"/>
              </a:spcBef>
              <a:spcAft>
                <a:spcPts val="0"/>
              </a:spcAft>
              <a:buNone/>
            </a:pPr>
            <a:r>
              <a:rPr lang="es"/>
              <a:t> </a:t>
            </a:r>
            <a:endParaRPr/>
          </a:p>
        </p:txBody>
      </p:sp>
      <p:sp>
        <p:nvSpPr>
          <p:cNvPr id="660" name="Google Shape;660;p74"/>
          <p:cNvSpPr txBox="1"/>
          <p:nvPr/>
        </p:nvSpPr>
        <p:spPr>
          <a:xfrm>
            <a:off x="3072000" y="22555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SEGURIDAD</a:t>
            </a:r>
            <a:endParaRPr>
              <a:solidFill>
                <a:schemeClr val="dk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pic>
        <p:nvPicPr>
          <p:cNvPr id="665" name="Google Shape;665;p75"/>
          <p:cNvPicPr preferRelativeResize="0"/>
          <p:nvPr/>
        </p:nvPicPr>
        <p:blipFill>
          <a:blip r:embed="rId3">
            <a:alphaModFix/>
          </a:blip>
          <a:stretch>
            <a:fillRect/>
          </a:stretch>
        </p:blipFill>
        <p:spPr>
          <a:xfrm>
            <a:off x="0" y="0"/>
            <a:ext cx="2036673" cy="625750"/>
          </a:xfrm>
          <a:prstGeom prst="rect">
            <a:avLst/>
          </a:prstGeom>
          <a:noFill/>
          <a:ln>
            <a:noFill/>
          </a:ln>
        </p:spPr>
      </p:pic>
      <p:sp>
        <p:nvSpPr>
          <p:cNvPr id="666" name="Google Shape;666;p75"/>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67" name="Google Shape;667;p75"/>
          <p:cNvSpPr txBox="1"/>
          <p:nvPr/>
        </p:nvSpPr>
        <p:spPr>
          <a:xfrm>
            <a:off x="3930350" y="225550"/>
            <a:ext cx="119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I/O System</a:t>
            </a:r>
            <a:endParaRPr>
              <a:solidFill>
                <a:schemeClr val="dk1"/>
              </a:solidFill>
            </a:endParaRPr>
          </a:p>
        </p:txBody>
      </p:sp>
      <p:sp>
        <p:nvSpPr>
          <p:cNvPr id="668" name="Google Shape;668;p75"/>
          <p:cNvSpPr txBox="1"/>
          <p:nvPr/>
        </p:nvSpPr>
        <p:spPr>
          <a:xfrm>
            <a:off x="693350" y="1124925"/>
            <a:ext cx="63888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I/O Overview</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s"/>
              <a:t>Mecanismos del sistema operativo que permiten gestionar hardware</a:t>
            </a:r>
            <a:endParaRPr/>
          </a:p>
          <a:p>
            <a:pPr indent="-317500" lvl="0" marL="457200" rtl="0" algn="l">
              <a:spcBef>
                <a:spcPts val="0"/>
              </a:spcBef>
              <a:spcAft>
                <a:spcPts val="0"/>
              </a:spcAft>
              <a:buSzPts val="1400"/>
              <a:buChar char="-"/>
            </a:pPr>
            <a:r>
              <a:rPr lang="es"/>
              <a:t>El gestor de operaciones I/O es el corazon del sistema I/O</a:t>
            </a:r>
            <a:endParaRPr/>
          </a:p>
          <a:p>
            <a:pPr indent="-317500" lvl="0" marL="457200" rtl="0" algn="l">
              <a:spcBef>
                <a:spcPts val="0"/>
              </a:spcBef>
              <a:spcAft>
                <a:spcPts val="0"/>
              </a:spcAft>
              <a:buSzPts val="1400"/>
              <a:buChar char="-"/>
            </a:pPr>
            <a:r>
              <a:rPr lang="es"/>
              <a:t>Gestiona todas las peticiones realizadas que requieran de operaciones I/O</a:t>
            </a:r>
            <a:endParaRPr/>
          </a:p>
          <a:p>
            <a:pPr indent="0" lvl="0" marL="457200" rtl="0" algn="l">
              <a:spcBef>
                <a:spcPts val="0"/>
              </a:spcBef>
              <a:spcAft>
                <a:spcPts val="0"/>
              </a:spcAft>
              <a:buNone/>
            </a:pPr>
            <a:r>
              <a:t/>
            </a:r>
            <a:endParaRPr/>
          </a:p>
        </p:txBody>
      </p:sp>
      <p:pic>
        <p:nvPicPr>
          <p:cNvPr id="669" name="Google Shape;669;p75"/>
          <p:cNvPicPr preferRelativeResize="0"/>
          <p:nvPr/>
        </p:nvPicPr>
        <p:blipFill>
          <a:blip r:embed="rId4">
            <a:alphaModFix/>
          </a:blip>
          <a:stretch>
            <a:fillRect/>
          </a:stretch>
        </p:blipFill>
        <p:spPr>
          <a:xfrm>
            <a:off x="2098450" y="2428875"/>
            <a:ext cx="4004851" cy="2667074"/>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pic>
        <p:nvPicPr>
          <p:cNvPr id="674" name="Google Shape;674;p76"/>
          <p:cNvPicPr preferRelativeResize="0"/>
          <p:nvPr/>
        </p:nvPicPr>
        <p:blipFill>
          <a:blip r:embed="rId3">
            <a:alphaModFix/>
          </a:blip>
          <a:stretch>
            <a:fillRect/>
          </a:stretch>
        </p:blipFill>
        <p:spPr>
          <a:xfrm>
            <a:off x="0" y="0"/>
            <a:ext cx="2036673" cy="625750"/>
          </a:xfrm>
          <a:prstGeom prst="rect">
            <a:avLst/>
          </a:prstGeom>
          <a:noFill/>
          <a:ln>
            <a:noFill/>
          </a:ln>
        </p:spPr>
      </p:pic>
      <p:sp>
        <p:nvSpPr>
          <p:cNvPr id="675" name="Google Shape;675;p76"/>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76" name="Google Shape;676;p76"/>
          <p:cNvSpPr txBox="1"/>
          <p:nvPr/>
        </p:nvSpPr>
        <p:spPr>
          <a:xfrm>
            <a:off x="3930350" y="225550"/>
            <a:ext cx="119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I/O System</a:t>
            </a:r>
            <a:endParaRPr>
              <a:solidFill>
                <a:schemeClr val="dk1"/>
              </a:solidFill>
            </a:endParaRPr>
          </a:p>
        </p:txBody>
      </p:sp>
      <p:sp>
        <p:nvSpPr>
          <p:cNvPr id="677" name="Google Shape;677;p76"/>
          <p:cNvSpPr txBox="1"/>
          <p:nvPr/>
        </p:nvSpPr>
        <p:spPr>
          <a:xfrm>
            <a:off x="693350" y="1124925"/>
            <a:ext cx="63888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I/O Overview</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s"/>
              <a:t>Cuando un proceso requiera consumir recursos de algun dispositivo en el kernel (incluyendo el disco duro) se activarán los procedimientos del I/O manager</a:t>
            </a:r>
            <a:endParaRPr/>
          </a:p>
          <a:p>
            <a:pPr indent="-317500" lvl="0" marL="457200" rtl="0" algn="l">
              <a:spcBef>
                <a:spcPts val="0"/>
              </a:spcBef>
              <a:spcAft>
                <a:spcPts val="0"/>
              </a:spcAft>
              <a:buSzPts val="1400"/>
              <a:buChar char="-"/>
            </a:pPr>
            <a:r>
              <a:rPr lang="es"/>
              <a:t>Dos conceptos claves:</a:t>
            </a:r>
            <a:endParaRPr/>
          </a:p>
          <a:p>
            <a:pPr indent="-317500" lvl="0" marL="457200" rtl="0" algn="l">
              <a:spcBef>
                <a:spcPts val="0"/>
              </a:spcBef>
              <a:spcAft>
                <a:spcPts val="0"/>
              </a:spcAft>
              <a:buSzPts val="1400"/>
              <a:buAutoNum type="arabicPeriod"/>
            </a:pPr>
            <a:r>
              <a:rPr lang="es"/>
              <a:t>IRQL: Interrupt Requests Level</a:t>
            </a:r>
            <a:endParaRPr/>
          </a:p>
          <a:p>
            <a:pPr indent="-317500" lvl="0" marL="457200" rtl="0" algn="l">
              <a:spcBef>
                <a:spcPts val="0"/>
              </a:spcBef>
              <a:spcAft>
                <a:spcPts val="0"/>
              </a:spcAft>
              <a:buSzPts val="1400"/>
              <a:buAutoNum type="arabicPeriod"/>
            </a:pPr>
            <a:r>
              <a:rPr lang="es"/>
              <a:t>DPC: Deferred Procedure Calls</a:t>
            </a:r>
            <a:endParaRPr/>
          </a:p>
          <a:p>
            <a:pPr indent="-317500" lvl="0" marL="457200" rtl="0" algn="l">
              <a:spcBef>
                <a:spcPts val="0"/>
              </a:spcBef>
              <a:spcAft>
                <a:spcPts val="0"/>
              </a:spcAft>
              <a:buSzPts val="1400"/>
              <a:buChar char="-"/>
            </a:pPr>
            <a:r>
              <a:rPr lang="es"/>
              <a:t>IRQL podría definirse como un gestor de prioridades cuando un dispositivo software solicita acceso a un dispositivo hardware.</a:t>
            </a:r>
            <a:endParaRPr/>
          </a:p>
          <a:p>
            <a:pPr indent="-317500" lvl="0" marL="457200" rtl="0" algn="l">
              <a:spcBef>
                <a:spcPts val="0"/>
              </a:spcBef>
              <a:spcAft>
                <a:spcPts val="0"/>
              </a:spcAft>
              <a:buSzPts val="1400"/>
              <a:buChar char="-"/>
            </a:pPr>
            <a:r>
              <a:rPr lang="es"/>
              <a:t>DPCs: Se tratan principalmente de procesamientos realizados tras una interrupción, dado que toda aquella interrupción que corra en IRJP (DPC level) marcará otras interrupciones como “</a:t>
            </a:r>
            <a:r>
              <a:rPr i="1" lang="es"/>
              <a:t>en espera”</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pic>
        <p:nvPicPr>
          <p:cNvPr id="682" name="Google Shape;682;p77"/>
          <p:cNvPicPr preferRelativeResize="0"/>
          <p:nvPr/>
        </p:nvPicPr>
        <p:blipFill>
          <a:blip r:embed="rId3">
            <a:alphaModFix/>
          </a:blip>
          <a:stretch>
            <a:fillRect/>
          </a:stretch>
        </p:blipFill>
        <p:spPr>
          <a:xfrm>
            <a:off x="0" y="0"/>
            <a:ext cx="2036673" cy="625750"/>
          </a:xfrm>
          <a:prstGeom prst="rect">
            <a:avLst/>
          </a:prstGeom>
          <a:noFill/>
          <a:ln>
            <a:noFill/>
          </a:ln>
        </p:spPr>
      </p:pic>
      <p:sp>
        <p:nvSpPr>
          <p:cNvPr id="683" name="Google Shape;683;p77"/>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84" name="Google Shape;684;p77"/>
          <p:cNvSpPr txBox="1"/>
          <p:nvPr/>
        </p:nvSpPr>
        <p:spPr>
          <a:xfrm>
            <a:off x="3930350" y="225550"/>
            <a:ext cx="119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I/O System</a:t>
            </a:r>
            <a:endParaRPr>
              <a:solidFill>
                <a:schemeClr val="dk1"/>
              </a:solidFill>
            </a:endParaRPr>
          </a:p>
        </p:txBody>
      </p:sp>
      <p:sp>
        <p:nvSpPr>
          <p:cNvPr id="685" name="Google Shape;685;p77"/>
          <p:cNvSpPr txBox="1"/>
          <p:nvPr/>
        </p:nvSpPr>
        <p:spPr>
          <a:xfrm>
            <a:off x="693350" y="1124925"/>
            <a:ext cx="6388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I/O Overview</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686" name="Google Shape;686;p77"/>
          <p:cNvPicPr preferRelativeResize="0"/>
          <p:nvPr/>
        </p:nvPicPr>
        <p:blipFill>
          <a:blip r:embed="rId4">
            <a:alphaModFix/>
          </a:blip>
          <a:stretch>
            <a:fillRect/>
          </a:stretch>
        </p:blipFill>
        <p:spPr>
          <a:xfrm>
            <a:off x="1076275" y="1727575"/>
            <a:ext cx="5316070" cy="2785226"/>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pic>
        <p:nvPicPr>
          <p:cNvPr id="691" name="Google Shape;691;p78"/>
          <p:cNvPicPr preferRelativeResize="0"/>
          <p:nvPr/>
        </p:nvPicPr>
        <p:blipFill>
          <a:blip r:embed="rId3">
            <a:alphaModFix/>
          </a:blip>
          <a:stretch>
            <a:fillRect/>
          </a:stretch>
        </p:blipFill>
        <p:spPr>
          <a:xfrm>
            <a:off x="0" y="0"/>
            <a:ext cx="2036673" cy="625750"/>
          </a:xfrm>
          <a:prstGeom prst="rect">
            <a:avLst/>
          </a:prstGeom>
          <a:noFill/>
          <a:ln>
            <a:noFill/>
          </a:ln>
        </p:spPr>
      </p:pic>
      <p:sp>
        <p:nvSpPr>
          <p:cNvPr id="692" name="Google Shape;692;p78"/>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93" name="Google Shape;693;p78"/>
          <p:cNvSpPr txBox="1"/>
          <p:nvPr/>
        </p:nvSpPr>
        <p:spPr>
          <a:xfrm>
            <a:off x="3930350" y="225550"/>
            <a:ext cx="119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I/O System</a:t>
            </a:r>
            <a:endParaRPr>
              <a:solidFill>
                <a:schemeClr val="dk1"/>
              </a:solidFill>
            </a:endParaRPr>
          </a:p>
        </p:txBody>
      </p:sp>
      <p:sp>
        <p:nvSpPr>
          <p:cNvPr id="694" name="Google Shape;694;p78"/>
          <p:cNvSpPr txBox="1"/>
          <p:nvPr/>
        </p:nvSpPr>
        <p:spPr>
          <a:xfrm>
            <a:off x="693350" y="1124925"/>
            <a:ext cx="63888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Device Drivers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s"/>
              <a:t>Cuando un proceso requiera consumir recursos de algun dispositivo en el kernel (incluyendo el disco duro) se activarán los procedimientos del I/O manager</a:t>
            </a:r>
            <a:endParaRPr/>
          </a:p>
          <a:p>
            <a:pPr indent="0" lvl="0" marL="0" rtl="0" algn="l">
              <a:spcBef>
                <a:spcPts val="0"/>
              </a:spcBef>
              <a:spcAft>
                <a:spcPts val="0"/>
              </a:spcAft>
              <a:buNone/>
            </a:pPr>
            <a:r>
              <a:t/>
            </a:r>
            <a:endParaRPr/>
          </a:p>
        </p:txBody>
      </p:sp>
      <p:pic>
        <p:nvPicPr>
          <p:cNvPr id="695" name="Google Shape;695;p78"/>
          <p:cNvPicPr preferRelativeResize="0"/>
          <p:nvPr/>
        </p:nvPicPr>
        <p:blipFill>
          <a:blip r:embed="rId4">
            <a:alphaModFix/>
          </a:blip>
          <a:stretch>
            <a:fillRect/>
          </a:stretch>
        </p:blipFill>
        <p:spPr>
          <a:xfrm>
            <a:off x="2756675" y="2118450"/>
            <a:ext cx="2848024" cy="302505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pic>
        <p:nvPicPr>
          <p:cNvPr id="700" name="Google Shape;700;p79"/>
          <p:cNvPicPr preferRelativeResize="0"/>
          <p:nvPr/>
        </p:nvPicPr>
        <p:blipFill>
          <a:blip r:embed="rId3">
            <a:alphaModFix/>
          </a:blip>
          <a:stretch>
            <a:fillRect/>
          </a:stretch>
        </p:blipFill>
        <p:spPr>
          <a:xfrm>
            <a:off x="0" y="0"/>
            <a:ext cx="2036673" cy="625750"/>
          </a:xfrm>
          <a:prstGeom prst="rect">
            <a:avLst/>
          </a:prstGeom>
          <a:noFill/>
          <a:ln>
            <a:noFill/>
          </a:ln>
        </p:spPr>
      </p:pic>
      <p:sp>
        <p:nvSpPr>
          <p:cNvPr id="701" name="Google Shape;701;p79"/>
          <p:cNvSpPr txBox="1"/>
          <p:nvPr/>
        </p:nvSpPr>
        <p:spPr>
          <a:xfrm>
            <a:off x="651825" y="1437875"/>
            <a:ext cx="6250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702" name="Google Shape;702;p79"/>
          <p:cNvSpPr txBox="1"/>
          <p:nvPr/>
        </p:nvSpPr>
        <p:spPr>
          <a:xfrm>
            <a:off x="3930350" y="225550"/>
            <a:ext cx="1190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solidFill>
                  <a:schemeClr val="dk1"/>
                </a:solidFill>
              </a:rPr>
              <a:t>I/O System</a:t>
            </a:r>
            <a:endParaRPr>
              <a:solidFill>
                <a:schemeClr val="dk1"/>
              </a:solidFill>
            </a:endParaRPr>
          </a:p>
        </p:txBody>
      </p:sp>
      <p:sp>
        <p:nvSpPr>
          <p:cNvPr id="703" name="Google Shape;703;p79"/>
          <p:cNvSpPr txBox="1"/>
          <p:nvPr/>
        </p:nvSpPr>
        <p:spPr>
          <a:xfrm>
            <a:off x="693350" y="1124925"/>
            <a:ext cx="63888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Device Drivers</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s"/>
              <a:t>Los device drivers puede establecer callbacks mediante una estructura llamada IRP, que serán llamadas cuando un proceso trate de acceder a alguno de los dispositivos gestionado por estos drivers.</a:t>
            </a:r>
            <a:endParaRPr/>
          </a:p>
          <a:p>
            <a:pPr indent="-317500" lvl="0" marL="457200" rtl="0" algn="l">
              <a:spcBef>
                <a:spcPts val="0"/>
              </a:spcBef>
              <a:spcAft>
                <a:spcPts val="0"/>
              </a:spcAft>
              <a:buSzPts val="1400"/>
              <a:buChar char="-"/>
            </a:pPr>
            <a:r>
              <a:rPr lang="es"/>
              <a:t>Por ejemplo, si intentamos leer un fichero gestionado por uno de estos drivers, la función apuntada por la siguiente estructura será llamada.</a:t>
            </a:r>
            <a:endParaRPr/>
          </a:p>
          <a:p>
            <a:pPr indent="-317500" lvl="0" marL="457200" rtl="0" algn="l">
              <a:spcBef>
                <a:spcPts val="0"/>
              </a:spcBef>
              <a:spcAft>
                <a:spcPts val="0"/>
              </a:spcAft>
              <a:buClr>
                <a:srgbClr val="FF0000"/>
              </a:buClr>
              <a:buSzPts val="1400"/>
              <a:buChar char="-"/>
            </a:pPr>
            <a:r>
              <a:rPr lang="es">
                <a:solidFill>
                  <a:srgbClr val="FF0000"/>
                </a:solidFill>
              </a:rPr>
              <a:t>IRP_MJ_READ</a:t>
            </a:r>
            <a:endParaRPr>
              <a:solidFill>
                <a:srgbClr val="FF0000"/>
              </a:solidFill>
            </a:endParaRPr>
          </a:p>
          <a:p>
            <a:pPr indent="-317500" lvl="0" marL="457200" rtl="0" algn="l">
              <a:spcBef>
                <a:spcPts val="0"/>
              </a:spcBef>
              <a:spcAft>
                <a:spcPts val="0"/>
              </a:spcAft>
              <a:buClr>
                <a:schemeClr val="dk1"/>
              </a:buClr>
              <a:buSzPts val="1400"/>
              <a:buChar char="-"/>
            </a:pPr>
            <a:r>
              <a:rPr lang="es">
                <a:solidFill>
                  <a:schemeClr val="dk1"/>
                </a:solidFill>
              </a:rPr>
              <a:t>O en caso de que queramos obtener un handle a dicho dispositivo, la siguiente función será llamada:</a:t>
            </a:r>
            <a:endParaRPr>
              <a:solidFill>
                <a:schemeClr val="dk1"/>
              </a:solidFill>
            </a:endParaRPr>
          </a:p>
          <a:p>
            <a:pPr indent="-317500" lvl="0" marL="457200" rtl="0" algn="l">
              <a:spcBef>
                <a:spcPts val="0"/>
              </a:spcBef>
              <a:spcAft>
                <a:spcPts val="0"/>
              </a:spcAft>
              <a:buClr>
                <a:srgbClr val="FF0000"/>
              </a:buClr>
              <a:buSzPts val="1400"/>
              <a:buChar char="-"/>
            </a:pPr>
            <a:r>
              <a:rPr lang="es">
                <a:solidFill>
                  <a:srgbClr val="FF0000"/>
                </a:solidFill>
              </a:rPr>
              <a:t>IRP_MJ_CREATE</a:t>
            </a:r>
            <a:endParaRPr>
              <a:solidFill>
                <a:srgbClr val="FF0000"/>
              </a:solidFill>
            </a:endParaRPr>
          </a:p>
          <a:p>
            <a:pPr indent="0" lvl="0" marL="457200" rtl="0" algn="l">
              <a:spcBef>
                <a:spcPts val="0"/>
              </a:spcBef>
              <a:spcAft>
                <a:spcPts val="0"/>
              </a:spcAft>
              <a:buNone/>
            </a:pPr>
            <a:r>
              <a:t/>
            </a:r>
            <a:endParaRPr>
              <a:solidFill>
                <a:srgbClr val="FF0000"/>
              </a:solidFill>
            </a:endParaRPr>
          </a:p>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9"/>
          <p:cNvPicPr preferRelativeResize="0"/>
          <p:nvPr/>
        </p:nvPicPr>
        <p:blipFill>
          <a:blip r:embed="rId3">
            <a:alphaModFix/>
          </a:blip>
          <a:stretch>
            <a:fillRect/>
          </a:stretch>
        </p:blipFill>
        <p:spPr>
          <a:xfrm>
            <a:off x="0" y="0"/>
            <a:ext cx="2036673" cy="625750"/>
          </a:xfrm>
          <a:prstGeom prst="rect">
            <a:avLst/>
          </a:prstGeom>
          <a:noFill/>
          <a:ln>
            <a:noFill/>
          </a:ln>
        </p:spPr>
      </p:pic>
      <p:sp>
        <p:nvSpPr>
          <p:cNvPr id="115" name="Google Shape;115;p19"/>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6" name="Google Shape;116;p19"/>
          <p:cNvSpPr txBox="1"/>
          <p:nvPr/>
        </p:nvSpPr>
        <p:spPr>
          <a:xfrm>
            <a:off x="963775" y="948050"/>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TRANSICIONES USER-MODE KERNEL-MODE</a:t>
            </a:r>
            <a:endParaRPr/>
          </a:p>
        </p:txBody>
      </p:sp>
      <p:sp>
        <p:nvSpPr>
          <p:cNvPr id="117" name="Google Shape;117;p19"/>
          <p:cNvSpPr txBox="1"/>
          <p:nvPr/>
        </p:nvSpPr>
        <p:spPr>
          <a:xfrm>
            <a:off x="827775" y="1266425"/>
            <a:ext cx="62544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Conceptos:</a:t>
            </a:r>
            <a:endParaRPr/>
          </a:p>
          <a:p>
            <a:pPr indent="0" lvl="0" marL="0" rtl="0" algn="l">
              <a:spcBef>
                <a:spcPts val="0"/>
              </a:spcBef>
              <a:spcAft>
                <a:spcPts val="0"/>
              </a:spcAft>
              <a:buNone/>
            </a:pPr>
            <a:r>
              <a:t/>
            </a:r>
            <a:endParaRPr/>
          </a:p>
          <a:p>
            <a:pPr indent="0" lvl="0" marL="0" rtl="0" algn="l">
              <a:spcBef>
                <a:spcPts val="0"/>
              </a:spcBef>
              <a:spcAft>
                <a:spcPts val="0"/>
              </a:spcAft>
              <a:buNone/>
            </a:pPr>
            <a:r>
              <a:rPr lang="es"/>
              <a:t>-Syscall</a:t>
            </a:r>
            <a:endParaRPr/>
          </a:p>
          <a:p>
            <a:pPr indent="0" lvl="0" marL="0" rtl="0" algn="l">
              <a:spcBef>
                <a:spcPts val="0"/>
              </a:spcBef>
              <a:spcAft>
                <a:spcPts val="0"/>
              </a:spcAft>
              <a:buNone/>
            </a:pPr>
            <a:r>
              <a:rPr lang="es"/>
              <a:t>-Syscall stub</a:t>
            </a:r>
            <a:endParaRPr/>
          </a:p>
          <a:p>
            <a:pPr indent="0" lvl="0" marL="0" rtl="0" algn="l">
              <a:spcBef>
                <a:spcPts val="0"/>
              </a:spcBef>
              <a:spcAft>
                <a:spcPts val="0"/>
              </a:spcAft>
              <a:buNone/>
            </a:pPr>
            <a:r>
              <a:rPr lang="es"/>
              <a:t>-Sysenter</a:t>
            </a:r>
            <a:endParaRPr/>
          </a:p>
          <a:p>
            <a:pPr indent="0" lvl="0" marL="0" rtl="0" algn="l">
              <a:spcBef>
                <a:spcPts val="0"/>
              </a:spcBef>
              <a:spcAft>
                <a:spcPts val="0"/>
              </a:spcAft>
              <a:buNone/>
            </a:pPr>
            <a:r>
              <a:rPr lang="es"/>
              <a:t>-INT 2Eh</a:t>
            </a:r>
            <a:endParaRPr/>
          </a:p>
          <a:p>
            <a:pPr indent="0" lvl="0" marL="0" rtl="0" algn="l">
              <a:spcBef>
                <a:spcPts val="0"/>
              </a:spcBef>
              <a:spcAft>
                <a:spcPts val="0"/>
              </a:spcAft>
              <a:buNone/>
            </a:pPr>
            <a:r>
              <a:rPr lang="es"/>
              <a:t>-SSN</a:t>
            </a:r>
            <a:endParaRPr/>
          </a:p>
          <a:p>
            <a:pPr indent="0" lvl="0" marL="0" rtl="0" algn="l">
              <a:spcBef>
                <a:spcPts val="0"/>
              </a:spcBef>
              <a:spcAft>
                <a:spcPts val="0"/>
              </a:spcAft>
              <a:buNone/>
            </a:pPr>
            <a:r>
              <a:rPr lang="es"/>
              <a:t>-SSDT</a:t>
            </a:r>
            <a:endParaRPr/>
          </a:p>
        </p:txBody>
      </p:sp>
      <p:pic>
        <p:nvPicPr>
          <p:cNvPr id="118" name="Google Shape;118;p19"/>
          <p:cNvPicPr preferRelativeResize="0"/>
          <p:nvPr/>
        </p:nvPicPr>
        <p:blipFill>
          <a:blip r:embed="rId4">
            <a:alphaModFix/>
          </a:blip>
          <a:stretch>
            <a:fillRect/>
          </a:stretch>
        </p:blipFill>
        <p:spPr>
          <a:xfrm>
            <a:off x="3392725" y="1590550"/>
            <a:ext cx="4135050" cy="2756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0"/>
          <p:cNvPicPr preferRelativeResize="0"/>
          <p:nvPr/>
        </p:nvPicPr>
        <p:blipFill>
          <a:blip r:embed="rId3">
            <a:alphaModFix/>
          </a:blip>
          <a:stretch>
            <a:fillRect/>
          </a:stretch>
        </p:blipFill>
        <p:spPr>
          <a:xfrm>
            <a:off x="0" y="0"/>
            <a:ext cx="2036673" cy="625750"/>
          </a:xfrm>
          <a:prstGeom prst="rect">
            <a:avLst/>
          </a:prstGeom>
          <a:noFill/>
          <a:ln>
            <a:noFill/>
          </a:ln>
        </p:spPr>
      </p:pic>
      <p:sp>
        <p:nvSpPr>
          <p:cNvPr id="124" name="Google Shape;124;p20"/>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25" name="Google Shape;125;p20"/>
          <p:cNvSpPr txBox="1"/>
          <p:nvPr/>
        </p:nvSpPr>
        <p:spPr>
          <a:xfrm>
            <a:off x="963775" y="948050"/>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TRANSICIONES USER-MODE KERNEL-MODE</a:t>
            </a:r>
            <a:endParaRPr/>
          </a:p>
        </p:txBody>
      </p:sp>
      <p:pic>
        <p:nvPicPr>
          <p:cNvPr id="126" name="Google Shape;126;p20"/>
          <p:cNvPicPr preferRelativeResize="0"/>
          <p:nvPr/>
        </p:nvPicPr>
        <p:blipFill>
          <a:blip r:embed="rId4">
            <a:alphaModFix/>
          </a:blip>
          <a:stretch>
            <a:fillRect/>
          </a:stretch>
        </p:blipFill>
        <p:spPr>
          <a:xfrm>
            <a:off x="1001375" y="1727050"/>
            <a:ext cx="2953102" cy="2407974"/>
          </a:xfrm>
          <a:prstGeom prst="rect">
            <a:avLst/>
          </a:prstGeom>
          <a:noFill/>
          <a:ln>
            <a:noFill/>
          </a:ln>
        </p:spPr>
      </p:pic>
      <p:cxnSp>
        <p:nvCxnSpPr>
          <p:cNvPr id="127" name="Google Shape;127;p20"/>
          <p:cNvCxnSpPr>
            <a:stCxn id="128" idx="1"/>
          </p:cNvCxnSpPr>
          <p:nvPr/>
        </p:nvCxnSpPr>
        <p:spPr>
          <a:xfrm flipH="1">
            <a:off x="4004225" y="2057050"/>
            <a:ext cx="1132200" cy="755100"/>
          </a:xfrm>
          <a:prstGeom prst="straightConnector1">
            <a:avLst/>
          </a:prstGeom>
          <a:noFill/>
          <a:ln cap="flat" cmpd="sng" w="9525">
            <a:solidFill>
              <a:schemeClr val="dk2"/>
            </a:solidFill>
            <a:prstDash val="solid"/>
            <a:round/>
            <a:headEnd len="med" w="med" type="none"/>
            <a:tailEnd len="med" w="med" type="triangle"/>
          </a:ln>
        </p:spPr>
      </p:cxnSp>
      <p:sp>
        <p:nvSpPr>
          <p:cNvPr id="128" name="Google Shape;128;p20"/>
          <p:cNvSpPr txBox="1"/>
          <p:nvPr/>
        </p:nvSpPr>
        <p:spPr>
          <a:xfrm>
            <a:off x="5136425" y="1641400"/>
            <a:ext cx="32829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Si este tio no cumple todos los quick wins en user mode, peta el proceso, si la caga en kernel mode:</a:t>
            </a:r>
            <a:endParaRPr/>
          </a:p>
        </p:txBody>
      </p:sp>
      <p:pic>
        <p:nvPicPr>
          <p:cNvPr id="129" name="Google Shape;129;p20"/>
          <p:cNvPicPr preferRelativeResize="0"/>
          <p:nvPr/>
        </p:nvPicPr>
        <p:blipFill>
          <a:blip r:embed="rId5">
            <a:alphaModFix/>
          </a:blip>
          <a:stretch>
            <a:fillRect/>
          </a:stretch>
        </p:blipFill>
        <p:spPr>
          <a:xfrm>
            <a:off x="5231802" y="2578825"/>
            <a:ext cx="3531434" cy="2026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1"/>
          <p:cNvPicPr preferRelativeResize="0"/>
          <p:nvPr/>
        </p:nvPicPr>
        <p:blipFill>
          <a:blip r:embed="rId3">
            <a:alphaModFix/>
          </a:blip>
          <a:stretch>
            <a:fillRect/>
          </a:stretch>
        </p:blipFill>
        <p:spPr>
          <a:xfrm>
            <a:off x="0" y="0"/>
            <a:ext cx="2036673" cy="625750"/>
          </a:xfrm>
          <a:prstGeom prst="rect">
            <a:avLst/>
          </a:prstGeom>
          <a:noFill/>
          <a:ln>
            <a:noFill/>
          </a:ln>
        </p:spPr>
      </p:pic>
      <p:sp>
        <p:nvSpPr>
          <p:cNvPr id="135" name="Google Shape;135;p21"/>
          <p:cNvSpPr txBox="1"/>
          <p:nvPr/>
        </p:nvSpPr>
        <p:spPr>
          <a:xfrm>
            <a:off x="1195675" y="2030525"/>
            <a:ext cx="4803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36" name="Google Shape;136;p21"/>
          <p:cNvSpPr txBox="1"/>
          <p:nvPr/>
        </p:nvSpPr>
        <p:spPr>
          <a:xfrm>
            <a:off x="963775" y="948050"/>
            <a:ext cx="561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a:t>TRANSICIONES USER-MODE KERNEL-MODE</a:t>
            </a:r>
            <a:endParaRPr/>
          </a:p>
        </p:txBody>
      </p:sp>
      <p:sp>
        <p:nvSpPr>
          <p:cNvPr id="137" name="Google Shape;137;p21"/>
          <p:cNvSpPr txBox="1"/>
          <p:nvPr/>
        </p:nvSpPr>
        <p:spPr>
          <a:xfrm>
            <a:off x="827775" y="1266425"/>
            <a:ext cx="6254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38" name="Google Shape;138;p21"/>
          <p:cNvPicPr preferRelativeResize="0"/>
          <p:nvPr/>
        </p:nvPicPr>
        <p:blipFill>
          <a:blip r:embed="rId4">
            <a:alphaModFix/>
          </a:blip>
          <a:stretch>
            <a:fillRect/>
          </a:stretch>
        </p:blipFill>
        <p:spPr>
          <a:xfrm>
            <a:off x="661800" y="1348250"/>
            <a:ext cx="6984751" cy="2734200"/>
          </a:xfrm>
          <a:prstGeom prst="rect">
            <a:avLst/>
          </a:prstGeom>
          <a:noFill/>
          <a:ln>
            <a:noFill/>
          </a:ln>
        </p:spPr>
      </p:pic>
      <p:pic>
        <p:nvPicPr>
          <p:cNvPr id="139" name="Google Shape;139;p21"/>
          <p:cNvPicPr preferRelativeResize="0"/>
          <p:nvPr/>
        </p:nvPicPr>
        <p:blipFill>
          <a:blip r:embed="rId5">
            <a:alphaModFix/>
          </a:blip>
          <a:stretch>
            <a:fillRect/>
          </a:stretch>
        </p:blipFill>
        <p:spPr>
          <a:xfrm>
            <a:off x="336350" y="4306250"/>
            <a:ext cx="8295101" cy="333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