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72"/>
  </p:notesMasterIdLst>
  <p:sldIdLst>
    <p:sldId id="256" r:id="rId2"/>
    <p:sldId id="291" r:id="rId3"/>
    <p:sldId id="292" r:id="rId4"/>
    <p:sldId id="353" r:id="rId5"/>
    <p:sldId id="355" r:id="rId6"/>
    <p:sldId id="354" r:id="rId7"/>
    <p:sldId id="356" r:id="rId8"/>
    <p:sldId id="357" r:id="rId9"/>
    <p:sldId id="358" r:id="rId10"/>
    <p:sldId id="361" r:id="rId11"/>
    <p:sldId id="362" r:id="rId12"/>
    <p:sldId id="303" r:id="rId13"/>
    <p:sldId id="304" r:id="rId14"/>
    <p:sldId id="305" r:id="rId15"/>
    <p:sldId id="306" r:id="rId16"/>
    <p:sldId id="309" r:id="rId17"/>
    <p:sldId id="307" r:id="rId18"/>
    <p:sldId id="308" r:id="rId19"/>
    <p:sldId id="311" r:id="rId20"/>
    <p:sldId id="310" r:id="rId21"/>
    <p:sldId id="316" r:id="rId22"/>
    <p:sldId id="317" r:id="rId23"/>
    <p:sldId id="318" r:id="rId24"/>
    <p:sldId id="319" r:id="rId25"/>
    <p:sldId id="320" r:id="rId26"/>
    <p:sldId id="321" r:id="rId27"/>
    <p:sldId id="322" r:id="rId28"/>
    <p:sldId id="323" r:id="rId29"/>
    <p:sldId id="328" r:id="rId30"/>
    <p:sldId id="325" r:id="rId31"/>
    <p:sldId id="324" r:id="rId32"/>
    <p:sldId id="326" r:id="rId33"/>
    <p:sldId id="327" r:id="rId34"/>
    <p:sldId id="257" r:id="rId35"/>
    <p:sldId id="294" r:id="rId36"/>
    <p:sldId id="295" r:id="rId37"/>
    <p:sldId id="296" r:id="rId38"/>
    <p:sldId id="297" r:id="rId39"/>
    <p:sldId id="298" r:id="rId40"/>
    <p:sldId id="299" r:id="rId41"/>
    <p:sldId id="300" r:id="rId42"/>
    <p:sldId id="315" r:id="rId43"/>
    <p:sldId id="329" r:id="rId44"/>
    <p:sldId id="330" r:id="rId45"/>
    <p:sldId id="332" r:id="rId46"/>
    <p:sldId id="333" r:id="rId47"/>
    <p:sldId id="334" r:id="rId48"/>
    <p:sldId id="335" r:id="rId49"/>
    <p:sldId id="336" r:id="rId50"/>
    <p:sldId id="337" r:id="rId51"/>
    <p:sldId id="338" r:id="rId52"/>
    <p:sldId id="360" r:id="rId53"/>
    <p:sldId id="363" r:id="rId54"/>
    <p:sldId id="312" r:id="rId55"/>
    <p:sldId id="342" r:id="rId56"/>
    <p:sldId id="344" r:id="rId57"/>
    <p:sldId id="343" r:id="rId58"/>
    <p:sldId id="341" r:id="rId59"/>
    <p:sldId id="313" r:id="rId60"/>
    <p:sldId id="339" r:id="rId61"/>
    <p:sldId id="349" r:id="rId62"/>
    <p:sldId id="348" r:id="rId63"/>
    <p:sldId id="359" r:id="rId64"/>
    <p:sldId id="345" r:id="rId65"/>
    <p:sldId id="346" r:id="rId66"/>
    <p:sldId id="347" r:id="rId67"/>
    <p:sldId id="350" r:id="rId68"/>
    <p:sldId id="351" r:id="rId69"/>
    <p:sldId id="352" r:id="rId70"/>
    <p:sldId id="301" r:id="rId71"/>
  </p:sldIdLst>
  <p:sldSz cx="9144000" cy="5143500" type="screen16x9"/>
  <p:notesSz cx="6858000" cy="9144000"/>
  <p:embeddedFontLst>
    <p:embeddedFont>
      <p:font typeface="Quantico" panose="020B0604020202020204" charset="0"/>
      <p:regular r:id="rId73"/>
      <p:bold r:id="rId74"/>
      <p:italic r:id="rId75"/>
      <p:boldItalic r:id="rId76"/>
    </p:embeddedFont>
    <p:embeddedFont>
      <p:font typeface="Source Code Pro" panose="020B0509030403020204" pitchFamily="49"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C775C-4C37-27A7-B31E-918F280A4FC3}" v="13" dt="2024-03-11T12:08:52.991"/>
  </p1510:revLst>
</p1510:revInfo>
</file>

<file path=ppt/tableStyles.xml><?xml version="1.0" encoding="utf-8"?>
<a:tblStyleLst xmlns:a="http://schemas.openxmlformats.org/drawingml/2006/main" def="{B7AAB872-B5AD-4303-86AE-79943BA93F65}">
  <a:tblStyle styleId="{B7AAB872-B5AD-4303-86AE-79943BA93F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0f7af2584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0f7af2584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25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5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2351E6DC-9AA3-5BF8-792F-DFA4A654A23C}"/>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E1AA92EF-7C4A-481C-B7BA-A12892889B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765394DA-88F5-3521-9898-C61900710C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88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B45FC104-689B-1CD8-4190-95BF2529296B}"/>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A2BD59E8-3E23-CFE9-8530-0D15B4D8F8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9FAE07B6-FD7E-FE0C-08AB-432B6E58C3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038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5E109685-A5BC-6EE4-0430-CAA45B565DD8}"/>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5FE23BAD-2482-469D-1728-B0B7AC132A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FBF7EB97-92FE-9A66-1E07-60C97971D5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63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8407C53F-CC4E-B1D0-85DC-7CE6B4E06C1E}"/>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FC9DB25D-769D-1C1A-A952-C8954F178E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4D01B15E-B485-AD43-8068-44CF108626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482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281412D1-F317-3DE6-1F3E-5352AC2D2097}"/>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01E88C4C-52D5-BD93-3EFB-09832851D0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C69B78E9-AE48-B2A2-319E-829253202D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64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121BD7D9-97C6-380D-7933-87DE25DBE365}"/>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28D70FE9-42B2-FBC2-1F19-14436BB63A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D0988EFF-5D79-F950-A2FF-326BE0EBD9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363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FFD273DF-A033-34BF-BC71-03779FC6BB1A}"/>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B2BD75DF-C102-C914-8E5C-E35473D35A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48D21BAC-4CE2-A80C-D647-9BE10A32A1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633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5C38385B-A024-58A8-9F8B-AA40761EAB38}"/>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4E8D4FE4-E2BB-E2E7-D75C-8304CEDA11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4C8ED276-53BC-985F-D8B3-A47C0389A9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629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6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CA4371E0-9D63-B2A5-8E11-F5837AEFA40C}"/>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19F613FF-A547-BE3B-4252-B967197758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87C06A6F-5088-4563-D6CA-ACD70D5D2A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9401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66DD6957-F597-8194-721A-66761D84100C}"/>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22F5CB94-3FF3-E0EE-4366-316612F674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28A6DAF3-CA9E-2AC7-26D2-E11C191986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360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AA6372D0-6DB2-8216-FBCD-B299636E014E}"/>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58E7950D-507F-10A3-8A6C-29786BFD4D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11B6FD53-0843-01CA-2711-0EB49D6D75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42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D1C0A1E5-DE14-DDF9-1AC1-C8C47EB6F01B}"/>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209615A9-5964-FFFF-699C-EE99875F72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DC3B8D9E-91C1-75AA-FF13-D7417D2DB4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15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D97F510E-A926-E89E-7494-B8CC9520CC73}"/>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D9CA656E-32CF-0073-331A-2B631FF29A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3BC0195A-6FE1-F2FF-22E4-859865A21F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951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26302C93-DD93-BC84-4E1F-71C223358775}"/>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78D23976-38DC-ED7F-C306-1C40586A96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D575D1C4-3293-69FB-4FED-052850FCB9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238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8E701D4B-2A7C-663E-EB04-77FB56CEA520}"/>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B83B8775-723F-166B-1932-B7459B4E13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5D4AB828-23CB-769E-9ACE-E6D3514261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108</a:t>
            </a:r>
            <a:endParaRPr/>
          </a:p>
        </p:txBody>
      </p:sp>
    </p:spTree>
    <p:extLst>
      <p:ext uri="{BB962C8B-B14F-4D97-AF65-F5344CB8AC3E}">
        <p14:creationId xmlns:p14="http://schemas.microsoft.com/office/powerpoint/2010/main" val="542060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B78DA48B-D3C3-5BDD-DFB6-13DAF8D2FD95}"/>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90B3D645-77DC-9CDE-C59E-046B6B3BD8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0CF31488-67EF-8033-2BF6-6CBE3F93F6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329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636DCBA4-4415-0BD6-CBC0-5306C55BF465}"/>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6C23813C-3C4E-17A9-928F-8DD8357800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3E7829FD-109E-7283-FE58-5C0A4417A3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181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B3C5BC22-3EB9-53CB-D082-71D8B6C2CC65}"/>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0A5F5BF1-63C5-749C-E159-84B538B412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9777799F-7780-9FED-C5AD-5D63E39179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Después de la compilación, el enlazador (que puede ser parte del compilador, como </a:t>
            </a:r>
            <a:r>
              <a:rPr lang="es-ES" err="1"/>
              <a:t>gcc</a:t>
            </a:r>
            <a:r>
              <a:rPr lang="es-ES"/>
              <a:t> actuando como un </a:t>
            </a:r>
            <a:r>
              <a:rPr lang="es-ES" err="1"/>
              <a:t>frontend</a:t>
            </a:r>
            <a:r>
              <a:rPr lang="es-ES"/>
              <a:t> para </a:t>
            </a:r>
            <a:r>
              <a:rPr lang="es-ES" err="1"/>
              <a:t>ld</a:t>
            </a:r>
            <a:r>
              <a:rPr lang="es-ES"/>
              <a:t>) toma todos los archivos objeto y los combina en un único ejecutable (o biblioteca). Las opciones en LDFLAGS afectan esta fase. </a:t>
            </a:r>
            <a:endParaRPr/>
          </a:p>
        </p:txBody>
      </p:sp>
    </p:spTree>
    <p:extLst>
      <p:ext uri="{BB962C8B-B14F-4D97-AF65-F5344CB8AC3E}">
        <p14:creationId xmlns:p14="http://schemas.microsoft.com/office/powerpoint/2010/main" val="2754337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611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8B19FFE3-98C4-5FA7-A375-99AD0DE6B1FA}"/>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D4DA03BA-3F85-E503-C087-5A12E407C7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0458203E-BF92-4810-A459-B7458FE57B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011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E7521BF9-59B9-4AC0-7345-FFBB151FD39E}"/>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B1C5A3A0-F162-784A-35D2-D2E5F4ABA8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03E60D7B-F84D-4E61-63BA-1D89727DB8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La variable CC en un </a:t>
            </a:r>
            <a:r>
              <a:rPr lang="es-ES" err="1"/>
              <a:t>Makefile</a:t>
            </a:r>
            <a:r>
              <a:rPr lang="es-ES"/>
              <a:t> es una convención estándar utilizada para especificar el compilador de C que se utilizará para compilar los programas. Para C++ se suele usar CXX.</a:t>
            </a:r>
            <a:endParaRPr/>
          </a:p>
        </p:txBody>
      </p:sp>
    </p:spTree>
    <p:extLst>
      <p:ext uri="{BB962C8B-B14F-4D97-AF65-F5344CB8AC3E}">
        <p14:creationId xmlns:p14="http://schemas.microsoft.com/office/powerpoint/2010/main" val="4014457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17987BA2-4AC2-E11F-7F2D-1FEBFD297969}"/>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2A9E2993-F651-701C-F6AD-04F619451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6B3F3530-1DF8-9000-7DF5-0D95FA9A6E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033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ABE89F3D-4B78-542C-8F62-D8768DB512A7}"/>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962D5384-383D-B9D7-AC45-C56BFFBFC5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F424EDE0-84BF-79EA-4369-31A07B4567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ASAN_OPTIONS=</a:t>
            </a:r>
            <a:r>
              <a:rPr lang="es-ES" err="1"/>
              <a:t>handle_segv</a:t>
            </a:r>
            <a:r>
              <a:rPr lang="es-ES"/>
              <a:t>=2 ./xls2txt ../</a:t>
            </a:r>
            <a:r>
              <a:rPr lang="es-ES" err="1"/>
              <a:t>afl_out</a:t>
            </a:r>
            <a:r>
              <a:rPr lang="es-ES"/>
              <a:t>/default/</a:t>
            </a:r>
            <a:r>
              <a:rPr lang="es-ES" err="1"/>
              <a:t>crashes</a:t>
            </a:r>
            <a:r>
              <a:rPr lang="es-ES"/>
              <a:t>/id:000002,sig:11,src:000007,time:14339,execs:4449,op:havoc,rep:8</a:t>
            </a:r>
            <a:endParaRPr/>
          </a:p>
        </p:txBody>
      </p:sp>
    </p:spTree>
    <p:extLst>
      <p:ext uri="{BB962C8B-B14F-4D97-AF65-F5344CB8AC3E}">
        <p14:creationId xmlns:p14="http://schemas.microsoft.com/office/powerpoint/2010/main" val="1828803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C5A79EAE-B815-2424-669D-FFFC3A32DC25}"/>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6200AA38-A413-EDD2-B2CB-DE7D9FAA14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561F93D9-C3F2-7AC2-44DF-EFE0B188D8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755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E2AB0D63-71F1-6310-EE0B-73D573BBC5C1}"/>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44F77706-1BB5-1530-9DA7-EF65DD8D5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07D57D7B-F08E-07C8-3B51-CDED439223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776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D1C83678-E46F-15A2-885E-0D3918CD445B}"/>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B0786A2E-4598-140D-1DED-B599FC4418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3C5D1BE3-05DA-0DA9-F707-9A9215EDA0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437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73E5591A-079B-7E74-2AA5-3373B6B0A351}"/>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07494407-C172-4319-3FAA-D3B4A50F42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A646BA38-7A1C-567E-A51A-523317AE1F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108</a:t>
            </a:r>
            <a:endParaRPr/>
          </a:p>
        </p:txBody>
      </p:sp>
    </p:spTree>
    <p:extLst>
      <p:ext uri="{BB962C8B-B14F-4D97-AF65-F5344CB8AC3E}">
        <p14:creationId xmlns:p14="http://schemas.microsoft.com/office/powerpoint/2010/main" val="4094598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94E78E1D-23C3-03A4-7DC0-FA1F28C9CF6D}"/>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913B8C08-9226-B373-D413-A317DBE2ED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93995593-5757-6E5F-7F32-343C65CE15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54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897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AFDAF1C4-EB30-1043-504B-EFC64EBAF607}"/>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585885D9-A7B4-0CA1-3A2B-C48BDA1942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69C09243-865D-CD4E-A4C3-9F5A6AB784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9905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832AA297-E68D-4F90-9C98-6D1F1FCCABBF}"/>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7CA731CC-87F4-7664-9D8A-2D29493E1F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A2206BEA-A782-E013-C2E6-EF512CA959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666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7FE0D2B-3C77-AE9E-FC3B-F6046AD0807D}"/>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2B63BBB7-4AAB-B42A-44FA-B09D5AD38E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AAD95683-160F-EDEA-CFD5-0BE2E97D2C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733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8CC8C4EE-3396-F876-37D2-E37C9CB6DB51}"/>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CECB27C8-ABBA-3F80-7C13-A8FBF13314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D4AB0D79-83DB-61EA-3CA4-9156AD21BC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3009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EC66CE3A-6E28-E772-F3A3-44C52401D8BB}"/>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F15C1791-53B8-CC83-B81A-F52E9DC7E5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F4F78368-FA84-9043-A837-3283EEFF15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524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FD1E6712-5832-4F1A-D68D-E823FFAB6F4F}"/>
            </a:ext>
          </a:extLst>
        </p:cNvPr>
        <p:cNvGrpSpPr/>
        <p:nvPr/>
      </p:nvGrpSpPr>
      <p:grpSpPr>
        <a:xfrm>
          <a:off x="0" y="0"/>
          <a:ext cx="0" cy="0"/>
          <a:chOff x="0" y="0"/>
          <a:chExt cx="0" cy="0"/>
        </a:xfrm>
      </p:grpSpPr>
      <p:sp>
        <p:nvSpPr>
          <p:cNvPr id="105" name="Google Shape;105;g25c431c3091_0_156:notes">
            <a:extLst>
              <a:ext uri="{FF2B5EF4-FFF2-40B4-BE49-F238E27FC236}">
                <a16:creationId xmlns:a16="http://schemas.microsoft.com/office/drawing/2014/main" id="{F43CFA30-99B6-DF47-292D-BD1BC206DA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431c3091_0_156:notes">
            <a:extLst>
              <a:ext uri="{FF2B5EF4-FFF2-40B4-BE49-F238E27FC236}">
                <a16:creationId xmlns:a16="http://schemas.microsoft.com/office/drawing/2014/main" id="{0DCD1E55-0497-C076-7780-B99B16851B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36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1B9548BA-E0B5-6B76-993C-608C9BC08D09}"/>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520D7EA7-5A10-D125-93D6-9BAF6BD970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CCCEC568-EBF9-ACBC-80B0-EF78A808D8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216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2115243D-B9E4-0A71-BC5A-035BDB280E41}"/>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CCBD94CD-F89F-F047-3E39-75C6BDDD35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26CBAC2C-198D-5389-6080-5A1D4D54AC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785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F11D002-91D5-0310-EAFD-AE4D211C4F46}"/>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6C092B45-C167-542B-C9AD-DFF09E0EA2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6C14B242-51A9-4B4B-28B9-B2D2238F5C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535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0F26252-6BCF-78D2-D70B-792C0CB55C9B}"/>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6DD4C936-44DA-98B7-44C3-9607AA925D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97940A48-AB83-2D36-A079-EC066AF6DA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09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911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75864325-4003-2CCD-4E9B-AD88CF306A8A}"/>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FA4F9AB1-2156-414C-D03C-6E650AC778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B164343F-8CE3-1DFA-C453-81841311B8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999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C8C5E1B2-9750-A665-700E-34171CC799EB}"/>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E3A1B229-CFC4-EEFC-21C7-68075E266D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95E07C32-6865-2AB4-62B0-2AE10C2C6C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Llamada legítima 1.4 * E</a:t>
            </a:r>
            <a:endParaRPr/>
          </a:p>
        </p:txBody>
      </p:sp>
    </p:spTree>
    <p:extLst>
      <p:ext uri="{BB962C8B-B14F-4D97-AF65-F5344CB8AC3E}">
        <p14:creationId xmlns:p14="http://schemas.microsoft.com/office/powerpoint/2010/main" val="3996217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426F752C-CDAE-B6D3-236C-56DDBDD8BCE2}"/>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06C85C87-CD7B-BF48-9CBE-FC866BDC2A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B18CA279-66DE-C75B-8888-2BBD7FF46C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8983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BFE5F84B-CF6A-FA86-F9A7-2CBEBB4E7BF6}"/>
            </a:ext>
          </a:extLst>
        </p:cNvPr>
        <p:cNvGrpSpPr/>
        <p:nvPr/>
      </p:nvGrpSpPr>
      <p:grpSpPr>
        <a:xfrm>
          <a:off x="0" y="0"/>
          <a:ext cx="0" cy="0"/>
          <a:chOff x="0" y="0"/>
          <a:chExt cx="0" cy="0"/>
        </a:xfrm>
      </p:grpSpPr>
      <p:sp>
        <p:nvSpPr>
          <p:cNvPr id="99" name="Google Shape;99;g25c431c3091_0_21:notes">
            <a:extLst>
              <a:ext uri="{FF2B5EF4-FFF2-40B4-BE49-F238E27FC236}">
                <a16:creationId xmlns:a16="http://schemas.microsoft.com/office/drawing/2014/main" id="{2F65F632-AF86-8C15-CB0F-B02CD198F0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a:extLst>
              <a:ext uri="{FF2B5EF4-FFF2-40B4-BE49-F238E27FC236}">
                <a16:creationId xmlns:a16="http://schemas.microsoft.com/office/drawing/2014/main" id="{DCC32C8E-9882-C9D8-DA0F-41AF33BBC8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0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708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312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298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223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5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28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304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4323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4166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2913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63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9124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1961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788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3536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1234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00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6225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a:extLst>
            <a:ext uri="{FF2B5EF4-FFF2-40B4-BE49-F238E27FC236}">
              <a16:creationId xmlns:a16="http://schemas.microsoft.com/office/drawing/2014/main" id="{E9E7C643-A5A9-15D2-76FF-F487033ED318}"/>
            </a:ext>
          </a:extLst>
        </p:cNvPr>
        <p:cNvGrpSpPr/>
        <p:nvPr/>
      </p:nvGrpSpPr>
      <p:grpSpPr>
        <a:xfrm>
          <a:off x="0" y="0"/>
          <a:ext cx="0" cy="0"/>
          <a:chOff x="0" y="0"/>
          <a:chExt cx="0" cy="0"/>
        </a:xfrm>
      </p:grpSpPr>
      <p:sp>
        <p:nvSpPr>
          <p:cNvPr id="1267" name="Google Shape;1267;g25d94438ed8_0_100:notes">
            <a:extLst>
              <a:ext uri="{FF2B5EF4-FFF2-40B4-BE49-F238E27FC236}">
                <a16:creationId xmlns:a16="http://schemas.microsoft.com/office/drawing/2014/main" id="{37B0715E-8F8B-9D3D-6BE9-997E0FCF8D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5d94438ed8_0_100:notes">
            <a:extLst>
              <a:ext uri="{FF2B5EF4-FFF2-40B4-BE49-F238E27FC236}">
                <a16:creationId xmlns:a16="http://schemas.microsoft.com/office/drawing/2014/main" id="{9E17803D-6FC5-A41A-29EE-792783F62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82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33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c431c309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c431c3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00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 y="0"/>
            <a:ext cx="9144000" cy="41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062200" y="1289175"/>
            <a:ext cx="5019600" cy="18093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050100" y="3617700"/>
            <a:ext cx="3043800" cy="710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5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p11"/>
          <p:cNvSpPr txBox="1">
            <a:spLocks noGrp="1"/>
          </p:cNvSpPr>
          <p:nvPr>
            <p:ph type="title" hasCustomPrompt="1"/>
          </p:nvPr>
        </p:nvSpPr>
        <p:spPr>
          <a:xfrm>
            <a:off x="3030250" y="1291525"/>
            <a:ext cx="4711500" cy="1198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3" name="Google Shape;63;p11"/>
          <p:cNvSpPr txBox="1">
            <a:spLocks noGrp="1"/>
          </p:cNvSpPr>
          <p:nvPr>
            <p:ph type="subTitle" idx="1"/>
          </p:nvPr>
        </p:nvSpPr>
        <p:spPr>
          <a:xfrm>
            <a:off x="4173275" y="3581850"/>
            <a:ext cx="3169800" cy="67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64" name="Google Shape;64;p11"/>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
        <p:nvSpPr>
          <p:cNvPr id="65" name="Google Shape;65;p11"/>
          <p:cNvSpPr/>
          <p:nvPr/>
        </p:nvSpPr>
        <p:spPr>
          <a:xfrm>
            <a:off x="11575" y="0"/>
            <a:ext cx="3048600" cy="41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1"/>
          <p:cNvSpPr/>
          <p:nvPr/>
        </p:nvSpPr>
        <p:spPr>
          <a:xfrm>
            <a:off x="3059300" y="0"/>
            <a:ext cx="6084600" cy="41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186988" y="1906688"/>
            <a:ext cx="3943500" cy="1115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731913" y="1906688"/>
            <a:ext cx="2225100" cy="1115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r>
              <a:t>xx%</a:t>
            </a:r>
          </a:p>
        </p:txBody>
      </p:sp>
      <p:sp>
        <p:nvSpPr>
          <p:cNvPr id="16" name="Google Shape;16;p3"/>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
        <p:nvSpPr>
          <p:cNvPr id="17" name="Google Shape;17;p3"/>
          <p:cNvSpPr/>
          <p:nvPr/>
        </p:nvSpPr>
        <p:spPr>
          <a:xfrm>
            <a:off x="11575" y="0"/>
            <a:ext cx="3048600" cy="41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3059300" y="0"/>
            <a:ext cx="6084600" cy="41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1" name="Google Shape;21;p4"/>
          <p:cNvSpPr txBox="1">
            <a:spLocks noGrp="1"/>
          </p:cNvSpPr>
          <p:nvPr>
            <p:ph type="body" idx="1"/>
          </p:nvPr>
        </p:nvSpPr>
        <p:spPr>
          <a:xfrm>
            <a:off x="720000" y="1809700"/>
            <a:ext cx="7704000" cy="2581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2" name="Google Shape;22;p4"/>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grpSp>
        <p:nvGrpSpPr>
          <p:cNvPr id="24" name="Google Shape;24;p5"/>
          <p:cNvGrpSpPr/>
          <p:nvPr/>
        </p:nvGrpSpPr>
        <p:grpSpPr>
          <a:xfrm>
            <a:off x="396500" y="170424"/>
            <a:ext cx="8360126" cy="4398447"/>
            <a:chOff x="1054783" y="1029605"/>
            <a:chExt cx="7587010" cy="3902100"/>
          </a:xfrm>
        </p:grpSpPr>
        <p:sp>
          <p:nvSpPr>
            <p:cNvPr id="25" name="Google Shape;25;p5"/>
            <p:cNvSpPr/>
            <p:nvPr/>
          </p:nvSpPr>
          <p:spPr>
            <a:xfrm>
              <a:off x="1054793" y="1029605"/>
              <a:ext cx="7587000" cy="3902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1054783" y="1029605"/>
              <a:ext cx="7587000" cy="22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5"/>
          <p:cNvSpPr txBox="1">
            <a:spLocks noGrp="1"/>
          </p:cNvSpPr>
          <p:nvPr>
            <p:ph type="subTitle" idx="1"/>
          </p:nvPr>
        </p:nvSpPr>
        <p:spPr>
          <a:xfrm>
            <a:off x="807625" y="2775700"/>
            <a:ext cx="3415800" cy="149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 name="Google Shape;28;p5"/>
          <p:cNvSpPr txBox="1">
            <a:spLocks noGrp="1"/>
          </p:cNvSpPr>
          <p:nvPr>
            <p:ph type="subTitle" idx="2"/>
          </p:nvPr>
        </p:nvSpPr>
        <p:spPr>
          <a:xfrm>
            <a:off x="4922022" y="2775700"/>
            <a:ext cx="3415800" cy="149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 name="Google Shape;29;p5"/>
          <p:cNvSpPr txBox="1">
            <a:spLocks noGrp="1"/>
          </p:cNvSpPr>
          <p:nvPr>
            <p:ph type="subTitle" idx="3"/>
          </p:nvPr>
        </p:nvSpPr>
        <p:spPr>
          <a:xfrm>
            <a:off x="807630" y="2403350"/>
            <a:ext cx="3415800" cy="421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Font typeface="Quantico"/>
              <a:buNone/>
              <a:defRPr sz="2200">
                <a:latin typeface="Quantico"/>
                <a:ea typeface="Quantico"/>
                <a:cs typeface="Quantico"/>
                <a:sym typeface="Quantico"/>
              </a:defRPr>
            </a:lvl1pPr>
            <a:lvl2pPr lvl="1"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2pPr>
            <a:lvl3pPr lvl="2"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3pPr>
            <a:lvl4pPr lvl="3"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4pPr>
            <a:lvl5pPr lvl="4"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5pPr>
            <a:lvl6pPr lvl="5"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6pPr>
            <a:lvl7pPr lvl="6"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7pPr>
            <a:lvl8pPr lvl="7"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8pPr>
            <a:lvl9pPr lvl="8"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9pPr>
          </a:lstStyle>
          <a:p>
            <a:endParaRPr/>
          </a:p>
        </p:txBody>
      </p:sp>
      <p:sp>
        <p:nvSpPr>
          <p:cNvPr id="30" name="Google Shape;30;p5"/>
          <p:cNvSpPr txBox="1">
            <a:spLocks noGrp="1"/>
          </p:cNvSpPr>
          <p:nvPr>
            <p:ph type="subTitle" idx="4"/>
          </p:nvPr>
        </p:nvSpPr>
        <p:spPr>
          <a:xfrm>
            <a:off x="4922022" y="2403350"/>
            <a:ext cx="3415800" cy="421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Font typeface="Quantico"/>
              <a:buNone/>
              <a:defRPr sz="2200">
                <a:latin typeface="Quantico"/>
                <a:ea typeface="Quantico"/>
                <a:cs typeface="Quantico"/>
                <a:sym typeface="Quantico"/>
              </a:defRPr>
            </a:lvl1pPr>
            <a:lvl2pPr lvl="1"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2pPr>
            <a:lvl3pPr lvl="2"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3pPr>
            <a:lvl4pPr lvl="3"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4pPr>
            <a:lvl5pPr lvl="4"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5pPr>
            <a:lvl6pPr lvl="5"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6pPr>
            <a:lvl7pPr lvl="6"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7pPr>
            <a:lvl8pPr lvl="7"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8pPr>
            <a:lvl9pPr lvl="8" algn="ctr" rtl="0">
              <a:lnSpc>
                <a:spcPct val="100000"/>
              </a:lnSpc>
              <a:spcBef>
                <a:spcPts val="0"/>
              </a:spcBef>
              <a:spcAft>
                <a:spcPts val="0"/>
              </a:spcAft>
              <a:buClr>
                <a:schemeClr val="dk1"/>
              </a:buClr>
              <a:buSzPts val="2200"/>
              <a:buFont typeface="Quantico"/>
              <a:buNone/>
              <a:defRPr sz="2200">
                <a:solidFill>
                  <a:schemeClr val="dk1"/>
                </a:solidFill>
                <a:latin typeface="Quantico"/>
                <a:ea typeface="Quantico"/>
                <a:cs typeface="Quantico"/>
                <a:sym typeface="Quantico"/>
              </a:defRPr>
            </a:lvl9pPr>
          </a:lstStyle>
          <a:p>
            <a:endParaRPr/>
          </a:p>
        </p:txBody>
      </p:sp>
      <p:sp>
        <p:nvSpPr>
          <p:cNvPr id="31" name="Google Shape;31;p5"/>
          <p:cNvSpPr txBox="1">
            <a:spLocks noGrp="1"/>
          </p:cNvSpPr>
          <p:nvPr>
            <p:ph type="title"/>
          </p:nvPr>
        </p:nvSpPr>
        <p:spPr>
          <a:xfrm>
            <a:off x="719988" y="459128"/>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2" name="Google Shape;32;p5"/>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grpSp>
        <p:nvGrpSpPr>
          <p:cNvPr id="36" name="Google Shape;36;p7"/>
          <p:cNvGrpSpPr/>
          <p:nvPr/>
        </p:nvGrpSpPr>
        <p:grpSpPr>
          <a:xfrm>
            <a:off x="396500" y="170424"/>
            <a:ext cx="8360126" cy="4398447"/>
            <a:chOff x="1054783" y="1029605"/>
            <a:chExt cx="7587010" cy="3902100"/>
          </a:xfrm>
        </p:grpSpPr>
        <p:sp>
          <p:nvSpPr>
            <p:cNvPr id="37" name="Google Shape;37;p7"/>
            <p:cNvSpPr/>
            <p:nvPr/>
          </p:nvSpPr>
          <p:spPr>
            <a:xfrm>
              <a:off x="1054793" y="1029605"/>
              <a:ext cx="7587000" cy="3902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1054783" y="1029605"/>
              <a:ext cx="7587000" cy="22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7"/>
          <p:cNvSpPr txBox="1">
            <a:spLocks noGrp="1"/>
          </p:cNvSpPr>
          <p:nvPr>
            <p:ph type="title"/>
          </p:nvPr>
        </p:nvSpPr>
        <p:spPr>
          <a:xfrm>
            <a:off x="720000" y="475500"/>
            <a:ext cx="7704000" cy="557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2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0" name="Google Shape;40;p7"/>
          <p:cNvSpPr txBox="1">
            <a:spLocks noGrp="1"/>
          </p:cNvSpPr>
          <p:nvPr>
            <p:ph type="body" idx="1"/>
          </p:nvPr>
        </p:nvSpPr>
        <p:spPr>
          <a:xfrm>
            <a:off x="720000" y="1244275"/>
            <a:ext cx="3692400" cy="2955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4"/>
              </a:buClr>
              <a:buSzPts val="1200"/>
              <a:buAutoNum type="arabicPeriod"/>
              <a:defRPr/>
            </a:lvl1pPr>
            <a:lvl2pPr marL="914400" lvl="1" indent="-304800" rtl="0">
              <a:spcBef>
                <a:spcPts val="0"/>
              </a:spcBef>
              <a:spcAft>
                <a:spcPts val="0"/>
              </a:spcAft>
              <a:buClr>
                <a:srgbClr val="E76A28"/>
              </a:buClr>
              <a:buSzPts val="1200"/>
              <a:buFont typeface="Nunito Light"/>
              <a:buAutoNum type="alphaLcPeriod"/>
              <a:defRPr/>
            </a:lvl2pPr>
            <a:lvl3pPr marL="1371600" lvl="2" indent="-304800" rtl="0">
              <a:spcBef>
                <a:spcPts val="0"/>
              </a:spcBef>
              <a:spcAft>
                <a:spcPts val="0"/>
              </a:spcAft>
              <a:buClr>
                <a:srgbClr val="E76A28"/>
              </a:buClr>
              <a:buSzPts val="1200"/>
              <a:buFont typeface="Nunito Light"/>
              <a:buAutoNum type="romanLcPeriod"/>
              <a:defRPr/>
            </a:lvl3pPr>
            <a:lvl4pPr marL="1828800" lvl="3" indent="-304800" rtl="0">
              <a:spcBef>
                <a:spcPts val="0"/>
              </a:spcBef>
              <a:spcAft>
                <a:spcPts val="0"/>
              </a:spcAft>
              <a:buClr>
                <a:srgbClr val="E76A28"/>
              </a:buClr>
              <a:buSzPts val="1200"/>
              <a:buFont typeface="Nunito Light"/>
              <a:buAutoNum type="arabicPeriod"/>
              <a:defRPr/>
            </a:lvl4pPr>
            <a:lvl5pPr marL="2286000" lvl="4" indent="-304800" rtl="0">
              <a:spcBef>
                <a:spcPts val="0"/>
              </a:spcBef>
              <a:spcAft>
                <a:spcPts val="0"/>
              </a:spcAft>
              <a:buClr>
                <a:srgbClr val="E76A28"/>
              </a:buClr>
              <a:buSzPts val="1200"/>
              <a:buFont typeface="Nunito Light"/>
              <a:buAutoNum type="alphaLcPeriod"/>
              <a:defRPr/>
            </a:lvl5pPr>
            <a:lvl6pPr marL="2743200" lvl="5" indent="-304800" rtl="0">
              <a:spcBef>
                <a:spcPts val="0"/>
              </a:spcBef>
              <a:spcAft>
                <a:spcPts val="0"/>
              </a:spcAft>
              <a:buClr>
                <a:srgbClr val="999999"/>
              </a:buClr>
              <a:buSzPts val="1200"/>
              <a:buFont typeface="Nunito Light"/>
              <a:buAutoNum type="romanLcPeriod"/>
              <a:defRPr/>
            </a:lvl6pPr>
            <a:lvl7pPr marL="3200400" lvl="6" indent="-304800" rtl="0">
              <a:spcBef>
                <a:spcPts val="0"/>
              </a:spcBef>
              <a:spcAft>
                <a:spcPts val="0"/>
              </a:spcAft>
              <a:buClr>
                <a:srgbClr val="999999"/>
              </a:buClr>
              <a:buSzPts val="1200"/>
              <a:buFont typeface="Nunito Light"/>
              <a:buAutoNum type="arabicPeriod"/>
              <a:defRPr/>
            </a:lvl7pPr>
            <a:lvl8pPr marL="3657600" lvl="7" indent="-304800" rtl="0">
              <a:spcBef>
                <a:spcPts val="0"/>
              </a:spcBef>
              <a:spcAft>
                <a:spcPts val="0"/>
              </a:spcAft>
              <a:buClr>
                <a:srgbClr val="999999"/>
              </a:buClr>
              <a:buSzPts val="1200"/>
              <a:buFont typeface="Nunito Light"/>
              <a:buAutoNum type="alphaLcPeriod"/>
              <a:defRPr/>
            </a:lvl8pPr>
            <a:lvl9pPr marL="4114800" lvl="8" indent="-304800" rtl="0">
              <a:spcBef>
                <a:spcPts val="0"/>
              </a:spcBef>
              <a:spcAft>
                <a:spcPts val="0"/>
              </a:spcAft>
              <a:buClr>
                <a:srgbClr val="999999"/>
              </a:buClr>
              <a:buSzPts val="1200"/>
              <a:buFont typeface="Nunito Light"/>
              <a:buAutoNum type="romanLcPeriod"/>
              <a:defRPr/>
            </a:lvl9pPr>
          </a:lstStyle>
          <a:p>
            <a:endParaRPr/>
          </a:p>
        </p:txBody>
      </p:sp>
      <p:sp>
        <p:nvSpPr>
          <p:cNvPr id="41" name="Google Shape;41;p7"/>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grpSp>
        <p:nvGrpSpPr>
          <p:cNvPr id="43" name="Google Shape;43;p8"/>
          <p:cNvGrpSpPr/>
          <p:nvPr/>
        </p:nvGrpSpPr>
        <p:grpSpPr>
          <a:xfrm>
            <a:off x="396500" y="170424"/>
            <a:ext cx="8360126" cy="4398447"/>
            <a:chOff x="1054783" y="1029605"/>
            <a:chExt cx="7587010" cy="3902100"/>
          </a:xfrm>
        </p:grpSpPr>
        <p:sp>
          <p:nvSpPr>
            <p:cNvPr id="44" name="Google Shape;44;p8"/>
            <p:cNvSpPr/>
            <p:nvPr/>
          </p:nvSpPr>
          <p:spPr>
            <a:xfrm>
              <a:off x="1054793" y="1029605"/>
              <a:ext cx="7587000" cy="3902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a:off x="1054783" y="1029605"/>
              <a:ext cx="7587000" cy="22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8"/>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
        <p:nvSpPr>
          <p:cNvPr id="47" name="Google Shape;47;p8"/>
          <p:cNvSpPr txBox="1">
            <a:spLocks noGrp="1"/>
          </p:cNvSpPr>
          <p:nvPr>
            <p:ph type="title"/>
          </p:nvPr>
        </p:nvSpPr>
        <p:spPr>
          <a:xfrm>
            <a:off x="2801700" y="1918054"/>
            <a:ext cx="5622300" cy="247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grpSp>
        <p:nvGrpSpPr>
          <p:cNvPr id="49" name="Google Shape;49;p9"/>
          <p:cNvGrpSpPr/>
          <p:nvPr/>
        </p:nvGrpSpPr>
        <p:grpSpPr>
          <a:xfrm>
            <a:off x="396500" y="170424"/>
            <a:ext cx="8360126" cy="4398447"/>
            <a:chOff x="1054783" y="1029605"/>
            <a:chExt cx="7587010" cy="3902100"/>
          </a:xfrm>
        </p:grpSpPr>
        <p:sp>
          <p:nvSpPr>
            <p:cNvPr id="50" name="Google Shape;50;p9"/>
            <p:cNvSpPr/>
            <p:nvPr/>
          </p:nvSpPr>
          <p:spPr>
            <a:xfrm>
              <a:off x="1054793" y="1029605"/>
              <a:ext cx="7587000" cy="3902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p:nvPr/>
          </p:nvSpPr>
          <p:spPr>
            <a:xfrm>
              <a:off x="1054783" y="1029605"/>
              <a:ext cx="7587000" cy="22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9"/>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
        <p:nvSpPr>
          <p:cNvPr id="53" name="Google Shape;53;p9"/>
          <p:cNvSpPr txBox="1">
            <a:spLocks noGrp="1"/>
          </p:cNvSpPr>
          <p:nvPr>
            <p:ph type="title"/>
          </p:nvPr>
        </p:nvSpPr>
        <p:spPr>
          <a:xfrm rot="515">
            <a:off x="2406900" y="1623064"/>
            <a:ext cx="6006600" cy="60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 name="Google Shape;54;p9"/>
          <p:cNvSpPr txBox="1">
            <a:spLocks noGrp="1"/>
          </p:cNvSpPr>
          <p:nvPr>
            <p:ph type="subTitle" idx="1"/>
          </p:nvPr>
        </p:nvSpPr>
        <p:spPr>
          <a:xfrm>
            <a:off x="3658200" y="2303046"/>
            <a:ext cx="4755300" cy="1472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grpSp>
        <p:nvGrpSpPr>
          <p:cNvPr id="56" name="Google Shape;56;p10"/>
          <p:cNvGrpSpPr/>
          <p:nvPr/>
        </p:nvGrpSpPr>
        <p:grpSpPr>
          <a:xfrm>
            <a:off x="396500" y="170424"/>
            <a:ext cx="8360126" cy="4398447"/>
            <a:chOff x="1054783" y="1029605"/>
            <a:chExt cx="7587010" cy="3902100"/>
          </a:xfrm>
        </p:grpSpPr>
        <p:sp>
          <p:nvSpPr>
            <p:cNvPr id="57" name="Google Shape;57;p10"/>
            <p:cNvSpPr/>
            <p:nvPr/>
          </p:nvSpPr>
          <p:spPr>
            <a:xfrm>
              <a:off x="1054793" y="1029605"/>
              <a:ext cx="7587000" cy="3902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p:nvPr/>
          </p:nvSpPr>
          <p:spPr>
            <a:xfrm>
              <a:off x="1054783" y="1029605"/>
              <a:ext cx="7587000" cy="22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10"/>
          <p:cNvSpPr txBox="1"/>
          <p:nvPr/>
        </p:nvSpPr>
        <p:spPr>
          <a:xfrm>
            <a:off x="344300" y="4753684"/>
            <a:ext cx="8478600" cy="1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ource Code Pro"/>
                <a:ea typeface="Source Code Pro"/>
                <a:cs typeface="Source Code Pro"/>
                <a:sym typeface="Source Code Pro"/>
              </a:rPr>
              <a:t>1 0 1 1   0 1 1   0 1   1 0 1 1 0 0 1   1 0   1 1 0 1 1   0 1 1   0 1   1 1 0 1 1 0   1 1 0 1 1 1   1 1 0 1 </a:t>
            </a:r>
            <a:endParaRPr sz="1000">
              <a:solidFill>
                <a:schemeClr val="dk1"/>
              </a:solidFill>
              <a:latin typeface="Source Code Pro"/>
              <a:ea typeface="Source Code Pro"/>
              <a:cs typeface="Source Code Pro"/>
              <a:sym typeface="Source Code Pro"/>
            </a:endParaRPr>
          </a:p>
        </p:txBody>
      </p:sp>
      <p:sp>
        <p:nvSpPr>
          <p:cNvPr id="60" name="Google Shape;60;p10"/>
          <p:cNvSpPr txBox="1">
            <a:spLocks noGrp="1"/>
          </p:cNvSpPr>
          <p:nvPr>
            <p:ph type="title"/>
          </p:nvPr>
        </p:nvSpPr>
        <p:spPr>
          <a:xfrm>
            <a:off x="720000" y="2233875"/>
            <a:ext cx="7704000" cy="61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95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300"/>
              <a:buFont typeface="Quantico"/>
              <a:buNone/>
              <a:defRPr sz="3300">
                <a:solidFill>
                  <a:schemeClr val="dk1"/>
                </a:solidFill>
                <a:latin typeface="Quantico"/>
                <a:ea typeface="Quantico"/>
                <a:cs typeface="Quantico"/>
                <a:sym typeface="Quantico"/>
              </a:defRPr>
            </a:lvl1pPr>
            <a:lvl2pPr lvl="1">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2pPr>
            <a:lvl3pPr lvl="2">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3pPr>
            <a:lvl4pPr lvl="3">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4pPr>
            <a:lvl5pPr lvl="4">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5pPr>
            <a:lvl6pPr lvl="5">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6pPr>
            <a:lvl7pPr lvl="6">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7pPr>
            <a:lvl8pPr lvl="7">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8pPr>
            <a:lvl9pPr lvl="8">
              <a:spcBef>
                <a:spcPts val="0"/>
              </a:spcBef>
              <a:spcAft>
                <a:spcPts val="0"/>
              </a:spcAft>
              <a:buClr>
                <a:schemeClr val="dk1"/>
              </a:buClr>
              <a:buSzPts val="3300"/>
              <a:buFont typeface="Quantico"/>
              <a:buNone/>
              <a:defRPr sz="3300" b="1">
                <a:solidFill>
                  <a:schemeClr val="dk1"/>
                </a:solidFill>
                <a:latin typeface="Quantico"/>
                <a:ea typeface="Quantico"/>
                <a:cs typeface="Quantico"/>
                <a:sym typeface="Quantic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1pPr>
            <a:lvl2pPr marL="914400" lvl="1"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2pPr>
            <a:lvl3pPr marL="1371600" lvl="2"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3pPr>
            <a:lvl4pPr marL="1828800" lvl="3"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4pPr>
            <a:lvl5pPr marL="2286000" lvl="4"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5pPr>
            <a:lvl6pPr marL="2743200" lvl="5"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6pPr>
            <a:lvl7pPr marL="3200400" lvl="6"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7pPr>
            <a:lvl8pPr marL="3657600" lvl="7"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8pPr>
            <a:lvl9pPr marL="4114800" lvl="8" indent="-304800">
              <a:lnSpc>
                <a:spcPct val="100000"/>
              </a:lnSpc>
              <a:spcBef>
                <a:spcPts val="0"/>
              </a:spcBef>
              <a:spcAft>
                <a:spcPts val="0"/>
              </a:spcAft>
              <a:buClr>
                <a:schemeClr val="dk1"/>
              </a:buClr>
              <a:buSzPts val="1200"/>
              <a:buFont typeface="Source Code Pro"/>
              <a:buChar char="■"/>
              <a:defRPr sz="1200">
                <a:solidFill>
                  <a:schemeClr val="dk1"/>
                </a:solidFill>
                <a:latin typeface="Source Code Pro"/>
                <a:ea typeface="Source Code Pro"/>
                <a:cs typeface="Source Code Pro"/>
                <a:sym typeface="Source Code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hroptatyr/xls2tx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bharathirajatut/sample-excel-dataset"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google/sanitizers/wiki/AddressSanitizerExampleHeapOutOfBounds" TargetMode="External"/><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github.com/google/sanitizers/wiki/AddressSanitizerExampleUseAfterFree" TargetMode="External"/><Relationship Id="rId5" Type="http://schemas.openxmlformats.org/officeDocument/2006/relationships/hyperlink" Target="https://github.com/google/sanitizers/wiki/AddressSanitizerLeakSanitizer" TargetMode="External"/><Relationship Id="rId4" Type="http://schemas.openxmlformats.org/officeDocument/2006/relationships/hyperlink" Target="https://github.com/google/sanitizers/wiki/AddressSanitizerExampleStackOutOfBound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3.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7.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hyperlink" Target="https://aflplus.plus/" TargetMode="External"/><Relationship Id="rId3" Type="http://schemas.openxmlformats.org/officeDocument/2006/relationships/hyperlink" Target="https://github.com/google/sanitizers/wiki/AddressSanitizer" TargetMode="External"/><Relationship Id="rId7" Type="http://schemas.openxmlformats.org/officeDocument/2006/relationships/hyperlink" Target="https://securitylab.github.com/research/fuzzing-challenges-solutions-1/"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hyperlink" Target="https://blog.ritsec.club/posts/afl-under-hood/" TargetMode="External"/><Relationship Id="rId5" Type="http://schemas.openxmlformats.org/officeDocument/2006/relationships/hyperlink" Target="https://github.com/antonio-morales/Fuzzing101" TargetMode="External"/><Relationship Id="rId4" Type="http://schemas.openxmlformats.org/officeDocument/2006/relationships/hyperlink" Target="https://github.com/google/sanitizers/wiki/AddressSanitizerAlgorithm" TargetMode="External"/><Relationship Id="rId9" Type="http://schemas.openxmlformats.org/officeDocument/2006/relationships/hyperlink" Target="https://github.com/googleprojectzero/winaf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grpSp>
        <p:nvGrpSpPr>
          <p:cNvPr id="76" name="Google Shape;76;p15"/>
          <p:cNvGrpSpPr/>
          <p:nvPr/>
        </p:nvGrpSpPr>
        <p:grpSpPr>
          <a:xfrm>
            <a:off x="1282950" y="650425"/>
            <a:ext cx="6578100" cy="3438300"/>
            <a:chOff x="772525" y="726625"/>
            <a:chExt cx="6578100" cy="3438300"/>
          </a:xfrm>
        </p:grpSpPr>
        <p:sp>
          <p:nvSpPr>
            <p:cNvPr id="77" name="Google Shape;77;p15"/>
            <p:cNvSpPr/>
            <p:nvPr/>
          </p:nvSpPr>
          <p:spPr>
            <a:xfrm>
              <a:off x="772525" y="726625"/>
              <a:ext cx="6578100" cy="3438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772525" y="726625"/>
              <a:ext cx="6578100" cy="255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15"/>
          <p:cNvGrpSpPr/>
          <p:nvPr/>
        </p:nvGrpSpPr>
        <p:grpSpPr>
          <a:xfrm>
            <a:off x="2848350" y="3365325"/>
            <a:ext cx="3447300" cy="962400"/>
            <a:chOff x="4924175" y="3441525"/>
            <a:chExt cx="3447300" cy="962400"/>
          </a:xfrm>
        </p:grpSpPr>
        <p:sp>
          <p:nvSpPr>
            <p:cNvPr id="80" name="Google Shape;80;p15"/>
            <p:cNvSpPr/>
            <p:nvPr/>
          </p:nvSpPr>
          <p:spPr>
            <a:xfrm>
              <a:off x="4924175" y="3441525"/>
              <a:ext cx="3447300" cy="962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4924175" y="3441525"/>
              <a:ext cx="3447300" cy="255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15"/>
          <p:cNvSpPr txBox="1"/>
          <p:nvPr/>
        </p:nvSpPr>
        <p:spPr>
          <a:xfrm>
            <a:off x="1414871" y="1639888"/>
            <a:ext cx="702900" cy="606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600">
                <a:solidFill>
                  <a:schemeClr val="accent2"/>
                </a:solidFill>
                <a:latin typeface="Quantico"/>
                <a:ea typeface="Quantico"/>
                <a:cs typeface="Quantico"/>
                <a:sym typeface="Quantico"/>
              </a:rPr>
              <a:t>&lt;/</a:t>
            </a:r>
            <a:endParaRPr sz="3600">
              <a:solidFill>
                <a:schemeClr val="accent2"/>
              </a:solidFill>
              <a:latin typeface="Quantico"/>
              <a:ea typeface="Quantico"/>
              <a:cs typeface="Quantico"/>
              <a:sym typeface="Quantico"/>
            </a:endParaRPr>
          </a:p>
        </p:txBody>
      </p:sp>
      <p:sp>
        <p:nvSpPr>
          <p:cNvPr id="83" name="Google Shape;83;p15"/>
          <p:cNvSpPr txBox="1"/>
          <p:nvPr/>
        </p:nvSpPr>
        <p:spPr>
          <a:xfrm>
            <a:off x="7020763" y="2493275"/>
            <a:ext cx="702900" cy="606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600">
                <a:solidFill>
                  <a:schemeClr val="dk1"/>
                </a:solidFill>
                <a:latin typeface="Quantico"/>
                <a:ea typeface="Quantico"/>
                <a:cs typeface="Quantico"/>
                <a:sym typeface="Quantico"/>
              </a:rPr>
              <a:t>/&gt;</a:t>
            </a:r>
            <a:endParaRPr sz="3600">
              <a:solidFill>
                <a:schemeClr val="dk1"/>
              </a:solidFill>
              <a:latin typeface="Quantico"/>
              <a:ea typeface="Quantico"/>
              <a:cs typeface="Quantico"/>
              <a:sym typeface="Quantico"/>
            </a:endParaRPr>
          </a:p>
        </p:txBody>
      </p:sp>
      <p:sp>
        <p:nvSpPr>
          <p:cNvPr id="84" name="Google Shape;84;p15"/>
          <p:cNvSpPr txBox="1">
            <a:spLocks noGrp="1"/>
          </p:cNvSpPr>
          <p:nvPr>
            <p:ph type="ctrTitle"/>
          </p:nvPr>
        </p:nvSpPr>
        <p:spPr>
          <a:xfrm>
            <a:off x="2062200" y="1289175"/>
            <a:ext cx="5019600" cy="1809300"/>
          </a:xfrm>
          <a:prstGeom prst="rect">
            <a:avLst/>
          </a:prstGeom>
        </p:spPr>
        <p:txBody>
          <a:bodyPr spcFirstLastPara="1" wrap="square" lIns="91425" tIns="91425" rIns="91425" bIns="91425" anchor="b" anchorCtr="0">
            <a:noAutofit/>
          </a:bodyPr>
          <a:lstStyle/>
          <a:p>
            <a:r>
              <a:rPr lang="en" err="1"/>
              <a:t>Practical</a:t>
            </a:r>
            <a:r>
              <a:rPr lang="en"/>
              <a:t> </a:t>
            </a:r>
            <a:r>
              <a:rPr lang="en" err="1"/>
              <a:t>fuzzing</a:t>
            </a:r>
            <a:endParaRPr lang="es-ES" err="1"/>
          </a:p>
          <a:p>
            <a:endParaRPr lang="en"/>
          </a:p>
        </p:txBody>
      </p:sp>
      <p:sp>
        <p:nvSpPr>
          <p:cNvPr id="85" name="Google Shape;85;p15"/>
          <p:cNvSpPr txBox="1">
            <a:spLocks noGrp="1"/>
          </p:cNvSpPr>
          <p:nvPr>
            <p:ph type="subTitle" idx="1"/>
          </p:nvPr>
        </p:nvSpPr>
        <p:spPr>
          <a:xfrm>
            <a:off x="3050100" y="3617700"/>
            <a:ext cx="3043800" cy="710100"/>
          </a:xfrm>
          <a:prstGeom prst="rect">
            <a:avLst/>
          </a:prstGeom>
        </p:spPr>
        <p:txBody>
          <a:bodyPr spcFirstLastPara="1" wrap="square" lIns="91425" tIns="91425" rIns="91425" bIns="91425" anchor="t" anchorCtr="0">
            <a:noAutofit/>
          </a:bodyPr>
          <a:lstStyle/>
          <a:p>
            <a:pPr marL="0" indent="0"/>
            <a:r>
              <a:rPr lang="en" err="1"/>
              <a:t>HackOn</a:t>
            </a:r>
            <a:r>
              <a:rPr lang="en"/>
              <a:t> 2024</a:t>
            </a:r>
            <a:endParaRPr lang="es-ES"/>
          </a:p>
        </p:txBody>
      </p:sp>
      <p:grpSp>
        <p:nvGrpSpPr>
          <p:cNvPr id="86" name="Google Shape;86;p15"/>
          <p:cNvGrpSpPr/>
          <p:nvPr/>
        </p:nvGrpSpPr>
        <p:grpSpPr>
          <a:xfrm>
            <a:off x="488525" y="3098476"/>
            <a:ext cx="1864800" cy="718498"/>
            <a:chOff x="488525" y="3093501"/>
            <a:chExt cx="1864800" cy="718498"/>
          </a:xfrm>
        </p:grpSpPr>
        <p:grpSp>
          <p:nvGrpSpPr>
            <p:cNvPr id="87" name="Google Shape;87;p15"/>
            <p:cNvGrpSpPr/>
            <p:nvPr/>
          </p:nvGrpSpPr>
          <p:grpSpPr>
            <a:xfrm>
              <a:off x="488525" y="3093501"/>
              <a:ext cx="1864800" cy="718498"/>
              <a:chOff x="488525" y="3093501"/>
              <a:chExt cx="1864800" cy="718498"/>
            </a:xfrm>
          </p:grpSpPr>
          <p:sp>
            <p:nvSpPr>
              <p:cNvPr id="88" name="Google Shape;88;p15"/>
              <p:cNvSpPr/>
              <p:nvPr/>
            </p:nvSpPr>
            <p:spPr>
              <a:xfrm>
                <a:off x="488525" y="3348799"/>
                <a:ext cx="1864800" cy="463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88525" y="3093501"/>
                <a:ext cx="1864800" cy="255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15"/>
            <p:cNvGrpSpPr/>
            <p:nvPr/>
          </p:nvGrpSpPr>
          <p:grpSpPr>
            <a:xfrm>
              <a:off x="693113" y="3432625"/>
              <a:ext cx="1455642" cy="295547"/>
              <a:chOff x="704072" y="2828928"/>
              <a:chExt cx="1455642" cy="295547"/>
            </a:xfrm>
          </p:grpSpPr>
          <p:sp>
            <p:nvSpPr>
              <p:cNvPr id="91" name="Google Shape;91;p15"/>
              <p:cNvSpPr/>
              <p:nvPr/>
            </p:nvSpPr>
            <p:spPr>
              <a:xfrm>
                <a:off x="704072" y="2828928"/>
                <a:ext cx="295547" cy="295547"/>
              </a:xfrm>
              <a:custGeom>
                <a:avLst/>
                <a:gdLst/>
                <a:ahLst/>
                <a:cxnLst/>
                <a:rect l="l" t="t" r="r" b="b"/>
                <a:pathLst>
                  <a:path w="3170" h="3170" extrusionOk="0">
                    <a:moveTo>
                      <a:pt x="701" y="1"/>
                    </a:moveTo>
                    <a:cubicBezTo>
                      <a:pt x="301" y="1"/>
                      <a:pt x="1" y="334"/>
                      <a:pt x="1" y="701"/>
                    </a:cubicBezTo>
                    <a:lnTo>
                      <a:pt x="1" y="2436"/>
                    </a:lnTo>
                    <a:cubicBezTo>
                      <a:pt x="1" y="2869"/>
                      <a:pt x="334" y="3169"/>
                      <a:pt x="701" y="3169"/>
                    </a:cubicBezTo>
                    <a:lnTo>
                      <a:pt x="2469" y="3169"/>
                    </a:lnTo>
                    <a:cubicBezTo>
                      <a:pt x="2870" y="3169"/>
                      <a:pt x="3170" y="2836"/>
                      <a:pt x="3170" y="2436"/>
                    </a:cubicBezTo>
                    <a:lnTo>
                      <a:pt x="3170" y="701"/>
                    </a:lnTo>
                    <a:cubicBezTo>
                      <a:pt x="3170" y="267"/>
                      <a:pt x="2836" y="1"/>
                      <a:pt x="2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1095931" y="2922255"/>
                <a:ext cx="1063783" cy="21816"/>
              </a:xfrm>
              <a:custGeom>
                <a:avLst/>
                <a:gdLst/>
                <a:ahLst/>
                <a:cxnLst/>
                <a:rect l="l" t="t" r="r" b="b"/>
                <a:pathLst>
                  <a:path w="11410" h="234" extrusionOk="0">
                    <a:moveTo>
                      <a:pt x="134" y="0"/>
                    </a:moveTo>
                    <a:cubicBezTo>
                      <a:pt x="68" y="0"/>
                      <a:pt x="1" y="34"/>
                      <a:pt x="1" y="100"/>
                    </a:cubicBezTo>
                    <a:cubicBezTo>
                      <a:pt x="1" y="200"/>
                      <a:pt x="68" y="234"/>
                      <a:pt x="134" y="234"/>
                    </a:cubicBezTo>
                    <a:lnTo>
                      <a:pt x="11276" y="234"/>
                    </a:lnTo>
                    <a:cubicBezTo>
                      <a:pt x="11342" y="234"/>
                      <a:pt x="11409" y="200"/>
                      <a:pt x="11409" y="100"/>
                    </a:cubicBezTo>
                    <a:cubicBezTo>
                      <a:pt x="11409" y="34"/>
                      <a:pt x="11309" y="0"/>
                      <a:pt x="11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1095931" y="3003088"/>
                <a:ext cx="684327" cy="21910"/>
              </a:xfrm>
              <a:custGeom>
                <a:avLst/>
                <a:gdLst/>
                <a:ahLst/>
                <a:cxnLst/>
                <a:rect l="l" t="t" r="r" b="b"/>
                <a:pathLst>
                  <a:path w="7340" h="235" extrusionOk="0">
                    <a:moveTo>
                      <a:pt x="134" y="1"/>
                    </a:moveTo>
                    <a:cubicBezTo>
                      <a:pt x="68" y="1"/>
                      <a:pt x="1" y="34"/>
                      <a:pt x="1" y="134"/>
                    </a:cubicBezTo>
                    <a:cubicBezTo>
                      <a:pt x="1" y="201"/>
                      <a:pt x="68" y="234"/>
                      <a:pt x="134" y="234"/>
                    </a:cubicBezTo>
                    <a:lnTo>
                      <a:pt x="7239" y="234"/>
                    </a:lnTo>
                    <a:cubicBezTo>
                      <a:pt x="7306" y="234"/>
                      <a:pt x="7339" y="201"/>
                      <a:pt x="7339" y="134"/>
                    </a:cubicBezTo>
                    <a:cubicBezTo>
                      <a:pt x="7339" y="67"/>
                      <a:pt x="7273" y="1"/>
                      <a:pt x="7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15"/>
            <p:cNvGrpSpPr/>
            <p:nvPr/>
          </p:nvGrpSpPr>
          <p:grpSpPr>
            <a:xfrm>
              <a:off x="1892128" y="3177685"/>
              <a:ext cx="361833" cy="86930"/>
              <a:chOff x="2513203" y="3027163"/>
              <a:chExt cx="361833" cy="86930"/>
            </a:xfrm>
          </p:grpSpPr>
          <p:sp>
            <p:nvSpPr>
              <p:cNvPr id="95" name="Google Shape;95;p15"/>
              <p:cNvSpPr/>
              <p:nvPr/>
            </p:nvSpPr>
            <p:spPr>
              <a:xfrm>
                <a:off x="2513203" y="3027163"/>
                <a:ext cx="88213" cy="86930"/>
              </a:xfrm>
              <a:custGeom>
                <a:avLst/>
                <a:gdLst/>
                <a:ahLst/>
                <a:cxnLst/>
                <a:rect l="l" t="t" r="r" b="b"/>
                <a:pathLst>
                  <a:path w="2269" h="2236" extrusionOk="0">
                    <a:moveTo>
                      <a:pt x="1134" y="1"/>
                    </a:moveTo>
                    <a:cubicBezTo>
                      <a:pt x="500" y="1"/>
                      <a:pt x="0" y="501"/>
                      <a:pt x="0" y="1101"/>
                    </a:cubicBezTo>
                    <a:cubicBezTo>
                      <a:pt x="0" y="1735"/>
                      <a:pt x="500" y="2236"/>
                      <a:pt x="1134" y="2236"/>
                    </a:cubicBezTo>
                    <a:cubicBezTo>
                      <a:pt x="1768" y="2236"/>
                      <a:pt x="2268" y="1735"/>
                      <a:pt x="2268" y="1101"/>
                    </a:cubicBezTo>
                    <a:cubicBezTo>
                      <a:pt x="2268" y="501"/>
                      <a:pt x="1768" y="1"/>
                      <a:pt x="1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2650635" y="3027163"/>
                <a:ext cx="88252" cy="86930"/>
              </a:xfrm>
              <a:custGeom>
                <a:avLst/>
                <a:gdLst/>
                <a:ahLst/>
                <a:cxnLst/>
                <a:rect l="l" t="t" r="r" b="b"/>
                <a:pathLst>
                  <a:path w="2270" h="2236" extrusionOk="0">
                    <a:moveTo>
                      <a:pt x="1135" y="1"/>
                    </a:moveTo>
                    <a:cubicBezTo>
                      <a:pt x="501" y="1"/>
                      <a:pt x="1" y="501"/>
                      <a:pt x="1" y="1101"/>
                    </a:cubicBezTo>
                    <a:cubicBezTo>
                      <a:pt x="1" y="1735"/>
                      <a:pt x="501" y="2236"/>
                      <a:pt x="1135" y="2236"/>
                    </a:cubicBezTo>
                    <a:cubicBezTo>
                      <a:pt x="1769" y="2236"/>
                      <a:pt x="2269" y="1735"/>
                      <a:pt x="2269" y="1101"/>
                    </a:cubicBezTo>
                    <a:cubicBezTo>
                      <a:pt x="2269" y="501"/>
                      <a:pt x="1736"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2786822" y="3027163"/>
                <a:ext cx="88213" cy="86930"/>
              </a:xfrm>
              <a:custGeom>
                <a:avLst/>
                <a:gdLst/>
                <a:ahLst/>
                <a:cxnLst/>
                <a:rect l="l" t="t" r="r" b="b"/>
                <a:pathLst>
                  <a:path w="2269" h="2236" extrusionOk="0">
                    <a:moveTo>
                      <a:pt x="1135" y="1"/>
                    </a:moveTo>
                    <a:cubicBezTo>
                      <a:pt x="501" y="1"/>
                      <a:pt x="0" y="501"/>
                      <a:pt x="0" y="1101"/>
                    </a:cubicBezTo>
                    <a:cubicBezTo>
                      <a:pt x="0" y="1735"/>
                      <a:pt x="501" y="2236"/>
                      <a:pt x="1135" y="2236"/>
                    </a:cubicBezTo>
                    <a:cubicBezTo>
                      <a:pt x="1768" y="2236"/>
                      <a:pt x="2269" y="1735"/>
                      <a:pt x="2269" y="1101"/>
                    </a:cubicBezTo>
                    <a:cubicBezTo>
                      <a:pt x="2269" y="501"/>
                      <a:pt x="1768" y="1"/>
                      <a:pt x="1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a:solidFill>
                  <a:srgbClr val="FFFFFF"/>
                </a:solidFill>
              </a:rPr>
              <a:t>Flags AFL++</a:t>
            </a:r>
            <a:endParaRPr lang="es-ES">
              <a:solidFill>
                <a:srgbClr val="FFFFFF"/>
              </a:solidFill>
            </a:endParaRPr>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pic>
        <p:nvPicPr>
          <p:cNvPr id="2" name="Imagen 1" descr="Texto&#10;&#10;Descripción generada automáticamente">
            <a:extLst>
              <a:ext uri="{FF2B5EF4-FFF2-40B4-BE49-F238E27FC236}">
                <a16:creationId xmlns:a16="http://schemas.microsoft.com/office/drawing/2014/main" id="{DBE288C0-2885-D26E-3E62-3C91185274A3}"/>
              </a:ext>
            </a:extLst>
          </p:cNvPr>
          <p:cNvPicPr>
            <a:picLocks noChangeAspect="1"/>
          </p:cNvPicPr>
          <p:nvPr/>
        </p:nvPicPr>
        <p:blipFill>
          <a:blip r:embed="rId4"/>
          <a:stretch>
            <a:fillRect/>
          </a:stretch>
        </p:blipFill>
        <p:spPr>
          <a:xfrm>
            <a:off x="4570697" y="169905"/>
            <a:ext cx="3956769" cy="4803690"/>
          </a:xfrm>
          <a:prstGeom prst="rect">
            <a:avLst/>
          </a:prstGeom>
        </p:spPr>
      </p:pic>
      <p:sp>
        <p:nvSpPr>
          <p:cNvPr id="6" name="CuadroTexto 5">
            <a:extLst>
              <a:ext uri="{FF2B5EF4-FFF2-40B4-BE49-F238E27FC236}">
                <a16:creationId xmlns:a16="http://schemas.microsoft.com/office/drawing/2014/main" id="{08BC9516-0460-0B57-5419-23533F15AC07}"/>
              </a:ext>
            </a:extLst>
          </p:cNvPr>
          <p:cNvSpPr txBox="1"/>
          <p:nvPr/>
        </p:nvSpPr>
        <p:spPr>
          <a:xfrm>
            <a:off x="440412" y="1771531"/>
            <a:ext cx="451948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latin typeface="Source Code Pro"/>
              </a:rPr>
              <a:t>/</a:t>
            </a:r>
            <a:r>
              <a:rPr lang="en-US" err="1">
                <a:solidFill>
                  <a:schemeClr val="tx1"/>
                </a:solidFill>
                <a:latin typeface="Source Code Pro"/>
              </a:rPr>
              <a:t>pathtoafl</a:t>
            </a:r>
            <a:r>
              <a:rPr lang="en-US">
                <a:solidFill>
                  <a:schemeClr val="tx1"/>
                </a:solidFill>
                <a:latin typeface="Source Code Pro"/>
              </a:rPr>
              <a:t>/</a:t>
            </a:r>
            <a:r>
              <a:rPr lang="en-US" err="1">
                <a:solidFill>
                  <a:schemeClr val="tx1"/>
                </a:solidFill>
                <a:latin typeface="Source Code Pro"/>
              </a:rPr>
              <a:t>afl</a:t>
            </a:r>
            <a:r>
              <a:rPr lang="en-US">
                <a:solidFill>
                  <a:schemeClr val="tx1"/>
                </a:solidFill>
                <a:latin typeface="Source Code Pro"/>
              </a:rPr>
              <a:t>-fuzz –</a:t>
            </a:r>
            <a:r>
              <a:rPr lang="en-US" err="1">
                <a:solidFill>
                  <a:schemeClr val="tx1"/>
                </a:solidFill>
                <a:latin typeface="Source Code Pro"/>
              </a:rPr>
              <a:t>i</a:t>
            </a:r>
            <a:endParaRPr lang="en-US">
              <a:solidFill>
                <a:schemeClr val="tx1"/>
              </a:solidFill>
              <a:latin typeface="Source Code Pro"/>
            </a:endParaRPr>
          </a:p>
          <a:p>
            <a:endParaRPr lang="en-US">
              <a:solidFill>
                <a:schemeClr val="tx1"/>
              </a:solidFill>
              <a:latin typeface="Source Code Pro"/>
            </a:endParaRPr>
          </a:p>
          <a:p>
            <a:r>
              <a:rPr lang="en-US">
                <a:solidFill>
                  <a:schemeClr val="tx1"/>
                </a:solidFill>
                <a:latin typeface="Source Code Pro"/>
              </a:rPr>
              <a:t>/</a:t>
            </a:r>
            <a:r>
              <a:rPr lang="en-US" err="1">
                <a:solidFill>
                  <a:schemeClr val="tx1"/>
                </a:solidFill>
                <a:latin typeface="Source Code Pro"/>
              </a:rPr>
              <a:t>pathcorpus</a:t>
            </a:r>
            <a:r>
              <a:rPr lang="en-US">
                <a:solidFill>
                  <a:schemeClr val="tx1"/>
                </a:solidFill>
                <a:latin typeface="Source Code Pro"/>
              </a:rPr>
              <a:t>/</a:t>
            </a:r>
            <a:r>
              <a:rPr lang="en-US" err="1">
                <a:solidFill>
                  <a:schemeClr val="tx1"/>
                </a:solidFill>
                <a:latin typeface="Source Code Pro"/>
              </a:rPr>
              <a:t>pdf_examples</a:t>
            </a:r>
            <a:r>
              <a:rPr lang="en-US">
                <a:solidFill>
                  <a:schemeClr val="tx1"/>
                </a:solidFill>
                <a:latin typeface="Source Code Pro"/>
              </a:rPr>
              <a:t>/ -o</a:t>
            </a:r>
          </a:p>
          <a:p>
            <a:endParaRPr lang="en-US">
              <a:solidFill>
                <a:schemeClr val="tx1"/>
              </a:solidFill>
              <a:latin typeface="Source Code Pro"/>
            </a:endParaRPr>
          </a:p>
          <a:p>
            <a:r>
              <a:rPr lang="en-US">
                <a:solidFill>
                  <a:schemeClr val="tx1"/>
                </a:solidFill>
                <a:latin typeface="Source Code Pro"/>
              </a:rPr>
              <a:t>/</a:t>
            </a:r>
            <a:r>
              <a:rPr lang="en-US" err="1">
                <a:solidFill>
                  <a:schemeClr val="tx1"/>
                </a:solidFill>
                <a:latin typeface="Source Code Pro"/>
              </a:rPr>
              <a:t>pathoutput</a:t>
            </a:r>
            <a:r>
              <a:rPr lang="en-US">
                <a:solidFill>
                  <a:schemeClr val="tx1"/>
                </a:solidFill>
                <a:latin typeface="Source Code Pro"/>
              </a:rPr>
              <a:t>/</a:t>
            </a:r>
            <a:r>
              <a:rPr lang="en-US" err="1">
                <a:solidFill>
                  <a:schemeClr val="tx1"/>
                </a:solidFill>
                <a:latin typeface="Source Code Pro"/>
              </a:rPr>
              <a:t>output_crashes</a:t>
            </a:r>
            <a:r>
              <a:rPr lang="en-US">
                <a:solidFill>
                  <a:schemeClr val="tx1"/>
                </a:solidFill>
                <a:latin typeface="Source Code Pro"/>
              </a:rPr>
              <a:t> –</a:t>
            </a:r>
          </a:p>
          <a:p>
            <a:endParaRPr lang="en-US">
              <a:solidFill>
                <a:schemeClr val="tx1"/>
              </a:solidFill>
              <a:latin typeface="Source Code Pro"/>
            </a:endParaRPr>
          </a:p>
          <a:p>
            <a:r>
              <a:rPr lang="en-US">
                <a:solidFill>
                  <a:schemeClr val="tx1"/>
                </a:solidFill>
                <a:latin typeface="Source Code Pro"/>
              </a:rPr>
              <a:t>/</a:t>
            </a:r>
            <a:r>
              <a:rPr lang="en-US" err="1">
                <a:solidFill>
                  <a:schemeClr val="tx1"/>
                </a:solidFill>
                <a:latin typeface="Source Code Pro"/>
              </a:rPr>
              <a:t>pathbinary</a:t>
            </a:r>
            <a:r>
              <a:rPr lang="en-US">
                <a:solidFill>
                  <a:schemeClr val="tx1"/>
                </a:solidFill>
                <a:latin typeface="Source Code Pro"/>
              </a:rPr>
              <a:t>/binary @@</a:t>
            </a:r>
          </a:p>
        </p:txBody>
      </p:sp>
    </p:spTree>
    <p:extLst>
      <p:ext uri="{BB962C8B-B14F-4D97-AF65-F5344CB8AC3E}">
        <p14:creationId xmlns:p14="http://schemas.microsoft.com/office/powerpoint/2010/main" val="2450822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a:solidFill>
                  <a:srgbClr val="FFFFFF"/>
                </a:solidFill>
              </a:rPr>
              <a:t> </a:t>
            </a:r>
            <a:r>
              <a:rPr lang="en" err="1">
                <a:solidFill>
                  <a:srgbClr val="FFFFFF"/>
                </a:solidFill>
              </a:rPr>
              <a:t>Compiladores</a:t>
            </a:r>
            <a:r>
              <a:rPr lang="en">
                <a:solidFill>
                  <a:srgbClr val="FFFFFF"/>
                </a:solidFill>
              </a:rPr>
              <a:t> AFL++</a:t>
            </a:r>
            <a:endParaRPr lang="es-ES">
              <a:solidFill>
                <a:srgbClr val="FFFFFF"/>
              </a:solidFill>
            </a:endParaRPr>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pic>
        <p:nvPicPr>
          <p:cNvPr id="2" name="Imagen 1" descr="Tabla&#10;&#10;Descripción generada automáticamente">
            <a:extLst>
              <a:ext uri="{FF2B5EF4-FFF2-40B4-BE49-F238E27FC236}">
                <a16:creationId xmlns:a16="http://schemas.microsoft.com/office/drawing/2014/main" id="{4C5CECBA-3C36-6D3C-F660-451859C220C9}"/>
              </a:ext>
            </a:extLst>
          </p:cNvPr>
          <p:cNvPicPr>
            <a:picLocks noChangeAspect="1"/>
          </p:cNvPicPr>
          <p:nvPr/>
        </p:nvPicPr>
        <p:blipFill>
          <a:blip r:embed="rId4"/>
          <a:stretch>
            <a:fillRect/>
          </a:stretch>
        </p:blipFill>
        <p:spPr>
          <a:xfrm>
            <a:off x="1975294" y="1412700"/>
            <a:ext cx="5381625" cy="3314700"/>
          </a:xfrm>
          <a:prstGeom prst="rect">
            <a:avLst/>
          </a:prstGeom>
        </p:spPr>
      </p:pic>
    </p:spTree>
    <p:extLst>
      <p:ext uri="{BB962C8B-B14F-4D97-AF65-F5344CB8AC3E}">
        <p14:creationId xmlns:p14="http://schemas.microsoft.com/office/powerpoint/2010/main" val="3692865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7D968B7E-FCF3-D242-D48C-1D7E5B71B883}"/>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FEAAB2F5-587E-57B8-5E33-D9F78C4B21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&lt;/</a:t>
            </a:r>
            <a:r>
              <a:rPr lang="en"/>
              <a:t>Coverage-Based Fuzzing</a:t>
            </a:r>
            <a:endParaRPr/>
          </a:p>
        </p:txBody>
      </p:sp>
      <p:sp>
        <p:nvSpPr>
          <p:cNvPr id="111" name="Google Shape;111;p17">
            <a:extLst>
              <a:ext uri="{FF2B5EF4-FFF2-40B4-BE49-F238E27FC236}">
                <a16:creationId xmlns:a16="http://schemas.microsoft.com/office/drawing/2014/main" id="{93484487-22F6-E305-AD52-F06EEA5CB76A}"/>
              </a:ext>
            </a:extLst>
          </p:cNvPr>
          <p:cNvSpPr txBox="1"/>
          <p:nvPr/>
        </p:nvSpPr>
        <p:spPr>
          <a:xfrm>
            <a:off x="719999" y="1628000"/>
            <a:ext cx="7703999" cy="3091234"/>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200">
                <a:solidFill>
                  <a:schemeClr val="dk1"/>
                </a:solidFill>
                <a:latin typeface="Source Code Pro"/>
                <a:ea typeface="Source Code Pro"/>
                <a:cs typeface="Source Code Pro"/>
                <a:sym typeface="Source Code Pro"/>
              </a:rPr>
              <a:t>A</a:t>
            </a:r>
            <a:r>
              <a:rPr lang="es-ES" sz="1200">
                <a:solidFill>
                  <a:schemeClr val="dk1"/>
                </a:solidFill>
                <a:latin typeface="Source Code Pro"/>
                <a:ea typeface="Source Code Pro"/>
                <a:cs typeface="Source Code Pro"/>
                <a:sym typeface="Source Code Pro"/>
              </a:rPr>
              <a:t>FL no es solo un </a:t>
            </a:r>
            <a:r>
              <a:rPr lang="es-ES" sz="1200" err="1">
                <a:solidFill>
                  <a:schemeClr val="dk1"/>
                </a:solidFill>
                <a:latin typeface="Source Code Pro"/>
                <a:ea typeface="Source Code Pro"/>
                <a:cs typeface="Source Code Pro"/>
                <a:sym typeface="Source Code Pro"/>
              </a:rPr>
              <a:t>random</a:t>
            </a:r>
            <a:r>
              <a:rPr lang="es-ES" sz="1200">
                <a:solidFill>
                  <a:schemeClr val="dk1"/>
                </a:solidFill>
                <a:latin typeface="Source Code Pro"/>
                <a:ea typeface="Source Code Pro"/>
                <a:cs typeface="Source Code Pro"/>
                <a:sym typeface="Source Code Pro"/>
              </a:rPr>
              <a:t>-input </a:t>
            </a:r>
            <a:r>
              <a:rPr lang="es-ES" sz="1200" err="1">
                <a:solidFill>
                  <a:schemeClr val="dk1"/>
                </a:solidFill>
                <a:latin typeface="Source Code Pro"/>
                <a:ea typeface="Source Code Pro"/>
                <a:cs typeface="Source Code Pro"/>
                <a:sym typeface="Source Code Pro"/>
              </a:rPr>
              <a:t>fuzzer</a:t>
            </a:r>
            <a:r>
              <a:rPr lang="es-ES" sz="1200">
                <a:solidFill>
                  <a:schemeClr val="dk1"/>
                </a:solidFill>
                <a:latin typeface="Source Code Pro"/>
                <a:ea typeface="Source Code Pro"/>
                <a:cs typeface="Source Code Pro"/>
                <a:sym typeface="Source Code Pro"/>
              </a:rPr>
              <a:t> como puede ser </a:t>
            </a:r>
            <a:r>
              <a:rPr lang="es-ES" sz="1200" err="1">
                <a:solidFill>
                  <a:schemeClr val="dk1"/>
                </a:solidFill>
                <a:latin typeface="Source Code Pro"/>
                <a:ea typeface="Source Code Pro"/>
                <a:cs typeface="Source Code Pro"/>
                <a:sym typeface="Source Code Pro"/>
              </a:rPr>
              <a:t>Radamsa</a:t>
            </a:r>
            <a:r>
              <a:rPr lang="es-ES" sz="1200">
                <a:solidFill>
                  <a:schemeClr val="dk1"/>
                </a:solidFill>
                <a:latin typeface="Source Code Pro"/>
                <a:ea typeface="Source Code Pro"/>
                <a:cs typeface="Source Code Pro"/>
                <a:sym typeface="Source Code Pro"/>
              </a:rPr>
              <a:t>, AFL se basa en ir obteniendo información sobre qué áreas del binario se han ejecutado (o cubierto). </a:t>
            </a:r>
            <a:endParaRPr sz="1200">
              <a:solidFill>
                <a:schemeClr val="dk1"/>
              </a:solidFill>
              <a:latin typeface="Source Code Pro"/>
              <a:ea typeface="Source Code Pro"/>
              <a:cs typeface="Source Code Pro"/>
              <a:sym typeface="Source Code Pro"/>
            </a:endParaRPr>
          </a:p>
        </p:txBody>
      </p:sp>
      <p:pic>
        <p:nvPicPr>
          <p:cNvPr id="4" name="Imagen 3">
            <a:extLst>
              <a:ext uri="{FF2B5EF4-FFF2-40B4-BE49-F238E27FC236}">
                <a16:creationId xmlns:a16="http://schemas.microsoft.com/office/drawing/2014/main" id="{343079FF-FB9B-D530-179F-04E2FA8954C9}"/>
              </a:ext>
            </a:extLst>
          </p:cNvPr>
          <p:cNvPicPr>
            <a:picLocks noChangeAspect="1"/>
          </p:cNvPicPr>
          <p:nvPr/>
        </p:nvPicPr>
        <p:blipFill>
          <a:blip r:embed="rId3"/>
          <a:stretch>
            <a:fillRect/>
          </a:stretch>
        </p:blipFill>
        <p:spPr>
          <a:xfrm>
            <a:off x="1104898" y="2441091"/>
            <a:ext cx="6934200" cy="1346200"/>
          </a:xfrm>
          <a:prstGeom prst="rect">
            <a:avLst/>
          </a:prstGeom>
        </p:spPr>
      </p:pic>
    </p:spTree>
    <p:extLst>
      <p:ext uri="{BB962C8B-B14F-4D97-AF65-F5344CB8AC3E}">
        <p14:creationId xmlns:p14="http://schemas.microsoft.com/office/powerpoint/2010/main" val="818381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A023FACE-A00A-FCF4-BF82-ED4C011AECF8}"/>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EB710202-54CC-608E-6F3F-A4EF3FF767E9}"/>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&lt;/</a:t>
            </a:r>
            <a:r>
              <a:rPr lang="en"/>
              <a:t>Coverage-Based Fuzzing</a:t>
            </a:r>
            <a:endParaRPr/>
          </a:p>
        </p:txBody>
      </p:sp>
      <p:sp>
        <p:nvSpPr>
          <p:cNvPr id="111" name="Google Shape;111;p17">
            <a:extLst>
              <a:ext uri="{FF2B5EF4-FFF2-40B4-BE49-F238E27FC236}">
                <a16:creationId xmlns:a16="http://schemas.microsoft.com/office/drawing/2014/main" id="{6014BA8E-F353-11C4-A46F-4A4B59E18773}"/>
              </a:ext>
            </a:extLst>
          </p:cNvPr>
          <p:cNvSpPr txBox="1"/>
          <p:nvPr/>
        </p:nvSpPr>
        <p:spPr>
          <a:xfrm>
            <a:off x="719999" y="1628000"/>
            <a:ext cx="7703999" cy="3091234"/>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sz="1200">
                <a:solidFill>
                  <a:schemeClr val="dk1"/>
                </a:solidFill>
                <a:latin typeface="Source Code Pro"/>
                <a:ea typeface="Source Code Pro"/>
                <a:cs typeface="Source Code Pro"/>
                <a:sym typeface="Source Code Pro"/>
              </a:rPr>
              <a:t>Haciendo un seguimiento de la cobertura de código, AFL puede identificar nuevas áreas del código que no se han explorado previamente.</a:t>
            </a:r>
          </a:p>
          <a:p>
            <a:pPr marL="0" lvl="0" indent="0" algn="just" rtl="0">
              <a:spcBef>
                <a:spcPts val="0"/>
              </a:spcBef>
              <a:spcAft>
                <a:spcPts val="0"/>
              </a:spcAft>
              <a:buNone/>
            </a:pPr>
            <a:r>
              <a:rPr lang="es-ES" sz="1200">
                <a:solidFill>
                  <a:schemeClr val="dk1"/>
                </a:solidFill>
                <a:latin typeface="Source Code Pro"/>
                <a:ea typeface="Source Code Pro"/>
                <a:cs typeface="Source Code Pro"/>
                <a:sym typeface="Source Code Pro"/>
              </a:rPr>
              <a:t>Cuando encuentra una entrada que resulta en una nueva cobertura de código, la guarda para futuras iteraciones. Esto es muy útil ya que, permite encontrar casos de entrada que exploran caminos inusuales en el código, aumentando la probabilidad de descubrir errores. </a:t>
            </a:r>
            <a:endParaRPr sz="1200">
              <a:solidFill>
                <a:schemeClr val="dk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3786660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14C95F40-CA71-FE6E-90F4-2F18FCF419DE}"/>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8E420AC2-63B4-32AC-C298-E1A80F5161CD}"/>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&lt;/</a:t>
            </a:r>
            <a:r>
              <a:rPr lang="en"/>
              <a:t>Coverage-Based Fuzzing</a:t>
            </a:r>
            <a:endParaRPr/>
          </a:p>
        </p:txBody>
      </p:sp>
      <p:sp>
        <p:nvSpPr>
          <p:cNvPr id="111" name="Google Shape;111;p17">
            <a:extLst>
              <a:ext uri="{FF2B5EF4-FFF2-40B4-BE49-F238E27FC236}">
                <a16:creationId xmlns:a16="http://schemas.microsoft.com/office/drawing/2014/main" id="{F3424ACC-26BD-0794-73E7-A6F1C43339BB}"/>
              </a:ext>
            </a:extLst>
          </p:cNvPr>
          <p:cNvSpPr txBox="1"/>
          <p:nvPr/>
        </p:nvSpPr>
        <p:spPr>
          <a:xfrm>
            <a:off x="719999" y="1628000"/>
            <a:ext cx="7703999" cy="3091234"/>
          </a:xfrm>
          <a:prstGeom prst="rect">
            <a:avLst/>
          </a:prstGeom>
          <a:noFill/>
          <a:ln>
            <a:noFill/>
          </a:ln>
        </p:spPr>
        <p:txBody>
          <a:bodyPr spcFirstLastPara="1" wrap="square" lIns="91425" tIns="91425" rIns="91425" bIns="91425" anchor="t" anchorCtr="0">
            <a:noAutofit/>
          </a:bodyPr>
          <a:lstStyle/>
          <a:p>
            <a:pPr marL="228600" lvl="0" indent="-228600" algn="l" rtl="0">
              <a:spcBef>
                <a:spcPts val="0"/>
              </a:spcBef>
              <a:spcAft>
                <a:spcPts val="0"/>
              </a:spcAft>
              <a:buClr>
                <a:schemeClr val="tx1"/>
              </a:buClr>
              <a:buAutoNum type="arabicPeriod"/>
            </a:pPr>
            <a:r>
              <a:rPr lang="es-ES" sz="1200">
                <a:solidFill>
                  <a:schemeClr val="dk1"/>
                </a:solidFill>
                <a:latin typeface="Source Code Pro"/>
                <a:ea typeface="Source Code Pro"/>
                <a:cs typeface="Source Code Pro"/>
                <a:sym typeface="Source Code Pro"/>
              </a:rPr>
              <a:t>Generación de datos de entrada (</a:t>
            </a:r>
            <a:r>
              <a:rPr lang="es-ES" sz="1200" err="1">
                <a:solidFill>
                  <a:schemeClr val="dk1"/>
                </a:solidFill>
                <a:latin typeface="Source Code Pro"/>
                <a:ea typeface="Source Code Pro"/>
              </a:rPr>
              <a:t>seed</a:t>
            </a:r>
            <a:r>
              <a:rPr lang="es-ES" sz="1200">
                <a:solidFill>
                  <a:schemeClr val="dk1"/>
                </a:solidFill>
                <a:latin typeface="Source Code Pro"/>
                <a:ea typeface="Source Code Pro"/>
              </a:rPr>
              <a:t> corpus)</a:t>
            </a:r>
          </a:p>
          <a:p>
            <a:pPr lvl="0" algn="l" rtl="0">
              <a:spcBef>
                <a:spcPts val="0"/>
              </a:spcBef>
              <a:spcAft>
                <a:spcPts val="0"/>
              </a:spcAft>
            </a:pPr>
            <a:endParaRPr lang="es-ES" sz="1200">
              <a:solidFill>
                <a:schemeClr val="dk1"/>
              </a:solidFill>
              <a:latin typeface="Source Code Pro"/>
              <a:ea typeface="Source Code Pro"/>
            </a:endParaRPr>
          </a:p>
          <a:p>
            <a:pPr marL="0" lvl="0" indent="0" algn="l" rtl="0">
              <a:spcBef>
                <a:spcPts val="0"/>
              </a:spcBef>
              <a:spcAft>
                <a:spcPts val="0"/>
              </a:spcAft>
              <a:buNone/>
            </a:pPr>
            <a:r>
              <a:rPr lang="es-ES" sz="1200">
                <a:solidFill>
                  <a:schemeClr val="dk1"/>
                </a:solidFill>
                <a:latin typeface="Source Code Pro"/>
                <a:ea typeface="Source Code Pro"/>
                <a:sym typeface="Source Code Pro"/>
              </a:rPr>
              <a:t>2. Ejecución y monitorización: analizar qué partes del código se cubren</a:t>
            </a:r>
          </a:p>
          <a:p>
            <a:pPr marL="0" lvl="0" indent="0" algn="l" rtl="0">
              <a:spcBef>
                <a:spcPts val="0"/>
              </a:spcBef>
              <a:spcAft>
                <a:spcPts val="0"/>
              </a:spcAft>
              <a:buNone/>
            </a:pPr>
            <a:endParaRPr lang="es-ES" sz="1200">
              <a:solidFill>
                <a:schemeClr val="dk1"/>
              </a:solidFill>
              <a:latin typeface="Source Code Pro"/>
              <a:ea typeface="Source Code Pro"/>
              <a:sym typeface="Source Code Pro"/>
            </a:endParaRPr>
          </a:p>
          <a:p>
            <a:pPr marL="0" lvl="0" indent="0" algn="l" rtl="0">
              <a:spcBef>
                <a:spcPts val="0"/>
              </a:spcBef>
              <a:spcAft>
                <a:spcPts val="0"/>
              </a:spcAft>
              <a:buNone/>
            </a:pPr>
            <a:r>
              <a:rPr lang="es-ES" sz="1200">
                <a:solidFill>
                  <a:schemeClr val="dk1"/>
                </a:solidFill>
                <a:latin typeface="Source Code Pro"/>
                <a:ea typeface="Source Code Pro"/>
                <a:sym typeface="Source Code Pro"/>
              </a:rPr>
              <a:t>3. Análisis de cobertura: determinar qué entradas son valiosas y generar nuevas mutaciones</a:t>
            </a:r>
          </a:p>
          <a:p>
            <a:pPr marL="0" lvl="0" indent="0" algn="l" rtl="0">
              <a:spcBef>
                <a:spcPts val="0"/>
              </a:spcBef>
              <a:spcAft>
                <a:spcPts val="0"/>
              </a:spcAft>
              <a:buNone/>
            </a:pPr>
            <a:endParaRPr lang="es-ES" sz="1200">
              <a:solidFill>
                <a:schemeClr val="dk1"/>
              </a:solidFill>
              <a:latin typeface="Source Code Pro"/>
              <a:ea typeface="Source Code Pro"/>
              <a:sym typeface="Source Code Pro"/>
            </a:endParaRPr>
          </a:p>
          <a:p>
            <a:pPr marL="0" lvl="0" indent="0" algn="l" rtl="0">
              <a:spcBef>
                <a:spcPts val="0"/>
              </a:spcBef>
              <a:spcAft>
                <a:spcPts val="0"/>
              </a:spcAft>
              <a:buNone/>
            </a:pPr>
            <a:r>
              <a:rPr lang="es-ES" sz="1200">
                <a:solidFill>
                  <a:schemeClr val="dk1"/>
                </a:solidFill>
                <a:latin typeface="Source Code Pro"/>
                <a:ea typeface="Source Code Pro"/>
                <a:sym typeface="Source Code Pro"/>
              </a:rPr>
              <a:t>4. Detección de errores</a:t>
            </a:r>
          </a:p>
        </p:txBody>
      </p:sp>
    </p:spTree>
    <p:extLst>
      <p:ext uri="{BB962C8B-B14F-4D97-AF65-F5344CB8AC3E}">
        <p14:creationId xmlns:p14="http://schemas.microsoft.com/office/powerpoint/2010/main" val="177515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0682B59F-D084-4B64-DCA7-834AC236839A}"/>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4DE69914-6A5A-1DB2-659E-45B751D0AD1F}"/>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err="1"/>
              <a:t>Coverage</a:t>
            </a:r>
            <a:r>
              <a:rPr lang="es-ES"/>
              <a:t> </a:t>
            </a:r>
            <a:r>
              <a:rPr lang="es-ES" err="1"/>
              <a:t>Instrumentation</a:t>
            </a:r>
            <a:br>
              <a:rPr lang="es-ES"/>
            </a:br>
            <a:endParaRPr lang="es-ES"/>
          </a:p>
        </p:txBody>
      </p:sp>
      <p:sp>
        <p:nvSpPr>
          <p:cNvPr id="111" name="Google Shape;111;p17">
            <a:extLst>
              <a:ext uri="{FF2B5EF4-FFF2-40B4-BE49-F238E27FC236}">
                <a16:creationId xmlns:a16="http://schemas.microsoft.com/office/drawing/2014/main" id="{76B7CEC0-F2A4-D813-38EA-2C73F7C4A99B}"/>
              </a:ext>
            </a:extLst>
          </p:cNvPr>
          <p:cNvSpPr txBox="1"/>
          <p:nvPr/>
        </p:nvSpPr>
        <p:spPr>
          <a:xfrm>
            <a:off x="719999" y="1628000"/>
            <a:ext cx="7703999" cy="3091234"/>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Clr>
                <a:schemeClr val="tx1"/>
              </a:buClr>
            </a:pPr>
            <a:r>
              <a:rPr lang="es-ES" sz="1200">
                <a:solidFill>
                  <a:schemeClr val="dk1"/>
                </a:solidFill>
                <a:latin typeface="Source Code Pro"/>
                <a:ea typeface="Source Code Pro"/>
                <a:cs typeface="Source Code Pro"/>
                <a:sym typeface="Source Code Pro"/>
              </a:rPr>
              <a:t>El binario debe ser compilado usando un compilador “especial” de AFL, que va a permitir insertar nuevas instrucciones (instrumentación) que permitan rastrear la cobertura de código.</a:t>
            </a: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r>
              <a:rPr lang="es-ES" sz="1200">
                <a:solidFill>
                  <a:schemeClr val="dk1"/>
                </a:solidFill>
                <a:latin typeface="Source Code Pro"/>
                <a:ea typeface="Source Code Pro"/>
                <a:cs typeface="Source Code Pro"/>
                <a:sym typeface="Source Code Pro"/>
              </a:rPr>
              <a:t>Estas instrucciones suelen acceder al mapa de cobertura que lleva un registro de las zonas de código a las que se ha accedido.</a:t>
            </a: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3548131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6B5C5271-623B-095D-8B76-44DDE96C91D4}"/>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66360D51-BC7D-B97A-7367-3F81767DCC05}"/>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err="1"/>
              <a:t>Coverage</a:t>
            </a:r>
            <a:r>
              <a:rPr lang="es-ES"/>
              <a:t> </a:t>
            </a:r>
            <a:r>
              <a:rPr lang="es-ES" err="1"/>
              <a:t>Instrumentation</a:t>
            </a:r>
            <a:br>
              <a:rPr lang="es-ES"/>
            </a:br>
            <a:endParaRPr lang="es-ES"/>
          </a:p>
        </p:txBody>
      </p:sp>
      <p:pic>
        <p:nvPicPr>
          <p:cNvPr id="3" name="Imagen 2" descr="Texto&#10;&#10;Descripción generada automáticamente">
            <a:extLst>
              <a:ext uri="{FF2B5EF4-FFF2-40B4-BE49-F238E27FC236}">
                <a16:creationId xmlns:a16="http://schemas.microsoft.com/office/drawing/2014/main" id="{793670C2-5255-C76A-8DC1-596D0E3FD74D}"/>
              </a:ext>
            </a:extLst>
          </p:cNvPr>
          <p:cNvPicPr>
            <a:picLocks noChangeAspect="1"/>
          </p:cNvPicPr>
          <p:nvPr/>
        </p:nvPicPr>
        <p:blipFill>
          <a:blip r:embed="rId3"/>
          <a:stretch>
            <a:fillRect/>
          </a:stretch>
        </p:blipFill>
        <p:spPr>
          <a:xfrm>
            <a:off x="2687079" y="827500"/>
            <a:ext cx="3769841" cy="4525090"/>
          </a:xfrm>
          <a:prstGeom prst="rect">
            <a:avLst/>
          </a:prstGeom>
        </p:spPr>
      </p:pic>
    </p:spTree>
    <p:extLst>
      <p:ext uri="{BB962C8B-B14F-4D97-AF65-F5344CB8AC3E}">
        <p14:creationId xmlns:p14="http://schemas.microsoft.com/office/powerpoint/2010/main" val="2348106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C89013F2-F7C5-AFFE-618D-71937BBA1A91}"/>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376DF7D1-7A33-1400-F7C7-353677A09298}"/>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err="1"/>
              <a:t>Coverage</a:t>
            </a:r>
            <a:r>
              <a:rPr lang="es-ES"/>
              <a:t> </a:t>
            </a:r>
            <a:r>
              <a:rPr lang="es-ES" err="1"/>
              <a:t>Instrumentation</a:t>
            </a:r>
            <a:br>
              <a:rPr lang="es-ES"/>
            </a:br>
            <a:endParaRPr lang="es-ES"/>
          </a:p>
        </p:txBody>
      </p:sp>
      <p:pic>
        <p:nvPicPr>
          <p:cNvPr id="2" name="Imagen 1">
            <a:extLst>
              <a:ext uri="{FF2B5EF4-FFF2-40B4-BE49-F238E27FC236}">
                <a16:creationId xmlns:a16="http://schemas.microsoft.com/office/drawing/2014/main" id="{A29FDC40-5798-586B-823B-204414D8124B}"/>
              </a:ext>
            </a:extLst>
          </p:cNvPr>
          <p:cNvPicPr>
            <a:picLocks noChangeAspect="1"/>
          </p:cNvPicPr>
          <p:nvPr/>
        </p:nvPicPr>
        <p:blipFill>
          <a:blip r:embed="rId3"/>
          <a:stretch>
            <a:fillRect/>
          </a:stretch>
        </p:blipFill>
        <p:spPr>
          <a:xfrm>
            <a:off x="685800" y="1724598"/>
            <a:ext cx="7772400" cy="612244"/>
          </a:xfrm>
          <a:prstGeom prst="rect">
            <a:avLst/>
          </a:prstGeom>
        </p:spPr>
      </p:pic>
      <p:pic>
        <p:nvPicPr>
          <p:cNvPr id="5" name="Imagen 4">
            <a:extLst>
              <a:ext uri="{FF2B5EF4-FFF2-40B4-BE49-F238E27FC236}">
                <a16:creationId xmlns:a16="http://schemas.microsoft.com/office/drawing/2014/main" id="{56A3F1DF-D62C-E666-D7C9-E6CBCC727071}"/>
              </a:ext>
            </a:extLst>
          </p:cNvPr>
          <p:cNvPicPr>
            <a:picLocks noChangeAspect="1"/>
          </p:cNvPicPr>
          <p:nvPr/>
        </p:nvPicPr>
        <p:blipFill>
          <a:blip r:embed="rId4"/>
          <a:stretch>
            <a:fillRect/>
          </a:stretch>
        </p:blipFill>
        <p:spPr>
          <a:xfrm>
            <a:off x="2108200" y="2827080"/>
            <a:ext cx="4927600" cy="1092200"/>
          </a:xfrm>
          <a:prstGeom prst="rect">
            <a:avLst/>
          </a:prstGeom>
        </p:spPr>
      </p:pic>
    </p:spTree>
    <p:extLst>
      <p:ext uri="{BB962C8B-B14F-4D97-AF65-F5344CB8AC3E}">
        <p14:creationId xmlns:p14="http://schemas.microsoft.com/office/powerpoint/2010/main" val="1616964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12446710-B795-04CC-F134-34645095DB13}"/>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0560D777-9E77-3BC7-8D57-930A775D1E5D}"/>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err="1"/>
              <a:t>Coverage</a:t>
            </a:r>
            <a:r>
              <a:rPr lang="es-ES"/>
              <a:t> </a:t>
            </a:r>
            <a:r>
              <a:rPr lang="es-ES" err="1"/>
              <a:t>Instrumentation</a:t>
            </a:r>
            <a:br>
              <a:rPr lang="es-ES"/>
            </a:br>
            <a:endParaRPr lang="es-ES"/>
          </a:p>
        </p:txBody>
      </p:sp>
      <p:pic>
        <p:nvPicPr>
          <p:cNvPr id="3" name="Imagen 2">
            <a:extLst>
              <a:ext uri="{FF2B5EF4-FFF2-40B4-BE49-F238E27FC236}">
                <a16:creationId xmlns:a16="http://schemas.microsoft.com/office/drawing/2014/main" id="{EA237608-C8A6-4B82-568E-2C9529FBD587}"/>
              </a:ext>
            </a:extLst>
          </p:cNvPr>
          <p:cNvPicPr>
            <a:picLocks noChangeAspect="1"/>
          </p:cNvPicPr>
          <p:nvPr/>
        </p:nvPicPr>
        <p:blipFill>
          <a:blip r:embed="rId3"/>
          <a:stretch>
            <a:fillRect/>
          </a:stretch>
        </p:blipFill>
        <p:spPr>
          <a:xfrm>
            <a:off x="3979285" y="1539156"/>
            <a:ext cx="4765540" cy="2941342"/>
          </a:xfrm>
          <a:prstGeom prst="rect">
            <a:avLst/>
          </a:prstGeom>
        </p:spPr>
      </p:pic>
      <p:sp>
        <p:nvSpPr>
          <p:cNvPr id="4" name="Google Shape;111;p17">
            <a:extLst>
              <a:ext uri="{FF2B5EF4-FFF2-40B4-BE49-F238E27FC236}">
                <a16:creationId xmlns:a16="http://schemas.microsoft.com/office/drawing/2014/main" id="{6A042497-1102-BE03-44B1-EA91A8512F91}"/>
              </a:ext>
            </a:extLst>
          </p:cNvPr>
          <p:cNvSpPr txBox="1"/>
          <p:nvPr/>
        </p:nvSpPr>
        <p:spPr>
          <a:xfrm>
            <a:off x="162061" y="2571750"/>
            <a:ext cx="3650523" cy="1158035"/>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buClr>
                <a:schemeClr val="tx1"/>
              </a:buClr>
            </a:pPr>
            <a:r>
              <a:rPr lang="es-ES" sz="1200">
                <a:solidFill>
                  <a:schemeClr val="dk1"/>
                </a:solidFill>
                <a:latin typeface="Source Code Pro"/>
                <a:ea typeface="Source Code Pro"/>
              </a:rPr>
              <a:t>__</a:t>
            </a:r>
            <a:r>
              <a:rPr lang="es-ES" sz="1200" err="1">
                <a:solidFill>
                  <a:schemeClr val="dk1"/>
                </a:solidFill>
                <a:latin typeface="Source Code Pro"/>
                <a:ea typeface="Source Code Pro"/>
              </a:rPr>
              <a:t>afl_area_ptr</a:t>
            </a:r>
            <a:r>
              <a:rPr lang="es-ES" sz="1200">
                <a:solidFill>
                  <a:schemeClr val="dk1"/>
                </a:solidFill>
                <a:latin typeface="Source Code Pro"/>
                <a:ea typeface="Source Code Pro"/>
              </a:rPr>
              <a:t> es un array al que se accede cada vez que se alcanza una nueva zona.</a:t>
            </a:r>
            <a:endParaRPr lang="es-ES" sz="1200">
              <a:solidFill>
                <a:schemeClr val="dk1"/>
              </a:solidFill>
              <a:latin typeface="Source Code Pro"/>
              <a:ea typeface="Source Code Pro"/>
              <a:cs typeface="Source Code Pro"/>
              <a:sym typeface="Source Code Pro"/>
            </a:endParaRPr>
          </a:p>
        </p:txBody>
      </p:sp>
      <p:sp>
        <p:nvSpPr>
          <p:cNvPr id="9" name="Marco 8">
            <a:extLst>
              <a:ext uri="{FF2B5EF4-FFF2-40B4-BE49-F238E27FC236}">
                <a16:creationId xmlns:a16="http://schemas.microsoft.com/office/drawing/2014/main" id="{0CB153D7-CF5C-5174-2FE3-025A8A4C6AFB}"/>
              </a:ext>
            </a:extLst>
          </p:cNvPr>
          <p:cNvSpPr/>
          <p:nvPr/>
        </p:nvSpPr>
        <p:spPr>
          <a:xfrm>
            <a:off x="4223289" y="2464232"/>
            <a:ext cx="4212000" cy="325464"/>
          </a:xfrm>
          <a:prstGeom prst="fram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ctr"/>
            <a:endParaRPr lang="es-ES_tradnl" b="1">
              <a:ln w="22225">
                <a:solidFill>
                  <a:schemeClr val="accent2"/>
                </a:solidFill>
                <a:prstDash val="solid"/>
              </a:ln>
              <a:solidFill>
                <a:schemeClr val="accent2">
                  <a:lumMod val="40000"/>
                  <a:lumOff val="60000"/>
                </a:schemeClr>
              </a:solidFill>
            </a:endParaRPr>
          </a:p>
        </p:txBody>
      </p:sp>
      <p:sp>
        <p:nvSpPr>
          <p:cNvPr id="12" name="Marco 11">
            <a:extLst>
              <a:ext uri="{FF2B5EF4-FFF2-40B4-BE49-F238E27FC236}">
                <a16:creationId xmlns:a16="http://schemas.microsoft.com/office/drawing/2014/main" id="{2EF31493-2378-3384-63AD-527593374E79}"/>
              </a:ext>
            </a:extLst>
          </p:cNvPr>
          <p:cNvSpPr/>
          <p:nvPr/>
        </p:nvSpPr>
        <p:spPr>
          <a:xfrm>
            <a:off x="4269784" y="3404321"/>
            <a:ext cx="4277532" cy="325464"/>
          </a:xfrm>
          <a:prstGeom prst="fram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b="1">
              <a:ln w="22225">
                <a:solidFill>
                  <a:schemeClr val="accent2"/>
                </a:solidFill>
                <a:prstDash val="solid"/>
              </a:ln>
              <a:solidFill>
                <a:schemeClr val="accent2">
                  <a:lumMod val="40000"/>
                  <a:lumOff val="60000"/>
                </a:schemeClr>
              </a:solidFill>
            </a:endParaRPr>
          </a:p>
        </p:txBody>
      </p:sp>
      <p:sp>
        <p:nvSpPr>
          <p:cNvPr id="13" name="Marco 12">
            <a:extLst>
              <a:ext uri="{FF2B5EF4-FFF2-40B4-BE49-F238E27FC236}">
                <a16:creationId xmlns:a16="http://schemas.microsoft.com/office/drawing/2014/main" id="{64CFCDD7-41F9-5544-4958-F51CAEA6AC1F}"/>
              </a:ext>
            </a:extLst>
          </p:cNvPr>
          <p:cNvSpPr/>
          <p:nvPr/>
        </p:nvSpPr>
        <p:spPr>
          <a:xfrm>
            <a:off x="4269784" y="2847095"/>
            <a:ext cx="4277532" cy="325464"/>
          </a:xfrm>
          <a:prstGeom prst="fram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88477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77CE383D-DFF4-B69E-C4DE-F62CE76387DC}"/>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6D6E5418-64E0-058E-F62B-752046016FE5}"/>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err="1"/>
              <a:t>Coverage</a:t>
            </a:r>
            <a:r>
              <a:rPr lang="es-ES"/>
              <a:t> </a:t>
            </a:r>
            <a:r>
              <a:rPr lang="es-ES" err="1"/>
              <a:t>Instrumentation</a:t>
            </a:r>
            <a:br>
              <a:rPr lang="es-ES"/>
            </a:br>
            <a:endParaRPr lang="es-ES"/>
          </a:p>
        </p:txBody>
      </p:sp>
      <p:pic>
        <p:nvPicPr>
          <p:cNvPr id="2" name="Imagen 1">
            <a:extLst>
              <a:ext uri="{FF2B5EF4-FFF2-40B4-BE49-F238E27FC236}">
                <a16:creationId xmlns:a16="http://schemas.microsoft.com/office/drawing/2014/main" id="{3FC761D5-3332-7A9C-E11A-9F3A19907373}"/>
              </a:ext>
            </a:extLst>
          </p:cNvPr>
          <p:cNvPicPr>
            <a:picLocks noChangeAspect="1"/>
          </p:cNvPicPr>
          <p:nvPr/>
        </p:nvPicPr>
        <p:blipFill>
          <a:blip r:embed="rId3"/>
          <a:stretch>
            <a:fillRect/>
          </a:stretch>
        </p:blipFill>
        <p:spPr>
          <a:xfrm>
            <a:off x="3531999" y="1215216"/>
            <a:ext cx="5226158" cy="3660516"/>
          </a:xfrm>
          <a:prstGeom prst="rect">
            <a:avLst/>
          </a:prstGeom>
        </p:spPr>
      </p:pic>
      <p:sp>
        <p:nvSpPr>
          <p:cNvPr id="5" name="Marco 4">
            <a:extLst>
              <a:ext uri="{FF2B5EF4-FFF2-40B4-BE49-F238E27FC236}">
                <a16:creationId xmlns:a16="http://schemas.microsoft.com/office/drawing/2014/main" id="{81AAEC25-29FA-3FE0-8F1D-60F437AD05F1}"/>
              </a:ext>
            </a:extLst>
          </p:cNvPr>
          <p:cNvSpPr/>
          <p:nvPr/>
        </p:nvSpPr>
        <p:spPr>
          <a:xfrm>
            <a:off x="6068259" y="2092271"/>
            <a:ext cx="2355741" cy="401987"/>
          </a:xfrm>
          <a:prstGeom prst="fram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 name="Google Shape;111;p17">
            <a:extLst>
              <a:ext uri="{FF2B5EF4-FFF2-40B4-BE49-F238E27FC236}">
                <a16:creationId xmlns:a16="http://schemas.microsoft.com/office/drawing/2014/main" id="{FBF4B267-A327-8713-15B5-1A6E37A884F0}"/>
              </a:ext>
            </a:extLst>
          </p:cNvPr>
          <p:cNvSpPr txBox="1"/>
          <p:nvPr/>
        </p:nvSpPr>
        <p:spPr>
          <a:xfrm>
            <a:off x="99124" y="2530913"/>
            <a:ext cx="3432875" cy="850181"/>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buClr>
                <a:schemeClr val="tx1"/>
              </a:buClr>
            </a:pPr>
            <a:r>
              <a:rPr lang="es-ES" sz="1200" err="1">
                <a:solidFill>
                  <a:schemeClr val="dk1"/>
                </a:solidFill>
                <a:latin typeface="Source Code Pro"/>
                <a:ea typeface="Source Code Pro"/>
              </a:rPr>
              <a:t>afl-fuzz</a:t>
            </a:r>
            <a:r>
              <a:rPr lang="es-ES" sz="1200">
                <a:solidFill>
                  <a:schemeClr val="dk1"/>
                </a:solidFill>
                <a:latin typeface="Source Code Pro"/>
                <a:ea typeface="Source Code Pro"/>
              </a:rPr>
              <a:t> -i ./</a:t>
            </a:r>
            <a:r>
              <a:rPr lang="es-ES" sz="1200" err="1">
                <a:solidFill>
                  <a:schemeClr val="dk1"/>
                </a:solidFill>
                <a:latin typeface="Source Code Pro"/>
                <a:ea typeface="Source Code Pro"/>
              </a:rPr>
              <a:t>afl_in</a:t>
            </a:r>
            <a:r>
              <a:rPr lang="es-ES" sz="1200">
                <a:solidFill>
                  <a:schemeClr val="dk1"/>
                </a:solidFill>
                <a:latin typeface="Source Code Pro"/>
                <a:ea typeface="Source Code Pro"/>
              </a:rPr>
              <a:t> -o </a:t>
            </a:r>
            <a:r>
              <a:rPr lang="es-ES" sz="1200" err="1">
                <a:solidFill>
                  <a:schemeClr val="dk1"/>
                </a:solidFill>
                <a:latin typeface="Source Code Pro"/>
                <a:ea typeface="Source Code Pro"/>
              </a:rPr>
              <a:t>afl_out</a:t>
            </a:r>
            <a:r>
              <a:rPr lang="es-ES" sz="1200">
                <a:solidFill>
                  <a:schemeClr val="dk1"/>
                </a:solidFill>
                <a:latin typeface="Source Code Pro"/>
                <a:ea typeface="Source Code Pro"/>
              </a:rPr>
              <a:t> -- ./</a:t>
            </a:r>
            <a:r>
              <a:rPr lang="es-ES" sz="1200" err="1">
                <a:solidFill>
                  <a:schemeClr val="dk1"/>
                </a:solidFill>
                <a:latin typeface="Source Code Pro"/>
                <a:ea typeface="Source Code Pro"/>
              </a:rPr>
              <a:t>code</a:t>
            </a:r>
            <a:r>
              <a:rPr lang="es-ES" sz="1200">
                <a:solidFill>
                  <a:schemeClr val="dk1"/>
                </a:solidFill>
                <a:latin typeface="Source Code Pro"/>
                <a:ea typeface="Source Code Pro"/>
              </a:rPr>
              <a:t> 2 1</a:t>
            </a:r>
            <a:endParaRPr lang="es-ES" sz="1200">
              <a:solidFill>
                <a:schemeClr val="dk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64259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a:t>¿</a:t>
            </a:r>
            <a:r>
              <a:rPr lang="en" err="1"/>
              <a:t>Quiénes</a:t>
            </a:r>
            <a:r>
              <a:rPr lang="en"/>
              <a:t> </a:t>
            </a:r>
            <a:r>
              <a:rPr lang="en" err="1"/>
              <a:t>somos</a:t>
            </a:r>
            <a:r>
              <a:rPr lang="en"/>
              <a:t>?</a:t>
            </a:r>
          </a:p>
        </p:txBody>
      </p:sp>
      <p:pic>
        <p:nvPicPr>
          <p:cNvPr id="3" name="Imagen 2">
            <a:extLst>
              <a:ext uri="{FF2B5EF4-FFF2-40B4-BE49-F238E27FC236}">
                <a16:creationId xmlns:a16="http://schemas.microsoft.com/office/drawing/2014/main" id="{8656474E-7AB6-89D5-8644-7CD311D40F7E}"/>
              </a:ext>
            </a:extLst>
          </p:cNvPr>
          <p:cNvPicPr>
            <a:picLocks noChangeAspect="1"/>
          </p:cNvPicPr>
          <p:nvPr/>
        </p:nvPicPr>
        <p:blipFill>
          <a:blip r:embed="rId3"/>
          <a:stretch>
            <a:fillRect/>
          </a:stretch>
        </p:blipFill>
        <p:spPr>
          <a:xfrm>
            <a:off x="3227172" y="1308401"/>
            <a:ext cx="2689600" cy="3209547"/>
          </a:xfrm>
          <a:prstGeom prst="rect">
            <a:avLst/>
          </a:prstGeom>
        </p:spPr>
      </p:pic>
      <p:pic>
        <p:nvPicPr>
          <p:cNvPr id="2" name="Imagen 1">
            <a:extLst>
              <a:ext uri="{FF2B5EF4-FFF2-40B4-BE49-F238E27FC236}">
                <a16:creationId xmlns:a16="http://schemas.microsoft.com/office/drawing/2014/main" id="{39EAA999-41CC-CC05-2BDE-2AE76C735999}"/>
              </a:ext>
            </a:extLst>
          </p:cNvPr>
          <p:cNvPicPr>
            <a:picLocks noChangeAspect="1"/>
          </p:cNvPicPr>
          <p:nvPr/>
        </p:nvPicPr>
        <p:blipFill>
          <a:blip r:embed="rId4"/>
          <a:stretch>
            <a:fillRect/>
          </a:stretch>
        </p:blipFill>
        <p:spPr>
          <a:xfrm>
            <a:off x="319950" y="4604000"/>
            <a:ext cx="8552830" cy="431800"/>
          </a:xfrm>
          <a:prstGeom prst="rect">
            <a:avLst/>
          </a:prstGeom>
        </p:spPr>
      </p:pic>
    </p:spTree>
    <p:extLst>
      <p:ext uri="{BB962C8B-B14F-4D97-AF65-F5344CB8AC3E}">
        <p14:creationId xmlns:p14="http://schemas.microsoft.com/office/powerpoint/2010/main" val="1351726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85EF9D0F-05A5-2E94-59C1-45EB1F923D50}"/>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D5F01FB9-73AD-1AF7-E022-96B9A7C4B8BA}"/>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err="1"/>
              <a:t>Coverage</a:t>
            </a:r>
            <a:r>
              <a:rPr lang="es-ES"/>
              <a:t> </a:t>
            </a:r>
            <a:r>
              <a:rPr lang="es-ES" err="1"/>
              <a:t>Instrumentation</a:t>
            </a:r>
            <a:br>
              <a:rPr lang="es-ES"/>
            </a:br>
            <a:endParaRPr lang="es-ES"/>
          </a:p>
        </p:txBody>
      </p:sp>
      <p:sp>
        <p:nvSpPr>
          <p:cNvPr id="4" name="Google Shape;111;p17">
            <a:extLst>
              <a:ext uri="{FF2B5EF4-FFF2-40B4-BE49-F238E27FC236}">
                <a16:creationId xmlns:a16="http://schemas.microsoft.com/office/drawing/2014/main" id="{B3A01790-B574-4B56-42D9-CE57CEC4533D}"/>
              </a:ext>
            </a:extLst>
          </p:cNvPr>
          <p:cNvSpPr txBox="1"/>
          <p:nvPr/>
        </p:nvSpPr>
        <p:spPr>
          <a:xfrm>
            <a:off x="3304045" y="4017244"/>
            <a:ext cx="2236600" cy="378704"/>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buClr>
                <a:schemeClr val="tx1"/>
              </a:buClr>
            </a:pPr>
            <a:r>
              <a:rPr lang="es-ES" sz="1200">
                <a:solidFill>
                  <a:schemeClr val="dk1"/>
                </a:solidFill>
                <a:latin typeface="Source Code Pro"/>
                <a:ea typeface="Source Code Pro"/>
                <a:cs typeface="Source Code Pro"/>
                <a:sym typeface="Source Code Pro"/>
              </a:rPr>
              <a:t>2 * 100 / 0xc = 16.67</a:t>
            </a:r>
          </a:p>
        </p:txBody>
      </p:sp>
      <p:pic>
        <p:nvPicPr>
          <p:cNvPr id="2" name="Imagen 1">
            <a:extLst>
              <a:ext uri="{FF2B5EF4-FFF2-40B4-BE49-F238E27FC236}">
                <a16:creationId xmlns:a16="http://schemas.microsoft.com/office/drawing/2014/main" id="{A977C407-3B52-4DE4-E182-298F9439CCA9}"/>
              </a:ext>
            </a:extLst>
          </p:cNvPr>
          <p:cNvPicPr>
            <a:picLocks noChangeAspect="1"/>
          </p:cNvPicPr>
          <p:nvPr/>
        </p:nvPicPr>
        <p:blipFill>
          <a:blip r:embed="rId3"/>
          <a:stretch>
            <a:fillRect/>
          </a:stretch>
        </p:blipFill>
        <p:spPr>
          <a:xfrm>
            <a:off x="1265385" y="1708548"/>
            <a:ext cx="6286500" cy="1905000"/>
          </a:xfrm>
          <a:prstGeom prst="rect">
            <a:avLst/>
          </a:prstGeom>
        </p:spPr>
      </p:pic>
    </p:spTree>
    <p:extLst>
      <p:ext uri="{BB962C8B-B14F-4D97-AF65-F5344CB8AC3E}">
        <p14:creationId xmlns:p14="http://schemas.microsoft.com/office/powerpoint/2010/main" val="47555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980C138F-319C-A673-70AF-90334CCDECFD}"/>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E0F781B3-AA60-E2EB-9FB5-5117A3B99B5D}"/>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Midiendo</a:t>
            </a:r>
            <a:r>
              <a:rPr lang="en"/>
              <a:t> </a:t>
            </a:r>
            <a:r>
              <a:rPr lang="en" err="1"/>
              <a:t>el</a:t>
            </a:r>
            <a:r>
              <a:rPr lang="en"/>
              <a:t> coverage</a:t>
            </a:r>
            <a:endParaRPr lang="es-ES"/>
          </a:p>
          <a:p>
            <a:pPr marL="0" lvl="0" indent="0" algn="l">
              <a:spcBef>
                <a:spcPts val="0"/>
              </a:spcBef>
              <a:spcAft>
                <a:spcPts val="0"/>
              </a:spcAft>
              <a:buNone/>
            </a:pPr>
            <a:endParaRPr lang="en">
              <a:solidFill>
                <a:schemeClr val="accent2"/>
              </a:solidFill>
            </a:endParaRPr>
          </a:p>
        </p:txBody>
      </p:sp>
      <p:sp>
        <p:nvSpPr>
          <p:cNvPr id="10" name="Google Shape;103;p16">
            <a:extLst>
              <a:ext uri="{FF2B5EF4-FFF2-40B4-BE49-F238E27FC236}">
                <a16:creationId xmlns:a16="http://schemas.microsoft.com/office/drawing/2014/main" id="{EDA9EE72-9AFF-1E7E-52C8-D66BD886639F}"/>
              </a:ext>
            </a:extLst>
          </p:cNvPr>
          <p:cNvSpPr txBox="1">
            <a:spLocks noGrp="1"/>
          </p:cNvSpPr>
          <p:nvPr>
            <p:ph type="body" idx="1"/>
          </p:nvPr>
        </p:nvSpPr>
        <p:spPr>
          <a:xfrm>
            <a:off x="535472" y="1659522"/>
            <a:ext cx="8179418" cy="2944478"/>
          </a:xfrm>
          <a:prstGeom prst="rect">
            <a:avLst/>
          </a:prstGeom>
        </p:spPr>
        <p:txBody>
          <a:bodyPr spcFirstLastPara="1" wrap="square" lIns="91425" tIns="91425" rIns="91425" bIns="91425" anchor="t" anchorCtr="0">
            <a:noAutofit/>
          </a:bodyPr>
          <a:lstStyle/>
          <a:p>
            <a:pPr marL="457200" lvl="0" indent="-304800" algn="l" rtl="0">
              <a:spcBef>
                <a:spcPts val="1000"/>
              </a:spcBef>
              <a:spcAft>
                <a:spcPts val="0"/>
              </a:spcAft>
              <a:buSzPts val="1200"/>
              <a:buChar char="●"/>
            </a:pPr>
            <a:r>
              <a:rPr lang="es-ES"/>
              <a:t>LCOV es una herramienta gráfica de análisis de cobertura de código.</a:t>
            </a:r>
          </a:p>
          <a:p>
            <a:pPr marL="457200" lvl="0" indent="-304800" algn="l" rtl="0">
              <a:spcBef>
                <a:spcPts val="1000"/>
              </a:spcBef>
              <a:spcAft>
                <a:spcPts val="0"/>
              </a:spcAft>
              <a:buSzPts val="1200"/>
              <a:buChar char="●"/>
            </a:pPr>
            <a:r>
              <a:rPr lang="es-ES"/>
              <a:t>Recopila información de cobertura de código generada por GCOV (una herramienta de cobertura de GCC) y la convierte en un formato fácil de leer y visualizar.</a:t>
            </a:r>
          </a:p>
          <a:p>
            <a:pPr marL="457200" lvl="0" indent="-304800" algn="l" rtl="0">
              <a:spcBef>
                <a:spcPts val="1000"/>
              </a:spcBef>
              <a:spcAft>
                <a:spcPts val="0"/>
              </a:spcAft>
              <a:buSzPts val="1200"/>
              <a:buChar char="●"/>
            </a:pPr>
            <a:r>
              <a:rPr lang="es-ES" err="1"/>
              <a:t>apt</a:t>
            </a:r>
            <a:r>
              <a:rPr lang="es-ES"/>
              <a:t> </a:t>
            </a:r>
            <a:r>
              <a:rPr lang="es-ES" err="1"/>
              <a:t>install</a:t>
            </a:r>
            <a:r>
              <a:rPr lang="es-ES"/>
              <a:t> </a:t>
            </a:r>
            <a:r>
              <a:rPr lang="es-ES" err="1"/>
              <a:t>lcov</a:t>
            </a:r>
            <a:endParaRPr lang="es-ES"/>
          </a:p>
          <a:p>
            <a:pPr marL="457200" lvl="0" indent="-304800" algn="l" rtl="0">
              <a:spcBef>
                <a:spcPts val="1000"/>
              </a:spcBef>
              <a:spcAft>
                <a:spcPts val="0"/>
              </a:spcAft>
              <a:buSzPts val="1200"/>
              <a:buChar char="●"/>
            </a:pPr>
            <a:r>
              <a:rPr lang="es-ES" err="1"/>
              <a:t>gcc</a:t>
            </a:r>
            <a:r>
              <a:rPr lang="es-ES"/>
              <a:t> </a:t>
            </a:r>
            <a:r>
              <a:rPr lang="es-ES" err="1"/>
              <a:t>code.c</a:t>
            </a:r>
            <a:r>
              <a:rPr lang="es-ES"/>
              <a:t> --</a:t>
            </a:r>
            <a:r>
              <a:rPr lang="es-ES" err="1"/>
              <a:t>coverage</a:t>
            </a:r>
            <a:r>
              <a:rPr lang="es-ES"/>
              <a:t> -o </a:t>
            </a:r>
            <a:r>
              <a:rPr lang="es-ES" err="1"/>
              <a:t>code</a:t>
            </a:r>
            <a:endParaRPr lang="es-ES"/>
          </a:p>
          <a:p>
            <a:pPr marL="457200" lvl="0" indent="-304800" algn="l" rtl="0">
              <a:spcBef>
                <a:spcPts val="1000"/>
              </a:spcBef>
              <a:spcAft>
                <a:spcPts val="0"/>
              </a:spcAft>
              <a:buSzPts val="1200"/>
              <a:buChar char="●"/>
            </a:pPr>
            <a:r>
              <a:rPr lang="es-ES"/>
              <a:t>Ejecutamos el binario </a:t>
            </a:r>
            <a:r>
              <a:rPr lang="es-ES" err="1"/>
              <a:t>code</a:t>
            </a:r>
            <a:r>
              <a:rPr lang="es-ES"/>
              <a:t> para ir obteniendo resultados de cobertura.</a:t>
            </a:r>
          </a:p>
          <a:p>
            <a:pPr marL="457200" lvl="0" indent="-304800" algn="l" rtl="0">
              <a:spcBef>
                <a:spcPts val="1000"/>
              </a:spcBef>
              <a:spcAft>
                <a:spcPts val="0"/>
              </a:spcAft>
              <a:buSzPts val="1200"/>
              <a:buChar char="●"/>
            </a:pPr>
            <a:r>
              <a:rPr lang="es-ES"/>
              <a:t>No se queda solo con el último resultado. LCOV interpreta y reporta la cobertura acumulada a través de múltiples ejecuciones. Esto permite construir una comprensión completa de la cobertura de tu proyecto.</a:t>
            </a:r>
            <a:endParaRPr lang="en"/>
          </a:p>
        </p:txBody>
      </p:sp>
      <p:pic>
        <p:nvPicPr>
          <p:cNvPr id="12" name="Imagen 11">
            <a:extLst>
              <a:ext uri="{FF2B5EF4-FFF2-40B4-BE49-F238E27FC236}">
                <a16:creationId xmlns:a16="http://schemas.microsoft.com/office/drawing/2014/main" id="{74825BDF-0E39-7DBF-A20C-BCD1A5835832}"/>
              </a:ext>
            </a:extLst>
          </p:cNvPr>
          <p:cNvPicPr>
            <a:picLocks noChangeAspect="1"/>
          </p:cNvPicPr>
          <p:nvPr/>
        </p:nvPicPr>
        <p:blipFill>
          <a:blip r:embed="rId3"/>
          <a:stretch>
            <a:fillRect/>
          </a:stretch>
        </p:blipFill>
        <p:spPr>
          <a:xfrm>
            <a:off x="429110" y="4525613"/>
            <a:ext cx="8660646" cy="431800"/>
          </a:xfrm>
          <a:prstGeom prst="rect">
            <a:avLst/>
          </a:prstGeom>
        </p:spPr>
      </p:pic>
    </p:spTree>
    <p:extLst>
      <p:ext uri="{BB962C8B-B14F-4D97-AF65-F5344CB8AC3E}">
        <p14:creationId xmlns:p14="http://schemas.microsoft.com/office/powerpoint/2010/main" val="3263895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BFBF6CB2-5FF4-66FB-214F-26DFA7A323C4}"/>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DF02ECCB-A56F-B9D1-634B-80DE8782F45D}"/>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Midiendo</a:t>
            </a:r>
            <a:r>
              <a:rPr lang="en"/>
              <a:t> </a:t>
            </a:r>
            <a:r>
              <a:rPr lang="en" err="1"/>
              <a:t>el</a:t>
            </a:r>
            <a:r>
              <a:rPr lang="en"/>
              <a:t> coverage</a:t>
            </a:r>
            <a:endParaRPr lang="es-ES"/>
          </a:p>
          <a:p>
            <a:pPr marL="0" lvl="0" indent="0" algn="l">
              <a:spcBef>
                <a:spcPts val="0"/>
              </a:spcBef>
              <a:spcAft>
                <a:spcPts val="0"/>
              </a:spcAft>
              <a:buNone/>
            </a:pPr>
            <a:endParaRPr lang="en">
              <a:solidFill>
                <a:schemeClr val="accent2"/>
              </a:solidFill>
            </a:endParaRPr>
          </a:p>
        </p:txBody>
      </p:sp>
      <p:sp>
        <p:nvSpPr>
          <p:cNvPr id="10" name="Google Shape;103;p16">
            <a:extLst>
              <a:ext uri="{FF2B5EF4-FFF2-40B4-BE49-F238E27FC236}">
                <a16:creationId xmlns:a16="http://schemas.microsoft.com/office/drawing/2014/main" id="{193071D2-803B-F904-9402-56B9945CFAF1}"/>
              </a:ext>
            </a:extLst>
          </p:cNvPr>
          <p:cNvSpPr txBox="1">
            <a:spLocks noGrp="1"/>
          </p:cNvSpPr>
          <p:nvPr>
            <p:ph type="body" idx="1"/>
          </p:nvPr>
        </p:nvSpPr>
        <p:spPr>
          <a:xfrm>
            <a:off x="535472" y="1659522"/>
            <a:ext cx="8179418" cy="2944478"/>
          </a:xfrm>
          <a:prstGeom prst="rect">
            <a:avLst/>
          </a:prstGeom>
        </p:spPr>
        <p:txBody>
          <a:bodyPr spcFirstLastPara="1" wrap="square" lIns="91425" tIns="91425" rIns="91425" bIns="91425" anchor="t" anchorCtr="0">
            <a:noAutofit/>
          </a:bodyPr>
          <a:lstStyle/>
          <a:p>
            <a:pPr marL="457200" lvl="0" indent="-304800" algn="l" rtl="0">
              <a:spcBef>
                <a:spcPts val="1000"/>
              </a:spcBef>
              <a:spcAft>
                <a:spcPts val="0"/>
              </a:spcAft>
              <a:buSzPts val="1200"/>
              <a:buChar char="●"/>
            </a:pPr>
            <a:r>
              <a:rPr lang="es-ES" err="1"/>
              <a:t>lcov</a:t>
            </a:r>
            <a:r>
              <a:rPr lang="es-ES"/>
              <a:t> --capture --</a:t>
            </a:r>
            <a:r>
              <a:rPr lang="es-ES" err="1"/>
              <a:t>directory</a:t>
            </a:r>
            <a:r>
              <a:rPr lang="es-ES"/>
              <a:t> ./ --output-file </a:t>
            </a:r>
            <a:r>
              <a:rPr lang="es-ES" err="1"/>
              <a:t>lcov_files</a:t>
            </a:r>
            <a:r>
              <a:rPr lang="es-ES"/>
              <a:t>/</a:t>
            </a:r>
            <a:r>
              <a:rPr lang="es-ES" err="1"/>
              <a:t>coverage_code</a:t>
            </a:r>
            <a:endParaRPr lang="es-ES"/>
          </a:p>
          <a:p>
            <a:pPr marL="457200" lvl="0" indent="-304800" algn="l" rtl="0">
              <a:spcBef>
                <a:spcPts val="1000"/>
              </a:spcBef>
              <a:spcAft>
                <a:spcPts val="0"/>
              </a:spcAft>
              <a:buSzPts val="1200"/>
              <a:buChar char="●"/>
            </a:pPr>
            <a:r>
              <a:rPr lang="es-ES"/>
              <a:t>En --</a:t>
            </a:r>
            <a:r>
              <a:rPr lang="es-ES" err="1"/>
              <a:t>directory</a:t>
            </a:r>
            <a:r>
              <a:rPr lang="es-ES"/>
              <a:t> debemos tener el archivo .</a:t>
            </a:r>
            <a:r>
              <a:rPr lang="es-ES" err="1"/>
              <a:t>gcno</a:t>
            </a:r>
            <a:endParaRPr lang="es-ES"/>
          </a:p>
          <a:p>
            <a:pPr marL="457200" lvl="0" indent="-304800" algn="l" rtl="0">
              <a:spcBef>
                <a:spcPts val="1000"/>
              </a:spcBef>
              <a:spcAft>
                <a:spcPts val="0"/>
              </a:spcAft>
              <a:buSzPts val="1200"/>
              <a:buChar char="●"/>
            </a:pPr>
            <a:r>
              <a:rPr lang="es-ES" err="1"/>
              <a:t>genhtml</a:t>
            </a:r>
            <a:r>
              <a:rPr lang="es-ES"/>
              <a:t> --</a:t>
            </a:r>
            <a:r>
              <a:rPr lang="es-ES" err="1"/>
              <a:t>highlight</a:t>
            </a:r>
            <a:r>
              <a:rPr lang="es-ES"/>
              <a:t> --</a:t>
            </a:r>
            <a:r>
              <a:rPr lang="es-ES" err="1"/>
              <a:t>legend</a:t>
            </a:r>
            <a:r>
              <a:rPr lang="es-ES"/>
              <a:t> -output-</a:t>
            </a:r>
            <a:r>
              <a:rPr lang="es-ES" err="1"/>
              <a:t>directory</a:t>
            </a:r>
            <a:r>
              <a:rPr lang="es-ES"/>
              <a:t> ./</a:t>
            </a:r>
            <a:r>
              <a:rPr lang="es-ES" err="1"/>
              <a:t>html-coverage</a:t>
            </a:r>
            <a:r>
              <a:rPr lang="es-ES"/>
              <a:t>/ </a:t>
            </a:r>
            <a:r>
              <a:rPr lang="es-ES" err="1"/>
              <a:t>coverage_code</a:t>
            </a:r>
            <a:endParaRPr lang="es-ES"/>
          </a:p>
          <a:p>
            <a:pPr marL="457200" lvl="0" indent="-304800" algn="l" rtl="0">
              <a:spcBef>
                <a:spcPts val="1000"/>
              </a:spcBef>
              <a:spcAft>
                <a:spcPts val="0"/>
              </a:spcAft>
              <a:buSzPts val="1200"/>
              <a:buChar char="●"/>
            </a:pPr>
            <a:r>
              <a:rPr lang="es-ES"/>
              <a:t>Nos permite visualizar el resultado de manera gráfica</a:t>
            </a:r>
          </a:p>
          <a:p>
            <a:pPr marL="457200" lvl="0" indent="-304800" algn="l" rtl="0">
              <a:spcBef>
                <a:spcPts val="1000"/>
              </a:spcBef>
              <a:spcAft>
                <a:spcPts val="0"/>
              </a:spcAft>
              <a:buSzPts val="1200"/>
              <a:buChar char="●"/>
            </a:pPr>
            <a:r>
              <a:rPr lang="es-ES" err="1"/>
              <a:t>lcov</a:t>
            </a:r>
            <a:r>
              <a:rPr lang="es-ES"/>
              <a:t> --</a:t>
            </a:r>
            <a:r>
              <a:rPr lang="es-ES" err="1"/>
              <a:t>zerocounters</a:t>
            </a:r>
            <a:r>
              <a:rPr lang="es-ES"/>
              <a:t> --</a:t>
            </a:r>
            <a:r>
              <a:rPr lang="es-ES" err="1"/>
              <a:t>directory</a:t>
            </a:r>
            <a:r>
              <a:rPr lang="es-ES"/>
              <a:t> ./</a:t>
            </a:r>
          </a:p>
          <a:p>
            <a:pPr marL="457200" lvl="0" indent="-304800" algn="l" rtl="0">
              <a:spcBef>
                <a:spcPts val="1000"/>
              </a:spcBef>
              <a:spcAft>
                <a:spcPts val="0"/>
              </a:spcAft>
              <a:buSzPts val="1200"/>
              <a:buChar char="●"/>
            </a:pPr>
            <a:r>
              <a:rPr lang="es-ES"/>
              <a:t>Permite resetear los contadores de cobertura a cero para todos los archivos .</a:t>
            </a:r>
            <a:r>
              <a:rPr lang="es-ES" err="1"/>
              <a:t>gcda</a:t>
            </a:r>
            <a:r>
              <a:rPr lang="es-ES"/>
              <a:t> dentro del directorio especificado. Fundamental cuando queremos empezar una nueva medición.</a:t>
            </a:r>
          </a:p>
        </p:txBody>
      </p:sp>
      <p:pic>
        <p:nvPicPr>
          <p:cNvPr id="12" name="Imagen 11">
            <a:extLst>
              <a:ext uri="{FF2B5EF4-FFF2-40B4-BE49-F238E27FC236}">
                <a16:creationId xmlns:a16="http://schemas.microsoft.com/office/drawing/2014/main" id="{89AD0BD2-B98F-0C83-6709-838EE29BC0CC}"/>
              </a:ext>
            </a:extLst>
          </p:cNvPr>
          <p:cNvPicPr>
            <a:picLocks noChangeAspect="1"/>
          </p:cNvPicPr>
          <p:nvPr/>
        </p:nvPicPr>
        <p:blipFill>
          <a:blip r:embed="rId3"/>
          <a:stretch>
            <a:fillRect/>
          </a:stretch>
        </p:blipFill>
        <p:spPr>
          <a:xfrm>
            <a:off x="429110" y="4525613"/>
            <a:ext cx="8660646" cy="431800"/>
          </a:xfrm>
          <a:prstGeom prst="rect">
            <a:avLst/>
          </a:prstGeom>
        </p:spPr>
      </p:pic>
    </p:spTree>
    <p:extLst>
      <p:ext uri="{BB962C8B-B14F-4D97-AF65-F5344CB8AC3E}">
        <p14:creationId xmlns:p14="http://schemas.microsoft.com/office/powerpoint/2010/main" val="4293917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61BBA7D8-C458-8363-4AEC-B590CA306376}"/>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DE046096-3A1E-5E03-B73E-82ADFADBD2BE}"/>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Midiendo</a:t>
            </a:r>
            <a:r>
              <a:rPr lang="en"/>
              <a:t> </a:t>
            </a:r>
            <a:r>
              <a:rPr lang="en" err="1"/>
              <a:t>el</a:t>
            </a:r>
            <a:r>
              <a:rPr lang="en"/>
              <a:t> coverage</a:t>
            </a:r>
            <a:endParaRPr lang="es-ES"/>
          </a:p>
          <a:p>
            <a:pPr marL="0" lvl="0" indent="0" algn="l">
              <a:spcBef>
                <a:spcPts val="0"/>
              </a:spcBef>
              <a:spcAft>
                <a:spcPts val="0"/>
              </a:spcAft>
              <a:buNone/>
            </a:pPr>
            <a:endParaRPr lang="en">
              <a:solidFill>
                <a:schemeClr val="accent2"/>
              </a:solidFill>
            </a:endParaRPr>
          </a:p>
        </p:txBody>
      </p:sp>
      <p:pic>
        <p:nvPicPr>
          <p:cNvPr id="12" name="Imagen 11">
            <a:extLst>
              <a:ext uri="{FF2B5EF4-FFF2-40B4-BE49-F238E27FC236}">
                <a16:creationId xmlns:a16="http://schemas.microsoft.com/office/drawing/2014/main" id="{FA489C81-0AFF-026A-E9FF-CF59B6B1E0F1}"/>
              </a:ext>
            </a:extLst>
          </p:cNvPr>
          <p:cNvPicPr>
            <a:picLocks noChangeAspect="1"/>
          </p:cNvPicPr>
          <p:nvPr/>
        </p:nvPicPr>
        <p:blipFill>
          <a:blip r:embed="rId3"/>
          <a:stretch>
            <a:fillRect/>
          </a:stretch>
        </p:blipFill>
        <p:spPr>
          <a:xfrm>
            <a:off x="429110" y="4525613"/>
            <a:ext cx="8660646" cy="431800"/>
          </a:xfrm>
          <a:prstGeom prst="rect">
            <a:avLst/>
          </a:prstGeom>
        </p:spPr>
      </p:pic>
      <p:pic>
        <p:nvPicPr>
          <p:cNvPr id="4" name="Imagen 3">
            <a:extLst>
              <a:ext uri="{FF2B5EF4-FFF2-40B4-BE49-F238E27FC236}">
                <a16:creationId xmlns:a16="http://schemas.microsoft.com/office/drawing/2014/main" id="{7EC5B1BE-EBBB-7877-A6C1-D2050D64C887}"/>
              </a:ext>
            </a:extLst>
          </p:cNvPr>
          <p:cNvPicPr>
            <a:picLocks noChangeAspect="1"/>
          </p:cNvPicPr>
          <p:nvPr/>
        </p:nvPicPr>
        <p:blipFill>
          <a:blip r:embed="rId4"/>
          <a:stretch>
            <a:fillRect/>
          </a:stretch>
        </p:blipFill>
        <p:spPr>
          <a:xfrm>
            <a:off x="811924" y="149108"/>
            <a:ext cx="7772400" cy="4808305"/>
          </a:xfrm>
          <a:prstGeom prst="rect">
            <a:avLst/>
          </a:prstGeom>
        </p:spPr>
      </p:pic>
    </p:spTree>
    <p:extLst>
      <p:ext uri="{BB962C8B-B14F-4D97-AF65-F5344CB8AC3E}">
        <p14:creationId xmlns:p14="http://schemas.microsoft.com/office/powerpoint/2010/main" val="2991286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54B5CE49-3733-7B10-5EE2-CBA0DF49A0B7}"/>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312D587A-85AF-E0A5-C47F-991645E47605}"/>
              </a:ext>
            </a:extLst>
          </p:cNvPr>
          <p:cNvPicPr>
            <a:picLocks noChangeAspect="1"/>
          </p:cNvPicPr>
          <p:nvPr/>
        </p:nvPicPr>
        <p:blipFill>
          <a:blip r:embed="rId3"/>
          <a:stretch>
            <a:fillRect/>
          </a:stretch>
        </p:blipFill>
        <p:spPr>
          <a:xfrm>
            <a:off x="429110" y="4525613"/>
            <a:ext cx="8660646" cy="431800"/>
          </a:xfrm>
          <a:prstGeom prst="rect">
            <a:avLst/>
          </a:prstGeom>
        </p:spPr>
      </p:pic>
      <p:pic>
        <p:nvPicPr>
          <p:cNvPr id="2" name="Imagen 1">
            <a:extLst>
              <a:ext uri="{FF2B5EF4-FFF2-40B4-BE49-F238E27FC236}">
                <a16:creationId xmlns:a16="http://schemas.microsoft.com/office/drawing/2014/main" id="{0B575EE9-2B6E-68DB-40E3-9B57FC97E9E6}"/>
              </a:ext>
            </a:extLst>
          </p:cNvPr>
          <p:cNvPicPr>
            <a:picLocks noChangeAspect="1"/>
          </p:cNvPicPr>
          <p:nvPr/>
        </p:nvPicPr>
        <p:blipFill>
          <a:blip r:embed="rId4"/>
          <a:stretch>
            <a:fillRect/>
          </a:stretch>
        </p:blipFill>
        <p:spPr>
          <a:xfrm>
            <a:off x="1693123" y="0"/>
            <a:ext cx="5231092" cy="4340265"/>
          </a:xfrm>
          <a:prstGeom prst="rect">
            <a:avLst/>
          </a:prstGeom>
        </p:spPr>
      </p:pic>
      <p:pic>
        <p:nvPicPr>
          <p:cNvPr id="6" name="Imagen 5">
            <a:extLst>
              <a:ext uri="{FF2B5EF4-FFF2-40B4-BE49-F238E27FC236}">
                <a16:creationId xmlns:a16="http://schemas.microsoft.com/office/drawing/2014/main" id="{24A9F8D7-058D-73B2-AAF4-60A245D2D910}"/>
              </a:ext>
            </a:extLst>
          </p:cNvPr>
          <p:cNvPicPr>
            <a:picLocks noChangeAspect="1"/>
          </p:cNvPicPr>
          <p:nvPr/>
        </p:nvPicPr>
        <p:blipFill>
          <a:blip r:embed="rId5"/>
          <a:stretch>
            <a:fillRect/>
          </a:stretch>
        </p:blipFill>
        <p:spPr>
          <a:xfrm>
            <a:off x="990816" y="4335616"/>
            <a:ext cx="6635706" cy="805640"/>
          </a:xfrm>
          <a:prstGeom prst="rect">
            <a:avLst/>
          </a:prstGeom>
        </p:spPr>
      </p:pic>
    </p:spTree>
    <p:extLst>
      <p:ext uri="{BB962C8B-B14F-4D97-AF65-F5344CB8AC3E}">
        <p14:creationId xmlns:p14="http://schemas.microsoft.com/office/powerpoint/2010/main" val="4152258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AC913348-FCFF-E371-F3ED-657C1FF05BAA}"/>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A25ECD4E-BEF4-4E44-87B4-070D9621B913}"/>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Midiendo</a:t>
            </a:r>
            <a:r>
              <a:rPr lang="en"/>
              <a:t> </a:t>
            </a:r>
            <a:r>
              <a:rPr lang="en" err="1"/>
              <a:t>el</a:t>
            </a:r>
            <a:r>
              <a:rPr lang="en"/>
              <a:t> coverage</a:t>
            </a:r>
            <a:endParaRPr lang="es-ES"/>
          </a:p>
          <a:p>
            <a:pPr marL="0" lvl="0" indent="0" algn="l">
              <a:spcBef>
                <a:spcPts val="0"/>
              </a:spcBef>
              <a:spcAft>
                <a:spcPts val="0"/>
              </a:spcAft>
              <a:buNone/>
            </a:pPr>
            <a:endParaRPr lang="en">
              <a:solidFill>
                <a:schemeClr val="accent2"/>
              </a:solidFill>
            </a:endParaRPr>
          </a:p>
        </p:txBody>
      </p:sp>
      <p:sp>
        <p:nvSpPr>
          <p:cNvPr id="10" name="Google Shape;103;p16">
            <a:extLst>
              <a:ext uri="{FF2B5EF4-FFF2-40B4-BE49-F238E27FC236}">
                <a16:creationId xmlns:a16="http://schemas.microsoft.com/office/drawing/2014/main" id="{22FA2EDD-645A-9E8A-2F15-1804469090E0}"/>
              </a:ext>
            </a:extLst>
          </p:cNvPr>
          <p:cNvSpPr txBox="1">
            <a:spLocks noGrp="1"/>
          </p:cNvSpPr>
          <p:nvPr>
            <p:ph type="body" idx="1"/>
          </p:nvPr>
        </p:nvSpPr>
        <p:spPr>
          <a:xfrm>
            <a:off x="535472" y="1659522"/>
            <a:ext cx="8179418" cy="2944478"/>
          </a:xfrm>
          <a:prstGeom prst="rect">
            <a:avLst/>
          </a:prstGeom>
        </p:spPr>
        <p:txBody>
          <a:bodyPr spcFirstLastPara="1" wrap="square" lIns="91425" tIns="91425" rIns="91425" bIns="91425" anchor="t" anchorCtr="0">
            <a:noAutofit/>
          </a:bodyPr>
          <a:lstStyle/>
          <a:p>
            <a:pPr marL="457200" lvl="0" indent="-304800" algn="l" rtl="0">
              <a:spcBef>
                <a:spcPts val="1000"/>
              </a:spcBef>
              <a:spcAft>
                <a:spcPts val="0"/>
              </a:spcAft>
              <a:buSzPts val="1200"/>
              <a:buChar char="●"/>
            </a:pPr>
            <a:r>
              <a:rPr lang="es-ES"/>
              <a:t>¿Cuál es el </a:t>
            </a:r>
            <a:r>
              <a:rPr lang="es-ES" err="1"/>
              <a:t>coverage</a:t>
            </a:r>
            <a:r>
              <a:rPr lang="es-ES"/>
              <a:t> si solo entramos a la función saludo?</a:t>
            </a:r>
          </a:p>
        </p:txBody>
      </p:sp>
      <p:pic>
        <p:nvPicPr>
          <p:cNvPr id="12" name="Imagen 11">
            <a:extLst>
              <a:ext uri="{FF2B5EF4-FFF2-40B4-BE49-F238E27FC236}">
                <a16:creationId xmlns:a16="http://schemas.microsoft.com/office/drawing/2014/main" id="{8B5C1180-0FA6-E883-8CDD-AE676BFC93F9}"/>
              </a:ext>
            </a:extLst>
          </p:cNvPr>
          <p:cNvPicPr>
            <a:picLocks noChangeAspect="1"/>
          </p:cNvPicPr>
          <p:nvPr/>
        </p:nvPicPr>
        <p:blipFill>
          <a:blip r:embed="rId3"/>
          <a:stretch>
            <a:fillRect/>
          </a:stretch>
        </p:blipFill>
        <p:spPr>
          <a:xfrm>
            <a:off x="429110" y="4525613"/>
            <a:ext cx="8660646" cy="431800"/>
          </a:xfrm>
          <a:prstGeom prst="rect">
            <a:avLst/>
          </a:prstGeom>
        </p:spPr>
      </p:pic>
      <p:pic>
        <p:nvPicPr>
          <p:cNvPr id="2" name="Picture 2">
            <a:extLst>
              <a:ext uri="{FF2B5EF4-FFF2-40B4-BE49-F238E27FC236}">
                <a16:creationId xmlns:a16="http://schemas.microsoft.com/office/drawing/2014/main" id="{C0F36654-EBF8-808D-8D3C-A3B7BCF6E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175" y="94200"/>
            <a:ext cx="1215648" cy="1215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05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D98DD8AC-A863-33BC-1B73-587554E8A763}"/>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3C443F82-1213-4417-C4A6-C4BF00B958F0}"/>
              </a:ext>
            </a:extLst>
          </p:cNvPr>
          <p:cNvPicPr>
            <a:picLocks noChangeAspect="1"/>
          </p:cNvPicPr>
          <p:nvPr/>
        </p:nvPicPr>
        <p:blipFill>
          <a:blip r:embed="rId3"/>
          <a:stretch>
            <a:fillRect/>
          </a:stretch>
        </p:blipFill>
        <p:spPr>
          <a:xfrm>
            <a:off x="429110" y="4525613"/>
            <a:ext cx="8660646" cy="431800"/>
          </a:xfrm>
          <a:prstGeom prst="rect">
            <a:avLst/>
          </a:prstGeom>
        </p:spPr>
      </p:pic>
      <p:pic>
        <p:nvPicPr>
          <p:cNvPr id="8" name="Imagen 7">
            <a:extLst>
              <a:ext uri="{FF2B5EF4-FFF2-40B4-BE49-F238E27FC236}">
                <a16:creationId xmlns:a16="http://schemas.microsoft.com/office/drawing/2014/main" id="{5EA0E69F-3EBF-3A74-5863-CE980A670CB9}"/>
              </a:ext>
            </a:extLst>
          </p:cNvPr>
          <p:cNvPicPr>
            <a:picLocks noChangeAspect="1"/>
          </p:cNvPicPr>
          <p:nvPr/>
        </p:nvPicPr>
        <p:blipFill>
          <a:blip r:embed="rId4"/>
          <a:stretch>
            <a:fillRect/>
          </a:stretch>
        </p:blipFill>
        <p:spPr>
          <a:xfrm>
            <a:off x="2113466" y="108303"/>
            <a:ext cx="4917068" cy="4342994"/>
          </a:xfrm>
          <a:prstGeom prst="rect">
            <a:avLst/>
          </a:prstGeom>
        </p:spPr>
      </p:pic>
      <p:pic>
        <p:nvPicPr>
          <p:cNvPr id="9" name="Imagen 8">
            <a:extLst>
              <a:ext uri="{FF2B5EF4-FFF2-40B4-BE49-F238E27FC236}">
                <a16:creationId xmlns:a16="http://schemas.microsoft.com/office/drawing/2014/main" id="{DEF1ED8A-F948-A8F9-6143-B7EEDFC06247}"/>
              </a:ext>
            </a:extLst>
          </p:cNvPr>
          <p:cNvPicPr>
            <a:picLocks noChangeAspect="1"/>
          </p:cNvPicPr>
          <p:nvPr/>
        </p:nvPicPr>
        <p:blipFill>
          <a:blip r:embed="rId5"/>
          <a:stretch>
            <a:fillRect/>
          </a:stretch>
        </p:blipFill>
        <p:spPr>
          <a:xfrm>
            <a:off x="1553692" y="4451297"/>
            <a:ext cx="6036616" cy="509584"/>
          </a:xfrm>
          <a:prstGeom prst="rect">
            <a:avLst/>
          </a:prstGeom>
        </p:spPr>
      </p:pic>
    </p:spTree>
    <p:extLst>
      <p:ext uri="{BB962C8B-B14F-4D97-AF65-F5344CB8AC3E}">
        <p14:creationId xmlns:p14="http://schemas.microsoft.com/office/powerpoint/2010/main" val="330567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C7CEA267-E2A0-2D21-2E46-CBA77F85BA9A}"/>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7D4F44EA-5782-1025-E4C6-02EABFE9E1F8}"/>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xls2txt</a:t>
            </a:r>
            <a:br>
              <a:rPr lang="es-ES"/>
            </a:br>
            <a:endParaRPr lang="es-ES"/>
          </a:p>
        </p:txBody>
      </p:sp>
      <p:sp>
        <p:nvSpPr>
          <p:cNvPr id="111" name="Google Shape;111;p17">
            <a:extLst>
              <a:ext uri="{FF2B5EF4-FFF2-40B4-BE49-F238E27FC236}">
                <a16:creationId xmlns:a16="http://schemas.microsoft.com/office/drawing/2014/main" id="{49BA5641-365A-902D-AB22-C1C91A5D417A}"/>
              </a:ext>
            </a:extLst>
          </p:cNvPr>
          <p:cNvSpPr txBox="1"/>
          <p:nvPr/>
        </p:nvSpPr>
        <p:spPr>
          <a:xfrm>
            <a:off x="1463586" y="1550136"/>
            <a:ext cx="5939902" cy="1237207"/>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Enlace al repositorio: </a:t>
            </a:r>
            <a:r>
              <a:rPr lang="es-ES" sz="1200">
                <a:solidFill>
                  <a:schemeClr val="dk1"/>
                </a:solidFill>
                <a:latin typeface="Source Code Pro"/>
                <a:ea typeface="Source Code Pro"/>
                <a:cs typeface="Source Code Pro"/>
                <a:sym typeface="Source Code Pro"/>
                <a:hlinkClick r:id="rId3"/>
              </a:rPr>
              <a:t>https://github.com/hroptatyr/xls2txt</a:t>
            </a: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cs typeface="Source Code Pro"/>
                <a:sym typeface="Source Code Pro"/>
              </a:rPr>
              <a:t>make</a:t>
            </a: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./xls2txt</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4" name="Imagen 3">
            <a:extLst>
              <a:ext uri="{FF2B5EF4-FFF2-40B4-BE49-F238E27FC236}">
                <a16:creationId xmlns:a16="http://schemas.microsoft.com/office/drawing/2014/main" id="{01402F99-9C5B-D039-8E64-91904EB6C6D9}"/>
              </a:ext>
            </a:extLst>
          </p:cNvPr>
          <p:cNvPicPr>
            <a:picLocks noChangeAspect="1"/>
          </p:cNvPicPr>
          <p:nvPr/>
        </p:nvPicPr>
        <p:blipFill>
          <a:blip r:embed="rId4"/>
          <a:stretch>
            <a:fillRect/>
          </a:stretch>
        </p:blipFill>
        <p:spPr>
          <a:xfrm>
            <a:off x="1911326" y="2865253"/>
            <a:ext cx="5321346" cy="1869481"/>
          </a:xfrm>
          <a:prstGeom prst="rect">
            <a:avLst/>
          </a:prstGeom>
        </p:spPr>
      </p:pic>
    </p:spTree>
    <p:extLst>
      <p:ext uri="{BB962C8B-B14F-4D97-AF65-F5344CB8AC3E}">
        <p14:creationId xmlns:p14="http://schemas.microsoft.com/office/powerpoint/2010/main" val="3274556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49C64285-4D76-BF28-4F00-B06DE4609A00}"/>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77611ABA-B9B1-F0BB-C931-37D88F89D3E1}"/>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xls2txt</a:t>
            </a:r>
            <a:br>
              <a:rPr lang="es-ES"/>
            </a:br>
            <a:endParaRPr lang="es-ES"/>
          </a:p>
        </p:txBody>
      </p:sp>
      <p:sp>
        <p:nvSpPr>
          <p:cNvPr id="111" name="Google Shape;111;p17">
            <a:extLst>
              <a:ext uri="{FF2B5EF4-FFF2-40B4-BE49-F238E27FC236}">
                <a16:creationId xmlns:a16="http://schemas.microsoft.com/office/drawing/2014/main" id="{B9275B84-0EC9-060B-77D5-CBED85F7B402}"/>
              </a:ext>
            </a:extLst>
          </p:cNvPr>
          <p:cNvSpPr txBox="1"/>
          <p:nvPr/>
        </p:nvSpPr>
        <p:spPr>
          <a:xfrm>
            <a:off x="1463586" y="1550136"/>
            <a:ext cx="5939902" cy="2542592"/>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Xls de ejemplo: </a:t>
            </a:r>
            <a:r>
              <a:rPr lang="es-ES" sz="1200">
                <a:solidFill>
                  <a:schemeClr val="dk1"/>
                </a:solidFill>
                <a:latin typeface="Source Code Pro"/>
                <a:ea typeface="Source Code Pro"/>
                <a:cs typeface="Source Code Pro"/>
                <a:sym typeface="Source Code Pro"/>
                <a:hlinkClick r:id="rId3"/>
              </a:rPr>
              <a:t>https://github.com/bharathirajatut/sample-excel-dataset</a:t>
            </a: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Podemos usar la utilidad </a:t>
            </a:r>
            <a:r>
              <a:rPr lang="es-ES" sz="1200" err="1">
                <a:solidFill>
                  <a:schemeClr val="dk1"/>
                </a:solidFill>
                <a:latin typeface="Source Code Pro"/>
                <a:ea typeface="Source Code Pro"/>
                <a:cs typeface="Source Code Pro"/>
                <a:sym typeface="Source Code Pro"/>
              </a:rPr>
              <a:t>afl-cmin</a:t>
            </a: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cs typeface="Source Code Pro"/>
                <a:sym typeface="Source Code Pro"/>
              </a:rPr>
              <a:t>afl-cmin</a:t>
            </a:r>
            <a:r>
              <a:rPr lang="es-ES" sz="1200">
                <a:solidFill>
                  <a:schemeClr val="dk1"/>
                </a:solidFill>
                <a:latin typeface="Source Code Pro"/>
                <a:ea typeface="Source Code Pro"/>
                <a:cs typeface="Source Code Pro"/>
                <a:sym typeface="Source Code Pro"/>
              </a:rPr>
              <a:t> -i ./</a:t>
            </a:r>
            <a:r>
              <a:rPr lang="es-ES" sz="1200" err="1">
                <a:solidFill>
                  <a:schemeClr val="dk1"/>
                </a:solidFill>
                <a:latin typeface="Source Code Pro"/>
                <a:ea typeface="Source Code Pro"/>
                <a:cs typeface="Source Code Pro"/>
                <a:sym typeface="Source Code Pro"/>
              </a:rPr>
              <a:t>afl_in</a:t>
            </a:r>
            <a:r>
              <a:rPr lang="es-ES" sz="1200">
                <a:solidFill>
                  <a:schemeClr val="dk1"/>
                </a:solidFill>
                <a:latin typeface="Source Code Pro"/>
                <a:ea typeface="Source Code Pro"/>
                <a:cs typeface="Source Code Pro"/>
                <a:sym typeface="Source Code Pro"/>
              </a:rPr>
              <a:t> -o ./</a:t>
            </a:r>
            <a:r>
              <a:rPr lang="es-ES" sz="1200" err="1">
                <a:solidFill>
                  <a:schemeClr val="dk1"/>
                </a:solidFill>
                <a:latin typeface="Source Code Pro"/>
                <a:ea typeface="Source Code Pro"/>
                <a:cs typeface="Source Code Pro"/>
                <a:sym typeface="Source Code Pro"/>
              </a:rPr>
              <a:t>afl_in_cmin</a:t>
            </a:r>
            <a:r>
              <a:rPr lang="es-ES" sz="1200">
                <a:solidFill>
                  <a:schemeClr val="dk1"/>
                </a:solidFill>
                <a:latin typeface="Source Code Pro"/>
                <a:ea typeface="Source Code Pro"/>
                <a:cs typeface="Source Code Pro"/>
                <a:sym typeface="Source Code Pro"/>
              </a:rPr>
              <a:t> -T </a:t>
            </a:r>
            <a:r>
              <a:rPr lang="es-ES" sz="1200" err="1">
                <a:solidFill>
                  <a:schemeClr val="dk1"/>
                </a:solidFill>
                <a:latin typeface="Source Code Pro"/>
                <a:ea typeface="Source Code Pro"/>
                <a:cs typeface="Source Code Pro"/>
                <a:sym typeface="Source Code Pro"/>
              </a:rPr>
              <a:t>all</a:t>
            </a:r>
            <a:r>
              <a:rPr lang="es-ES" sz="1200">
                <a:solidFill>
                  <a:schemeClr val="dk1"/>
                </a:solidFill>
                <a:latin typeface="Source Code Pro"/>
                <a:ea typeface="Source Code Pro"/>
                <a:cs typeface="Source Code Pro"/>
                <a:sym typeface="Source Code Pro"/>
              </a:rPr>
              <a:t> -- xls2txt/xls2txt @@</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2" name="Imagen 1">
            <a:extLst>
              <a:ext uri="{FF2B5EF4-FFF2-40B4-BE49-F238E27FC236}">
                <a16:creationId xmlns:a16="http://schemas.microsoft.com/office/drawing/2014/main" id="{245C8C88-15D4-97F6-4DDA-B8D450437A2E}"/>
              </a:ext>
            </a:extLst>
          </p:cNvPr>
          <p:cNvPicPr>
            <a:picLocks noChangeAspect="1"/>
          </p:cNvPicPr>
          <p:nvPr/>
        </p:nvPicPr>
        <p:blipFill>
          <a:blip r:embed="rId4"/>
          <a:stretch>
            <a:fillRect/>
          </a:stretch>
        </p:blipFill>
        <p:spPr>
          <a:xfrm>
            <a:off x="1714773" y="2263688"/>
            <a:ext cx="5437527" cy="1239271"/>
          </a:xfrm>
          <a:prstGeom prst="rect">
            <a:avLst/>
          </a:prstGeom>
        </p:spPr>
      </p:pic>
    </p:spTree>
    <p:extLst>
      <p:ext uri="{BB962C8B-B14F-4D97-AF65-F5344CB8AC3E}">
        <p14:creationId xmlns:p14="http://schemas.microsoft.com/office/powerpoint/2010/main" val="28658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72E68205-7444-DA61-08C7-5677233C3D67}"/>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BE26E082-64CC-5BF6-BEA5-586C373BAE4E}"/>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xls2txt</a:t>
            </a:r>
            <a:br>
              <a:rPr lang="es-ES"/>
            </a:br>
            <a:endParaRPr lang="es-ES"/>
          </a:p>
        </p:txBody>
      </p:sp>
      <p:sp>
        <p:nvSpPr>
          <p:cNvPr id="111" name="Google Shape;111;p17">
            <a:extLst>
              <a:ext uri="{FF2B5EF4-FFF2-40B4-BE49-F238E27FC236}">
                <a16:creationId xmlns:a16="http://schemas.microsoft.com/office/drawing/2014/main" id="{268C9F78-C1DE-BF60-2447-487B05DDF04E}"/>
              </a:ext>
            </a:extLst>
          </p:cNvPr>
          <p:cNvSpPr txBox="1"/>
          <p:nvPr/>
        </p:nvSpPr>
        <p:spPr>
          <a:xfrm>
            <a:off x="570712" y="2869192"/>
            <a:ext cx="8002576" cy="694874"/>
          </a:xfrm>
          <a:prstGeom prst="rect">
            <a:avLst/>
          </a:prstGeom>
          <a:noFill/>
          <a:ln>
            <a:noFill/>
          </a:ln>
        </p:spPr>
        <p:txBody>
          <a:bodyPr spcFirstLastPara="1" wrap="square" lIns="91425" tIns="91425" rIns="91425" bIns="91425" anchor="t" anchorCtr="0">
            <a:noAutofit/>
          </a:bodyPr>
          <a:lstStyle/>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./xls2txt ../</a:t>
            </a:r>
            <a:r>
              <a:rPr lang="es-ES" sz="1200" err="1">
                <a:solidFill>
                  <a:schemeClr val="dk1"/>
                </a:solidFill>
                <a:latin typeface="Source Code Pro"/>
                <a:ea typeface="Source Code Pro"/>
                <a:cs typeface="Source Code Pro"/>
                <a:sym typeface="Source Code Pro"/>
              </a:rPr>
              <a:t>sample-excel-dataset</a:t>
            </a:r>
            <a:r>
              <a:rPr lang="es-ES" sz="1200">
                <a:solidFill>
                  <a:schemeClr val="dk1"/>
                </a:solidFill>
                <a:latin typeface="Source Code Pro"/>
                <a:ea typeface="Source Code Pro"/>
                <a:cs typeface="Source Code Pro"/>
                <a:sym typeface="Source Code Pro"/>
              </a:rPr>
              <a:t>/</a:t>
            </a:r>
            <a:r>
              <a:rPr lang="es-ES" sz="1200" err="1">
                <a:solidFill>
                  <a:schemeClr val="dk1"/>
                </a:solidFill>
                <a:latin typeface="Source Code Pro"/>
                <a:ea typeface="Source Code Pro"/>
                <a:cs typeface="Source Code Pro"/>
                <a:sym typeface="Source Code Pro"/>
              </a:rPr>
              <a:t>beer.xls</a:t>
            </a: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cs typeface="Source Code Pro"/>
                <a:sym typeface="Source Code Pro"/>
              </a:rPr>
              <a:t>lcov</a:t>
            </a:r>
            <a:r>
              <a:rPr lang="es-ES" sz="1200">
                <a:solidFill>
                  <a:schemeClr val="dk1"/>
                </a:solidFill>
                <a:latin typeface="Source Code Pro"/>
                <a:ea typeface="Source Code Pro"/>
                <a:cs typeface="Source Code Pro"/>
                <a:sym typeface="Source Code Pro"/>
              </a:rPr>
              <a:t> --capture --</a:t>
            </a:r>
            <a:r>
              <a:rPr lang="es-ES" sz="1200" err="1">
                <a:solidFill>
                  <a:schemeClr val="dk1"/>
                </a:solidFill>
                <a:latin typeface="Source Code Pro"/>
                <a:ea typeface="Source Code Pro"/>
                <a:cs typeface="Source Code Pro"/>
                <a:sym typeface="Source Code Pro"/>
              </a:rPr>
              <a:t>directory</a:t>
            </a:r>
            <a:r>
              <a:rPr lang="es-ES" sz="1200">
                <a:solidFill>
                  <a:schemeClr val="dk1"/>
                </a:solidFill>
                <a:latin typeface="Source Code Pro"/>
                <a:ea typeface="Source Code Pro"/>
                <a:cs typeface="Source Code Pro"/>
                <a:sym typeface="Source Code Pro"/>
              </a:rPr>
              <a:t> ./ --output-file </a:t>
            </a:r>
            <a:r>
              <a:rPr lang="es-ES" sz="1200" err="1">
                <a:solidFill>
                  <a:schemeClr val="dk1"/>
                </a:solidFill>
                <a:latin typeface="Source Code Pro"/>
                <a:ea typeface="Source Code Pro"/>
                <a:cs typeface="Source Code Pro"/>
                <a:sym typeface="Source Code Pro"/>
              </a:rPr>
              <a:t>lcov_files</a:t>
            </a:r>
            <a:r>
              <a:rPr lang="es-ES" sz="1200">
                <a:solidFill>
                  <a:schemeClr val="dk1"/>
                </a:solidFill>
                <a:latin typeface="Source Code Pro"/>
                <a:ea typeface="Source Code Pro"/>
                <a:cs typeface="Source Code Pro"/>
                <a:sym typeface="Source Code Pro"/>
              </a:rPr>
              <a:t>/</a:t>
            </a:r>
            <a:r>
              <a:rPr lang="es-ES" sz="1200" err="1">
                <a:solidFill>
                  <a:schemeClr val="dk1"/>
                </a:solidFill>
                <a:latin typeface="Source Code Pro"/>
                <a:ea typeface="Source Code Pro"/>
                <a:cs typeface="Source Code Pro"/>
                <a:sym typeface="Source Code Pro"/>
              </a:rPr>
              <a:t>coverage_code</a:t>
            </a: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cs typeface="Source Code Pro"/>
                <a:sym typeface="Source Code Pro"/>
              </a:rPr>
              <a:t>genhtml</a:t>
            </a:r>
            <a:r>
              <a:rPr lang="es-ES" sz="1200">
                <a:solidFill>
                  <a:schemeClr val="dk1"/>
                </a:solidFill>
                <a:latin typeface="Source Code Pro"/>
                <a:ea typeface="Source Code Pro"/>
                <a:cs typeface="Source Code Pro"/>
                <a:sym typeface="Source Code Pro"/>
              </a:rPr>
              <a:t> --</a:t>
            </a:r>
            <a:r>
              <a:rPr lang="es-ES" sz="1200" err="1">
                <a:solidFill>
                  <a:schemeClr val="dk1"/>
                </a:solidFill>
                <a:latin typeface="Source Code Pro"/>
                <a:ea typeface="Source Code Pro"/>
                <a:cs typeface="Source Code Pro"/>
                <a:sym typeface="Source Code Pro"/>
              </a:rPr>
              <a:t>highlight</a:t>
            </a:r>
            <a:r>
              <a:rPr lang="es-ES" sz="1200">
                <a:solidFill>
                  <a:schemeClr val="dk1"/>
                </a:solidFill>
                <a:latin typeface="Source Code Pro"/>
                <a:ea typeface="Source Code Pro"/>
                <a:cs typeface="Source Code Pro"/>
                <a:sym typeface="Source Code Pro"/>
              </a:rPr>
              <a:t> --</a:t>
            </a:r>
            <a:r>
              <a:rPr lang="es-ES" sz="1200" err="1">
                <a:solidFill>
                  <a:schemeClr val="dk1"/>
                </a:solidFill>
                <a:latin typeface="Source Code Pro"/>
                <a:ea typeface="Source Code Pro"/>
                <a:cs typeface="Source Code Pro"/>
                <a:sym typeface="Source Code Pro"/>
              </a:rPr>
              <a:t>legend</a:t>
            </a:r>
            <a:r>
              <a:rPr lang="es-ES" sz="1200">
                <a:solidFill>
                  <a:schemeClr val="dk1"/>
                </a:solidFill>
                <a:latin typeface="Source Code Pro"/>
                <a:ea typeface="Source Code Pro"/>
                <a:cs typeface="Source Code Pro"/>
                <a:sym typeface="Source Code Pro"/>
              </a:rPr>
              <a:t> -output-</a:t>
            </a:r>
            <a:r>
              <a:rPr lang="es-ES" sz="1200" err="1">
                <a:solidFill>
                  <a:schemeClr val="dk1"/>
                </a:solidFill>
                <a:latin typeface="Source Code Pro"/>
                <a:ea typeface="Source Code Pro"/>
                <a:cs typeface="Source Code Pro"/>
                <a:sym typeface="Source Code Pro"/>
              </a:rPr>
              <a:t>directory</a:t>
            </a:r>
            <a:r>
              <a:rPr lang="es-ES" sz="1200">
                <a:solidFill>
                  <a:schemeClr val="dk1"/>
                </a:solidFill>
                <a:latin typeface="Source Code Pro"/>
                <a:ea typeface="Source Code Pro"/>
                <a:cs typeface="Source Code Pro"/>
                <a:sym typeface="Source Code Pro"/>
              </a:rPr>
              <a:t> ./</a:t>
            </a:r>
            <a:r>
              <a:rPr lang="es-ES" sz="1200" err="1">
                <a:solidFill>
                  <a:schemeClr val="dk1"/>
                </a:solidFill>
                <a:latin typeface="Source Code Pro"/>
                <a:ea typeface="Source Code Pro"/>
                <a:cs typeface="Source Code Pro"/>
                <a:sym typeface="Source Code Pro"/>
              </a:rPr>
              <a:t>html-coverage</a:t>
            </a:r>
            <a:r>
              <a:rPr lang="es-ES" sz="1200">
                <a:solidFill>
                  <a:schemeClr val="dk1"/>
                </a:solidFill>
                <a:latin typeface="Source Code Pro"/>
                <a:ea typeface="Source Code Pro"/>
                <a:cs typeface="Source Code Pro"/>
                <a:sym typeface="Source Code Pro"/>
              </a:rPr>
              <a:t>/ </a:t>
            </a:r>
            <a:r>
              <a:rPr lang="es-ES" sz="1200" err="1">
                <a:solidFill>
                  <a:schemeClr val="dk1"/>
                </a:solidFill>
                <a:latin typeface="Source Code Pro"/>
                <a:ea typeface="Source Code Pro"/>
                <a:cs typeface="Source Code Pro"/>
                <a:sym typeface="Source Code Pro"/>
              </a:rPr>
              <a:t>coverage_code</a:t>
            </a: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just"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4" name="Imagen 3">
            <a:extLst>
              <a:ext uri="{FF2B5EF4-FFF2-40B4-BE49-F238E27FC236}">
                <a16:creationId xmlns:a16="http://schemas.microsoft.com/office/drawing/2014/main" id="{007ED253-A53F-35B7-C453-4D17179F7BBE}"/>
              </a:ext>
            </a:extLst>
          </p:cNvPr>
          <p:cNvPicPr>
            <a:picLocks noChangeAspect="1"/>
          </p:cNvPicPr>
          <p:nvPr/>
        </p:nvPicPr>
        <p:blipFill>
          <a:blip r:embed="rId3"/>
          <a:stretch>
            <a:fillRect/>
          </a:stretch>
        </p:blipFill>
        <p:spPr>
          <a:xfrm>
            <a:off x="685800" y="3921706"/>
            <a:ext cx="7772400" cy="582619"/>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A79C8BA4-5F54-F967-5F7C-A86DC3A207D0}"/>
              </a:ext>
            </a:extLst>
          </p:cNvPr>
          <p:cNvPicPr>
            <a:picLocks noChangeAspect="1"/>
          </p:cNvPicPr>
          <p:nvPr/>
        </p:nvPicPr>
        <p:blipFill rotWithShape="1">
          <a:blip r:embed="rId4"/>
          <a:srcRect t="5809" r="54" b="415"/>
          <a:stretch/>
        </p:blipFill>
        <p:spPr>
          <a:xfrm>
            <a:off x="926224" y="1512428"/>
            <a:ext cx="7287615" cy="889047"/>
          </a:xfrm>
          <a:prstGeom prst="rect">
            <a:avLst/>
          </a:prstGeom>
        </p:spPr>
      </p:pic>
    </p:spTree>
    <p:extLst>
      <p:ext uri="{BB962C8B-B14F-4D97-AF65-F5344CB8AC3E}">
        <p14:creationId xmlns:p14="http://schemas.microsoft.com/office/powerpoint/2010/main" val="424406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a:t>¿</a:t>
            </a:r>
            <a:r>
              <a:rPr lang="en" err="1"/>
              <a:t>Quiénes</a:t>
            </a:r>
            <a:r>
              <a:rPr lang="en"/>
              <a:t> </a:t>
            </a:r>
            <a:r>
              <a:rPr lang="en" err="1"/>
              <a:t>somos</a:t>
            </a:r>
            <a:r>
              <a:rPr lang="en"/>
              <a:t>?</a:t>
            </a:r>
          </a:p>
        </p:txBody>
      </p:sp>
      <p:pic>
        <p:nvPicPr>
          <p:cNvPr id="4" name="Imagen 3">
            <a:extLst>
              <a:ext uri="{FF2B5EF4-FFF2-40B4-BE49-F238E27FC236}">
                <a16:creationId xmlns:a16="http://schemas.microsoft.com/office/drawing/2014/main" id="{791A708A-468D-776A-8A61-FB1BC8297C7F}"/>
              </a:ext>
            </a:extLst>
          </p:cNvPr>
          <p:cNvPicPr>
            <a:picLocks noChangeAspect="1"/>
          </p:cNvPicPr>
          <p:nvPr/>
        </p:nvPicPr>
        <p:blipFill>
          <a:blip r:embed="rId3"/>
          <a:stretch>
            <a:fillRect/>
          </a:stretch>
        </p:blipFill>
        <p:spPr>
          <a:xfrm>
            <a:off x="2466597" y="1369594"/>
            <a:ext cx="4210805" cy="3179735"/>
          </a:xfrm>
          <a:prstGeom prst="rect">
            <a:avLst/>
          </a:prstGeom>
        </p:spPr>
      </p:pic>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4"/>
          <a:stretch>
            <a:fillRect/>
          </a:stretch>
        </p:blipFill>
        <p:spPr>
          <a:xfrm>
            <a:off x="319950" y="4604000"/>
            <a:ext cx="8692314" cy="431800"/>
          </a:xfrm>
          <a:prstGeom prst="rect">
            <a:avLst/>
          </a:prstGeom>
        </p:spPr>
      </p:pic>
    </p:spTree>
    <p:extLst>
      <p:ext uri="{BB962C8B-B14F-4D97-AF65-F5344CB8AC3E}">
        <p14:creationId xmlns:p14="http://schemas.microsoft.com/office/powerpoint/2010/main" val="637304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192C63A7-F8D9-5B93-7C5B-FBC5980DBAA4}"/>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8638402E-846C-8FEC-E704-767947A42634}"/>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xls2txt</a:t>
            </a:r>
            <a:br>
              <a:rPr lang="es-ES"/>
            </a:br>
            <a:endParaRPr lang="es-ES"/>
          </a:p>
        </p:txBody>
      </p:sp>
      <p:pic>
        <p:nvPicPr>
          <p:cNvPr id="3" name="Imagen 2">
            <a:extLst>
              <a:ext uri="{FF2B5EF4-FFF2-40B4-BE49-F238E27FC236}">
                <a16:creationId xmlns:a16="http://schemas.microsoft.com/office/drawing/2014/main" id="{EC883543-3B7C-AC84-79E0-819A117FFB8E}"/>
              </a:ext>
            </a:extLst>
          </p:cNvPr>
          <p:cNvPicPr>
            <a:picLocks noChangeAspect="1"/>
          </p:cNvPicPr>
          <p:nvPr/>
        </p:nvPicPr>
        <p:blipFill>
          <a:blip r:embed="rId3"/>
          <a:stretch>
            <a:fillRect/>
          </a:stretch>
        </p:blipFill>
        <p:spPr>
          <a:xfrm>
            <a:off x="685800" y="1599762"/>
            <a:ext cx="7772400" cy="2587207"/>
          </a:xfrm>
          <a:prstGeom prst="rect">
            <a:avLst/>
          </a:prstGeom>
        </p:spPr>
      </p:pic>
    </p:spTree>
    <p:extLst>
      <p:ext uri="{BB962C8B-B14F-4D97-AF65-F5344CB8AC3E}">
        <p14:creationId xmlns:p14="http://schemas.microsoft.com/office/powerpoint/2010/main" val="547845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60C34895-0A68-785B-C340-648261A8A9E6}"/>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F7F03BAE-1D9C-2DE2-E492-18C806D1BB04}"/>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xls2txt</a:t>
            </a:r>
            <a:br>
              <a:rPr lang="es-ES"/>
            </a:br>
            <a:endParaRPr lang="es-ES"/>
          </a:p>
        </p:txBody>
      </p:sp>
      <p:sp>
        <p:nvSpPr>
          <p:cNvPr id="111" name="Google Shape;111;p17">
            <a:extLst>
              <a:ext uri="{FF2B5EF4-FFF2-40B4-BE49-F238E27FC236}">
                <a16:creationId xmlns:a16="http://schemas.microsoft.com/office/drawing/2014/main" id="{1D642142-4CAF-9B93-CE97-F1C893CD57CF}"/>
              </a:ext>
            </a:extLst>
          </p:cNvPr>
          <p:cNvSpPr txBox="1"/>
          <p:nvPr/>
        </p:nvSpPr>
        <p:spPr>
          <a:xfrm>
            <a:off x="1636249" y="3669021"/>
            <a:ext cx="5939902" cy="694874"/>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Configuramos el </a:t>
            </a:r>
            <a:r>
              <a:rPr lang="es-ES" sz="1200" err="1">
                <a:solidFill>
                  <a:schemeClr val="dk1"/>
                </a:solidFill>
                <a:latin typeface="Source Code Pro"/>
                <a:ea typeface="Source Code Pro"/>
                <a:cs typeface="Source Code Pro"/>
                <a:sym typeface="Source Code Pro"/>
              </a:rPr>
              <a:t>Makefile</a:t>
            </a:r>
            <a:r>
              <a:rPr lang="es-ES" sz="1200">
                <a:solidFill>
                  <a:schemeClr val="dk1"/>
                </a:solidFill>
                <a:latin typeface="Source Code Pro"/>
                <a:ea typeface="Source Code Pro"/>
                <a:cs typeface="Source Code Pro"/>
                <a:sym typeface="Source Code Pro"/>
              </a:rPr>
              <a:t> para que use </a:t>
            </a:r>
            <a:r>
              <a:rPr lang="es-ES" sz="1200" err="1">
                <a:solidFill>
                  <a:schemeClr val="dk1"/>
                </a:solidFill>
                <a:latin typeface="Source Code Pro"/>
                <a:ea typeface="Source Code Pro"/>
                <a:cs typeface="Source Code Pro"/>
                <a:sym typeface="Source Code Pro"/>
              </a:rPr>
              <a:t>afl-clang-fast</a:t>
            </a: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3" name="Imagen 2">
            <a:extLst>
              <a:ext uri="{FF2B5EF4-FFF2-40B4-BE49-F238E27FC236}">
                <a16:creationId xmlns:a16="http://schemas.microsoft.com/office/drawing/2014/main" id="{1CCEC8F9-2B3B-6BC5-1974-9AD41E7530CF}"/>
              </a:ext>
            </a:extLst>
          </p:cNvPr>
          <p:cNvPicPr>
            <a:picLocks noChangeAspect="1"/>
          </p:cNvPicPr>
          <p:nvPr/>
        </p:nvPicPr>
        <p:blipFill>
          <a:blip r:embed="rId3"/>
          <a:stretch>
            <a:fillRect/>
          </a:stretch>
        </p:blipFill>
        <p:spPr>
          <a:xfrm>
            <a:off x="720000" y="1663665"/>
            <a:ext cx="7772400" cy="1816924"/>
          </a:xfrm>
          <a:prstGeom prst="rect">
            <a:avLst/>
          </a:prstGeom>
        </p:spPr>
      </p:pic>
    </p:spTree>
    <p:extLst>
      <p:ext uri="{BB962C8B-B14F-4D97-AF65-F5344CB8AC3E}">
        <p14:creationId xmlns:p14="http://schemas.microsoft.com/office/powerpoint/2010/main" val="3521655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E00641FB-776D-E96B-873D-BE4520F122E7}"/>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6BEE5AA8-E859-02AD-8E1B-77E1AC5CE3BC}"/>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xls2txt</a:t>
            </a:r>
            <a:br>
              <a:rPr lang="es-ES"/>
            </a:br>
            <a:endParaRPr lang="es-ES"/>
          </a:p>
        </p:txBody>
      </p:sp>
      <p:pic>
        <p:nvPicPr>
          <p:cNvPr id="2" name="Imagen 1">
            <a:extLst>
              <a:ext uri="{FF2B5EF4-FFF2-40B4-BE49-F238E27FC236}">
                <a16:creationId xmlns:a16="http://schemas.microsoft.com/office/drawing/2014/main" id="{0FEC27FF-D62F-3E2B-E515-DC05F7F49EE4}"/>
              </a:ext>
            </a:extLst>
          </p:cNvPr>
          <p:cNvPicPr>
            <a:picLocks noChangeAspect="1"/>
          </p:cNvPicPr>
          <p:nvPr/>
        </p:nvPicPr>
        <p:blipFill>
          <a:blip r:embed="rId3"/>
          <a:stretch>
            <a:fillRect/>
          </a:stretch>
        </p:blipFill>
        <p:spPr>
          <a:xfrm>
            <a:off x="2004263" y="1115500"/>
            <a:ext cx="5135474" cy="3621168"/>
          </a:xfrm>
          <a:prstGeom prst="rect">
            <a:avLst/>
          </a:prstGeom>
        </p:spPr>
      </p:pic>
    </p:spTree>
    <p:extLst>
      <p:ext uri="{BB962C8B-B14F-4D97-AF65-F5344CB8AC3E}">
        <p14:creationId xmlns:p14="http://schemas.microsoft.com/office/powerpoint/2010/main" val="3702000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493CBA6F-CE6F-CD24-77A0-13884D95BA1F}"/>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AE9066F9-02C1-C601-98B9-667F2ECD21A1}"/>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xls2txt</a:t>
            </a:r>
            <a:br>
              <a:rPr lang="es-ES"/>
            </a:br>
            <a:endParaRPr lang="es-ES"/>
          </a:p>
        </p:txBody>
      </p:sp>
      <p:sp>
        <p:nvSpPr>
          <p:cNvPr id="3" name="Google Shape;111;p17">
            <a:extLst>
              <a:ext uri="{FF2B5EF4-FFF2-40B4-BE49-F238E27FC236}">
                <a16:creationId xmlns:a16="http://schemas.microsoft.com/office/drawing/2014/main" id="{3908E443-786B-0F88-C1DC-05177FF696CE}"/>
              </a:ext>
            </a:extLst>
          </p:cNvPr>
          <p:cNvSpPr txBox="1"/>
          <p:nvPr/>
        </p:nvSpPr>
        <p:spPr>
          <a:xfrm>
            <a:off x="1602049" y="1360950"/>
            <a:ext cx="5939902" cy="2542592"/>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cs typeface="Source Code Pro"/>
                <a:sym typeface="Source Code Pro"/>
              </a:rPr>
              <a:t>make</a:t>
            </a:r>
            <a:r>
              <a:rPr lang="es-ES" sz="1200">
                <a:solidFill>
                  <a:schemeClr val="dk1"/>
                </a:solidFill>
                <a:latin typeface="Source Code Pro"/>
                <a:ea typeface="Source Code Pro"/>
                <a:cs typeface="Source Code Pro"/>
                <a:sym typeface="Source Code Pro"/>
              </a:rPr>
              <a:t> </a:t>
            </a:r>
            <a:r>
              <a:rPr lang="es-ES" sz="1200" err="1">
                <a:solidFill>
                  <a:schemeClr val="dk1"/>
                </a:solidFill>
                <a:latin typeface="Source Code Pro"/>
                <a:ea typeface="Source Code Pro"/>
                <a:cs typeface="Source Code Pro"/>
                <a:sym typeface="Source Code Pro"/>
              </a:rPr>
              <a:t>clean</a:t>
            </a: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cs typeface="Source Code Pro"/>
                <a:sym typeface="Source Code Pro"/>
              </a:rPr>
              <a:t>make</a:t>
            </a: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4" name="Imagen 3">
            <a:extLst>
              <a:ext uri="{FF2B5EF4-FFF2-40B4-BE49-F238E27FC236}">
                <a16:creationId xmlns:a16="http://schemas.microsoft.com/office/drawing/2014/main" id="{57E98D82-7BEB-F2DD-75F9-DBBC177D18ED}"/>
              </a:ext>
            </a:extLst>
          </p:cNvPr>
          <p:cNvPicPr>
            <a:picLocks noChangeAspect="1"/>
          </p:cNvPicPr>
          <p:nvPr/>
        </p:nvPicPr>
        <p:blipFill>
          <a:blip r:embed="rId3"/>
          <a:stretch>
            <a:fillRect/>
          </a:stretch>
        </p:blipFill>
        <p:spPr>
          <a:xfrm>
            <a:off x="685800" y="2083628"/>
            <a:ext cx="7772400" cy="976243"/>
          </a:xfrm>
          <a:prstGeom prst="rect">
            <a:avLst/>
          </a:prstGeom>
        </p:spPr>
      </p:pic>
      <p:pic>
        <p:nvPicPr>
          <p:cNvPr id="5" name="Imagen 4">
            <a:extLst>
              <a:ext uri="{FF2B5EF4-FFF2-40B4-BE49-F238E27FC236}">
                <a16:creationId xmlns:a16="http://schemas.microsoft.com/office/drawing/2014/main" id="{2C67B528-8202-2881-FA4E-091D8CB987E2}"/>
              </a:ext>
            </a:extLst>
          </p:cNvPr>
          <p:cNvPicPr>
            <a:picLocks noChangeAspect="1"/>
          </p:cNvPicPr>
          <p:nvPr/>
        </p:nvPicPr>
        <p:blipFill>
          <a:blip r:embed="rId4"/>
          <a:stretch>
            <a:fillRect/>
          </a:stretch>
        </p:blipFill>
        <p:spPr>
          <a:xfrm>
            <a:off x="2215844" y="3126957"/>
            <a:ext cx="4712312" cy="1802083"/>
          </a:xfrm>
          <a:prstGeom prst="rect">
            <a:avLst/>
          </a:prstGeom>
        </p:spPr>
      </p:pic>
    </p:spTree>
    <p:extLst>
      <p:ext uri="{BB962C8B-B14F-4D97-AF65-F5344CB8AC3E}">
        <p14:creationId xmlns:p14="http://schemas.microsoft.com/office/powerpoint/2010/main" val="4203109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sp>
        <p:nvSpPr>
          <p:cNvPr id="103" name="Google Shape;103;p16"/>
          <p:cNvSpPr txBox="1">
            <a:spLocks noGrp="1"/>
          </p:cNvSpPr>
          <p:nvPr>
            <p:ph type="body" idx="1"/>
          </p:nvPr>
        </p:nvSpPr>
        <p:spPr>
          <a:xfrm>
            <a:off x="720000" y="1809700"/>
            <a:ext cx="7704000" cy="2581200"/>
          </a:xfrm>
          <a:prstGeom prst="rect">
            <a:avLst/>
          </a:prstGeom>
        </p:spPr>
        <p:txBody>
          <a:bodyPr spcFirstLastPara="1" wrap="square" lIns="91425" tIns="91425" rIns="91425" bIns="91425" anchor="t" anchorCtr="0">
            <a:noAutofit/>
          </a:bodyPr>
          <a:lstStyle/>
          <a:p>
            <a:pPr marL="457200" lvl="0" indent="-304800" algn="just" rtl="0">
              <a:spcBef>
                <a:spcPts val="0"/>
              </a:spcBef>
              <a:spcAft>
                <a:spcPts val="0"/>
              </a:spcAft>
              <a:buSzPts val="1200"/>
              <a:buChar char="●"/>
            </a:pPr>
            <a:r>
              <a:rPr lang="es-ES"/>
              <a:t>Herramienta desarrollada por Google que permite detectar errores de memoria en C/C++</a:t>
            </a:r>
          </a:p>
          <a:p>
            <a:pPr marL="0" lvl="0" indent="0" algn="l" rtl="0">
              <a:spcBef>
                <a:spcPts val="1000"/>
              </a:spcBef>
              <a:spcAft>
                <a:spcPts val="0"/>
              </a:spcAft>
              <a:buNone/>
            </a:pPr>
            <a:endParaRPr/>
          </a:p>
          <a:p>
            <a:pPr marL="457200" lvl="0" indent="-304800" algn="l" rtl="0">
              <a:spcBef>
                <a:spcPts val="1000"/>
              </a:spcBef>
              <a:spcAft>
                <a:spcPts val="0"/>
              </a:spcAft>
              <a:buSzPts val="1200"/>
              <a:buChar char="●"/>
            </a:pPr>
            <a:r>
              <a:rPr lang="en"/>
              <a:t>Nos </a:t>
            </a:r>
            <a:r>
              <a:rPr lang="en" err="1"/>
              <a:t>va</a:t>
            </a:r>
            <a:r>
              <a:rPr lang="en"/>
              <a:t> a </a:t>
            </a:r>
            <a:r>
              <a:rPr lang="en" err="1"/>
              <a:t>permitir</a:t>
            </a:r>
            <a:r>
              <a:rPr lang="en"/>
              <a:t> detect</a:t>
            </a:r>
            <a:r>
              <a:rPr lang="es-ES"/>
              <a:t>a</a:t>
            </a:r>
            <a:r>
              <a:rPr lang="en"/>
              <a:t>r:</a:t>
            </a:r>
          </a:p>
          <a:p>
            <a:pPr lvl="1">
              <a:spcBef>
                <a:spcPts val="1000"/>
              </a:spcBef>
              <a:buChar char="●"/>
            </a:pPr>
            <a:r>
              <a:rPr lang="es-ES">
                <a:hlinkClick r:id="rId3"/>
              </a:rPr>
              <a:t>Heap buffer overflow</a:t>
            </a:r>
            <a:endParaRPr lang="es-ES"/>
          </a:p>
          <a:p>
            <a:pPr lvl="1">
              <a:spcBef>
                <a:spcPts val="1000"/>
              </a:spcBef>
              <a:buChar char="●"/>
            </a:pPr>
            <a:r>
              <a:rPr lang="es-ES">
                <a:hlinkClick r:id="rId4"/>
              </a:rPr>
              <a:t>Stack buffer overflow</a:t>
            </a:r>
            <a:endParaRPr lang="es-ES"/>
          </a:p>
          <a:p>
            <a:pPr lvl="1">
              <a:spcBef>
                <a:spcPts val="1000"/>
              </a:spcBef>
              <a:buChar char="●"/>
            </a:pPr>
            <a:r>
              <a:rPr lang="es-ES">
                <a:hlinkClick r:id="rId5"/>
              </a:rPr>
              <a:t>Memory leaks</a:t>
            </a:r>
            <a:endParaRPr lang="es-ES"/>
          </a:p>
          <a:p>
            <a:pPr lvl="1">
              <a:spcBef>
                <a:spcPts val="1000"/>
              </a:spcBef>
              <a:buChar char="●"/>
            </a:pPr>
            <a:r>
              <a:rPr lang="es-ES">
                <a:hlinkClick r:id="rId6"/>
              </a:rPr>
              <a:t>Use after free</a:t>
            </a:r>
            <a:endParaRPr lang="es-ES"/>
          </a:p>
          <a:p>
            <a:pPr lvl="1">
              <a:spcBef>
                <a:spcPts val="1000"/>
              </a:spcBef>
              <a:buChar char="●"/>
            </a:pPr>
            <a:r>
              <a:rPr lang="es-ES" err="1"/>
              <a:t>etc</a:t>
            </a:r>
            <a:endParaRPr lang="es-ES"/>
          </a:p>
          <a:p>
            <a:pPr lvl="1">
              <a:spcBef>
                <a:spcPts val="1000"/>
              </a:spcBef>
              <a:buChar char="●"/>
            </a:pPr>
            <a:endParaRPr lang="en"/>
          </a:p>
        </p:txBody>
      </p:sp>
      <p:pic>
        <p:nvPicPr>
          <p:cNvPr id="2" name="Imagen 1">
            <a:extLst>
              <a:ext uri="{FF2B5EF4-FFF2-40B4-BE49-F238E27FC236}">
                <a16:creationId xmlns:a16="http://schemas.microsoft.com/office/drawing/2014/main" id="{416653E2-8A04-189A-4A4C-915AF0C7DD86}"/>
              </a:ext>
            </a:extLst>
          </p:cNvPr>
          <p:cNvPicPr>
            <a:picLocks noChangeAspect="1"/>
          </p:cNvPicPr>
          <p:nvPr/>
        </p:nvPicPr>
        <p:blipFill>
          <a:blip r:embed="rId7"/>
          <a:stretch>
            <a:fillRect/>
          </a:stretch>
        </p:blipFill>
        <p:spPr>
          <a:xfrm>
            <a:off x="405861" y="4603031"/>
            <a:ext cx="8311936" cy="431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42D459A2-FE81-A67F-B675-B7736C81485E}"/>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93914C7F-EDE8-F025-5371-DE164857A2EF}"/>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pic>
        <p:nvPicPr>
          <p:cNvPr id="7" name="Imagen 6" descr="Texto&#10;&#10;Descripción generada automáticamente">
            <a:extLst>
              <a:ext uri="{FF2B5EF4-FFF2-40B4-BE49-F238E27FC236}">
                <a16:creationId xmlns:a16="http://schemas.microsoft.com/office/drawing/2014/main" id="{5A22DCFE-512F-2A51-BD6E-90467C09C34A}"/>
              </a:ext>
            </a:extLst>
          </p:cNvPr>
          <p:cNvPicPr>
            <a:picLocks noChangeAspect="1"/>
          </p:cNvPicPr>
          <p:nvPr/>
        </p:nvPicPr>
        <p:blipFill>
          <a:blip r:embed="rId3"/>
          <a:stretch>
            <a:fillRect/>
          </a:stretch>
        </p:blipFill>
        <p:spPr>
          <a:xfrm>
            <a:off x="2356345" y="936566"/>
            <a:ext cx="4431309" cy="4067341"/>
          </a:xfrm>
          <a:prstGeom prst="rect">
            <a:avLst/>
          </a:prstGeom>
        </p:spPr>
      </p:pic>
      <p:pic>
        <p:nvPicPr>
          <p:cNvPr id="1026" name="Picture 2">
            <a:extLst>
              <a:ext uri="{FF2B5EF4-FFF2-40B4-BE49-F238E27FC236}">
                <a16:creationId xmlns:a16="http://schemas.microsoft.com/office/drawing/2014/main" id="{82742979-7426-47FB-D9C0-C97C04961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175" y="94200"/>
            <a:ext cx="1215648" cy="121564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44F95F-97A3-1A84-54EA-857C9BE544C9}"/>
              </a:ext>
            </a:extLst>
          </p:cNvPr>
          <p:cNvPicPr>
            <a:picLocks noChangeAspect="1"/>
          </p:cNvPicPr>
          <p:nvPr/>
        </p:nvPicPr>
        <p:blipFill>
          <a:blip r:embed="rId5"/>
          <a:stretch>
            <a:fillRect/>
          </a:stretch>
        </p:blipFill>
        <p:spPr>
          <a:xfrm>
            <a:off x="338022" y="4572107"/>
            <a:ext cx="8550255" cy="431800"/>
          </a:xfrm>
          <a:prstGeom prst="rect">
            <a:avLst/>
          </a:prstGeom>
        </p:spPr>
      </p:pic>
    </p:spTree>
    <p:extLst>
      <p:ext uri="{BB962C8B-B14F-4D97-AF65-F5344CB8AC3E}">
        <p14:creationId xmlns:p14="http://schemas.microsoft.com/office/powerpoint/2010/main" val="1810329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89DD3671-94C4-E2C6-38B8-62670EFEFB2D}"/>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B0318AB7-7CDC-57DB-2DB1-E791C8B9D087}"/>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sp>
        <p:nvSpPr>
          <p:cNvPr id="3" name="Google Shape;103;p16">
            <a:extLst>
              <a:ext uri="{FF2B5EF4-FFF2-40B4-BE49-F238E27FC236}">
                <a16:creationId xmlns:a16="http://schemas.microsoft.com/office/drawing/2014/main" id="{1CE91A7A-A919-35DF-7CF3-759A3DF6CA31}"/>
              </a:ext>
            </a:extLst>
          </p:cNvPr>
          <p:cNvSpPr txBox="1">
            <a:spLocks noGrp="1"/>
          </p:cNvSpPr>
          <p:nvPr>
            <p:ph type="body" idx="1"/>
          </p:nvPr>
        </p:nvSpPr>
        <p:spPr>
          <a:xfrm>
            <a:off x="720000" y="1651002"/>
            <a:ext cx="7704000" cy="2581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s-ES" err="1"/>
              <a:t>gcc</a:t>
            </a:r>
            <a:r>
              <a:rPr lang="es-ES"/>
              <a:t> </a:t>
            </a:r>
            <a:r>
              <a:rPr lang="es-ES" err="1"/>
              <a:t>bufffer_overflow.c</a:t>
            </a:r>
            <a:r>
              <a:rPr lang="es-ES"/>
              <a:t> -</a:t>
            </a:r>
            <a:r>
              <a:rPr lang="es-ES" err="1"/>
              <a:t>fsanitize</a:t>
            </a:r>
            <a:r>
              <a:rPr lang="es-ES"/>
              <a:t>=</a:t>
            </a:r>
            <a:r>
              <a:rPr lang="es-ES" err="1"/>
              <a:t>address</a:t>
            </a:r>
            <a:r>
              <a:rPr lang="es-ES"/>
              <a:t> –g</a:t>
            </a:r>
          </a:p>
          <a:p>
            <a:pPr marL="457200" lvl="0" indent="-304800" algn="l" rtl="0">
              <a:spcBef>
                <a:spcPts val="0"/>
              </a:spcBef>
              <a:spcAft>
                <a:spcPts val="0"/>
              </a:spcAft>
              <a:buSzPts val="1200"/>
              <a:buChar char="●"/>
            </a:pPr>
            <a:r>
              <a:rPr lang="es-ES"/>
              <a:t>./</a:t>
            </a:r>
            <a:r>
              <a:rPr lang="es-ES" err="1"/>
              <a:t>a.out</a:t>
            </a:r>
            <a:r>
              <a:rPr lang="es-ES"/>
              <a:t> 140 y le pasamos, por ejemplo, 140 ’A’</a:t>
            </a:r>
          </a:p>
          <a:p>
            <a:pPr marL="457200" lvl="0" indent="-304800" algn="l" rtl="0">
              <a:spcBef>
                <a:spcPts val="1000"/>
              </a:spcBef>
              <a:spcAft>
                <a:spcPts val="0"/>
              </a:spcAft>
              <a:buSzPts val="1200"/>
              <a:buChar char="●"/>
            </a:pPr>
            <a:endParaRPr lang="en"/>
          </a:p>
        </p:txBody>
      </p:sp>
      <p:pic>
        <p:nvPicPr>
          <p:cNvPr id="4" name="Imagen 3">
            <a:extLst>
              <a:ext uri="{FF2B5EF4-FFF2-40B4-BE49-F238E27FC236}">
                <a16:creationId xmlns:a16="http://schemas.microsoft.com/office/drawing/2014/main" id="{637FC6EB-89A7-6905-A74A-749E83572167}"/>
              </a:ext>
            </a:extLst>
          </p:cNvPr>
          <p:cNvPicPr>
            <a:picLocks noChangeAspect="1"/>
          </p:cNvPicPr>
          <p:nvPr/>
        </p:nvPicPr>
        <p:blipFill>
          <a:blip r:embed="rId3"/>
          <a:stretch>
            <a:fillRect/>
          </a:stretch>
        </p:blipFill>
        <p:spPr>
          <a:xfrm>
            <a:off x="685800" y="2424560"/>
            <a:ext cx="7772400" cy="1730213"/>
          </a:xfrm>
          <a:prstGeom prst="rect">
            <a:avLst/>
          </a:prstGeom>
        </p:spPr>
      </p:pic>
      <p:sp>
        <p:nvSpPr>
          <p:cNvPr id="16" name="Marco 15">
            <a:extLst>
              <a:ext uri="{FF2B5EF4-FFF2-40B4-BE49-F238E27FC236}">
                <a16:creationId xmlns:a16="http://schemas.microsoft.com/office/drawing/2014/main" id="{33A021BD-C1D8-FEB0-8767-50ADBD86294A}"/>
              </a:ext>
            </a:extLst>
          </p:cNvPr>
          <p:cNvSpPr/>
          <p:nvPr/>
        </p:nvSpPr>
        <p:spPr>
          <a:xfrm>
            <a:off x="4284832" y="3236767"/>
            <a:ext cx="1277137" cy="216794"/>
          </a:xfrm>
          <a:prstGeom prst="frame">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pic>
        <p:nvPicPr>
          <p:cNvPr id="17" name="Imagen 16">
            <a:extLst>
              <a:ext uri="{FF2B5EF4-FFF2-40B4-BE49-F238E27FC236}">
                <a16:creationId xmlns:a16="http://schemas.microsoft.com/office/drawing/2014/main" id="{7E8489C0-BF9F-B65A-CC20-F2392853C5D8}"/>
              </a:ext>
            </a:extLst>
          </p:cNvPr>
          <p:cNvPicPr>
            <a:picLocks noChangeAspect="1"/>
          </p:cNvPicPr>
          <p:nvPr/>
        </p:nvPicPr>
        <p:blipFill>
          <a:blip r:embed="rId4"/>
          <a:stretch>
            <a:fillRect/>
          </a:stretch>
        </p:blipFill>
        <p:spPr>
          <a:xfrm>
            <a:off x="5963990" y="483321"/>
            <a:ext cx="2770107" cy="1497009"/>
          </a:xfrm>
          <a:prstGeom prst="rect">
            <a:avLst/>
          </a:prstGeom>
        </p:spPr>
      </p:pic>
      <p:cxnSp>
        <p:nvCxnSpPr>
          <p:cNvPr id="19" name="Conector recto de flecha 18">
            <a:extLst>
              <a:ext uri="{FF2B5EF4-FFF2-40B4-BE49-F238E27FC236}">
                <a16:creationId xmlns:a16="http://schemas.microsoft.com/office/drawing/2014/main" id="{C48F74DC-EB60-FFDF-A809-4B55272497CC}"/>
              </a:ext>
            </a:extLst>
          </p:cNvPr>
          <p:cNvCxnSpPr>
            <a:cxnSpLocks/>
            <a:stCxn id="16" idx="3"/>
            <a:endCxn id="17" idx="2"/>
          </p:cNvCxnSpPr>
          <p:nvPr/>
        </p:nvCxnSpPr>
        <p:spPr>
          <a:xfrm flipV="1">
            <a:off x="5561969" y="1980330"/>
            <a:ext cx="1787075" cy="136483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71409CA1-7F32-6815-D887-CE4A6306CCAE}"/>
              </a:ext>
            </a:extLst>
          </p:cNvPr>
          <p:cNvPicPr>
            <a:picLocks noChangeAspect="1"/>
          </p:cNvPicPr>
          <p:nvPr/>
        </p:nvPicPr>
        <p:blipFill>
          <a:blip r:embed="rId5"/>
          <a:stretch>
            <a:fillRect/>
          </a:stretch>
        </p:blipFill>
        <p:spPr>
          <a:xfrm>
            <a:off x="319950" y="4567038"/>
            <a:ext cx="8715562" cy="431800"/>
          </a:xfrm>
          <a:prstGeom prst="rect">
            <a:avLst/>
          </a:prstGeom>
        </p:spPr>
      </p:pic>
    </p:spTree>
    <p:extLst>
      <p:ext uri="{BB962C8B-B14F-4D97-AF65-F5344CB8AC3E}">
        <p14:creationId xmlns:p14="http://schemas.microsoft.com/office/powerpoint/2010/main" val="2217091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171960A8-2931-A5C0-B146-726DEE9020E8}"/>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0CDC61DB-A95F-94B8-1CEA-495ED4BFCB66}"/>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sp>
        <p:nvSpPr>
          <p:cNvPr id="3" name="Google Shape;103;p16">
            <a:extLst>
              <a:ext uri="{FF2B5EF4-FFF2-40B4-BE49-F238E27FC236}">
                <a16:creationId xmlns:a16="http://schemas.microsoft.com/office/drawing/2014/main" id="{08D0D142-682F-9075-C635-9EF314757D87}"/>
              </a:ext>
            </a:extLst>
          </p:cNvPr>
          <p:cNvSpPr txBox="1">
            <a:spLocks noGrp="1"/>
          </p:cNvSpPr>
          <p:nvPr>
            <p:ph type="body" idx="1"/>
          </p:nvPr>
        </p:nvSpPr>
        <p:spPr>
          <a:xfrm>
            <a:off x="2091265" y="4100778"/>
            <a:ext cx="5649803" cy="842674"/>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s-ES"/>
              <a:t>12 * 8 + 4 = 100</a:t>
            </a:r>
          </a:p>
          <a:p>
            <a:pPr marL="457200" lvl="0" indent="-304800" algn="l" rtl="0">
              <a:spcBef>
                <a:spcPts val="0"/>
              </a:spcBef>
              <a:spcAft>
                <a:spcPts val="0"/>
              </a:spcAft>
              <a:buSzPts val="1200"/>
              <a:buChar char="●"/>
            </a:pPr>
            <a:endParaRPr lang="es-ES"/>
          </a:p>
          <a:p>
            <a:pPr marL="457200" lvl="0" indent="-304800" algn="l" rtl="0">
              <a:spcBef>
                <a:spcPts val="1000"/>
              </a:spcBef>
              <a:spcAft>
                <a:spcPts val="0"/>
              </a:spcAft>
              <a:buSzPts val="1200"/>
              <a:buChar char="●"/>
            </a:pPr>
            <a:endParaRPr lang="en"/>
          </a:p>
        </p:txBody>
      </p:sp>
      <p:pic>
        <p:nvPicPr>
          <p:cNvPr id="5" name="Imagen 4">
            <a:extLst>
              <a:ext uri="{FF2B5EF4-FFF2-40B4-BE49-F238E27FC236}">
                <a16:creationId xmlns:a16="http://schemas.microsoft.com/office/drawing/2014/main" id="{4F697958-6243-BE51-B61C-72627298D99D}"/>
              </a:ext>
            </a:extLst>
          </p:cNvPr>
          <p:cNvPicPr>
            <a:picLocks noChangeAspect="1"/>
          </p:cNvPicPr>
          <p:nvPr/>
        </p:nvPicPr>
        <p:blipFill>
          <a:blip r:embed="rId3"/>
          <a:stretch>
            <a:fillRect/>
          </a:stretch>
        </p:blipFill>
        <p:spPr>
          <a:xfrm>
            <a:off x="1402932" y="1382174"/>
            <a:ext cx="6338136" cy="2616744"/>
          </a:xfrm>
          <a:prstGeom prst="rect">
            <a:avLst/>
          </a:prstGeom>
        </p:spPr>
      </p:pic>
      <p:sp>
        <p:nvSpPr>
          <p:cNvPr id="6" name="Marco 5">
            <a:extLst>
              <a:ext uri="{FF2B5EF4-FFF2-40B4-BE49-F238E27FC236}">
                <a16:creationId xmlns:a16="http://schemas.microsoft.com/office/drawing/2014/main" id="{4165B721-4F3E-3543-0567-D8F2340A4B3E}"/>
              </a:ext>
            </a:extLst>
          </p:cNvPr>
          <p:cNvSpPr/>
          <p:nvPr/>
        </p:nvSpPr>
        <p:spPr>
          <a:xfrm>
            <a:off x="4099302" y="2363492"/>
            <a:ext cx="3239145" cy="208258"/>
          </a:xfrm>
          <a:prstGeom prst="fram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b="1">
              <a:ln w="22225">
                <a:solidFill>
                  <a:schemeClr val="accent2"/>
                </a:solidFill>
                <a:prstDash val="solid"/>
              </a:ln>
              <a:solidFill>
                <a:schemeClr val="accent2">
                  <a:lumMod val="40000"/>
                  <a:lumOff val="60000"/>
                </a:schemeClr>
              </a:solidFill>
            </a:endParaRPr>
          </a:p>
        </p:txBody>
      </p:sp>
      <p:pic>
        <p:nvPicPr>
          <p:cNvPr id="7" name="Imagen 6">
            <a:extLst>
              <a:ext uri="{FF2B5EF4-FFF2-40B4-BE49-F238E27FC236}">
                <a16:creationId xmlns:a16="http://schemas.microsoft.com/office/drawing/2014/main" id="{BBBD9274-47FF-0985-E5F4-77BFFB5FE450}"/>
              </a:ext>
            </a:extLst>
          </p:cNvPr>
          <p:cNvPicPr>
            <a:picLocks noChangeAspect="1"/>
          </p:cNvPicPr>
          <p:nvPr/>
        </p:nvPicPr>
        <p:blipFill>
          <a:blip r:embed="rId4"/>
          <a:stretch>
            <a:fillRect/>
          </a:stretch>
        </p:blipFill>
        <p:spPr>
          <a:xfrm>
            <a:off x="4572000" y="4101633"/>
            <a:ext cx="2002295" cy="407246"/>
          </a:xfrm>
          <a:prstGeom prst="rect">
            <a:avLst/>
          </a:prstGeom>
        </p:spPr>
      </p:pic>
      <p:pic>
        <p:nvPicPr>
          <p:cNvPr id="8" name="Imagen 7">
            <a:extLst>
              <a:ext uri="{FF2B5EF4-FFF2-40B4-BE49-F238E27FC236}">
                <a16:creationId xmlns:a16="http://schemas.microsoft.com/office/drawing/2014/main" id="{B5F96D20-619F-3FC2-0AF4-2C26CD095648}"/>
              </a:ext>
            </a:extLst>
          </p:cNvPr>
          <p:cNvPicPr>
            <a:picLocks noChangeAspect="1"/>
          </p:cNvPicPr>
          <p:nvPr/>
        </p:nvPicPr>
        <p:blipFill>
          <a:blip r:embed="rId5"/>
          <a:stretch>
            <a:fillRect/>
          </a:stretch>
        </p:blipFill>
        <p:spPr>
          <a:xfrm>
            <a:off x="319949" y="4522115"/>
            <a:ext cx="8514085" cy="431800"/>
          </a:xfrm>
          <a:prstGeom prst="rect">
            <a:avLst/>
          </a:prstGeom>
        </p:spPr>
      </p:pic>
    </p:spTree>
    <p:extLst>
      <p:ext uri="{BB962C8B-B14F-4D97-AF65-F5344CB8AC3E}">
        <p14:creationId xmlns:p14="http://schemas.microsoft.com/office/powerpoint/2010/main" val="3100980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5E2DCB91-4DE3-057B-8DC8-866DA0CBFF11}"/>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BCB79292-C7A9-0342-A37F-3E08E2ECC753}"/>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pic>
        <p:nvPicPr>
          <p:cNvPr id="4" name="Imagen 3">
            <a:extLst>
              <a:ext uri="{FF2B5EF4-FFF2-40B4-BE49-F238E27FC236}">
                <a16:creationId xmlns:a16="http://schemas.microsoft.com/office/drawing/2014/main" id="{77C742B8-D649-FAEC-6EF3-04D994774574}"/>
              </a:ext>
            </a:extLst>
          </p:cNvPr>
          <p:cNvPicPr>
            <a:picLocks noChangeAspect="1"/>
          </p:cNvPicPr>
          <p:nvPr/>
        </p:nvPicPr>
        <p:blipFill>
          <a:blip r:embed="rId3"/>
          <a:stretch>
            <a:fillRect/>
          </a:stretch>
        </p:blipFill>
        <p:spPr>
          <a:xfrm>
            <a:off x="1284422" y="1852047"/>
            <a:ext cx="6575156" cy="2350351"/>
          </a:xfrm>
          <a:prstGeom prst="rect">
            <a:avLst/>
          </a:prstGeom>
        </p:spPr>
      </p:pic>
      <p:sp>
        <p:nvSpPr>
          <p:cNvPr id="10" name="Google Shape;103;p16">
            <a:extLst>
              <a:ext uri="{FF2B5EF4-FFF2-40B4-BE49-F238E27FC236}">
                <a16:creationId xmlns:a16="http://schemas.microsoft.com/office/drawing/2014/main" id="{8235623C-D27C-F8F0-4481-26BD21B1F5EC}"/>
              </a:ext>
            </a:extLst>
          </p:cNvPr>
          <p:cNvSpPr txBox="1">
            <a:spLocks noGrp="1"/>
          </p:cNvSpPr>
          <p:nvPr>
            <p:ph type="body" idx="1"/>
          </p:nvPr>
        </p:nvSpPr>
        <p:spPr>
          <a:xfrm>
            <a:off x="2060604" y="1208291"/>
            <a:ext cx="4223960" cy="643756"/>
          </a:xfrm>
          <a:prstGeom prst="rect">
            <a:avLst/>
          </a:prstGeom>
        </p:spPr>
        <p:txBody>
          <a:bodyPr spcFirstLastPara="1" wrap="square" lIns="91425" tIns="91425" rIns="91425" bIns="91425" anchor="t" anchorCtr="0">
            <a:noAutofit/>
          </a:bodyPr>
          <a:lstStyle/>
          <a:p>
            <a:pPr marL="457200" lvl="0" indent="-304800" algn="l" rtl="0">
              <a:spcBef>
                <a:spcPts val="1000"/>
              </a:spcBef>
              <a:spcAft>
                <a:spcPts val="0"/>
              </a:spcAft>
              <a:buSzPts val="1200"/>
              <a:buChar char="●"/>
            </a:pPr>
            <a:r>
              <a:rPr lang="en"/>
              <a:t>¿De </a:t>
            </a:r>
            <a:r>
              <a:rPr lang="en" err="1"/>
              <a:t>qué</a:t>
            </a:r>
            <a:r>
              <a:rPr lang="en"/>
              <a:t> </a:t>
            </a:r>
            <a:r>
              <a:rPr lang="en" err="1"/>
              <a:t>tamaño</a:t>
            </a:r>
            <a:r>
              <a:rPr lang="en"/>
              <a:t> es </a:t>
            </a:r>
            <a:r>
              <a:rPr lang="en" err="1"/>
              <a:t>el</a:t>
            </a:r>
            <a:r>
              <a:rPr lang="en"/>
              <a:t> buffer?</a:t>
            </a:r>
          </a:p>
        </p:txBody>
      </p:sp>
      <p:pic>
        <p:nvPicPr>
          <p:cNvPr id="11" name="Picture 2">
            <a:extLst>
              <a:ext uri="{FF2B5EF4-FFF2-40B4-BE49-F238E27FC236}">
                <a16:creationId xmlns:a16="http://schemas.microsoft.com/office/drawing/2014/main" id="{27F10838-8551-C7E6-B822-B58184770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175" y="94200"/>
            <a:ext cx="1215648" cy="121564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B53C1286-B8DB-2D14-0525-9CC657037976}"/>
              </a:ext>
            </a:extLst>
          </p:cNvPr>
          <p:cNvPicPr>
            <a:picLocks noChangeAspect="1"/>
          </p:cNvPicPr>
          <p:nvPr/>
        </p:nvPicPr>
        <p:blipFill>
          <a:blip r:embed="rId5"/>
          <a:stretch>
            <a:fillRect/>
          </a:stretch>
        </p:blipFill>
        <p:spPr>
          <a:xfrm>
            <a:off x="429110" y="4525613"/>
            <a:ext cx="8660646" cy="431800"/>
          </a:xfrm>
          <a:prstGeom prst="rect">
            <a:avLst/>
          </a:prstGeom>
        </p:spPr>
      </p:pic>
    </p:spTree>
    <p:extLst>
      <p:ext uri="{BB962C8B-B14F-4D97-AF65-F5344CB8AC3E}">
        <p14:creationId xmlns:p14="http://schemas.microsoft.com/office/powerpoint/2010/main" val="2288003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E614EDF0-C5A7-1880-F214-43AF18C71935}"/>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50E50AF3-3F10-BB59-81EE-925F933E01E0}"/>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pic>
        <p:nvPicPr>
          <p:cNvPr id="11" name="Picture 2">
            <a:extLst>
              <a:ext uri="{FF2B5EF4-FFF2-40B4-BE49-F238E27FC236}">
                <a16:creationId xmlns:a16="http://schemas.microsoft.com/office/drawing/2014/main" id="{03DB3EF6-D13C-AA01-B206-B59A0242A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175" y="94200"/>
            <a:ext cx="1215648" cy="121564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Texto&#10;&#10;Descripción generada automáticamente">
            <a:extLst>
              <a:ext uri="{FF2B5EF4-FFF2-40B4-BE49-F238E27FC236}">
                <a16:creationId xmlns:a16="http://schemas.microsoft.com/office/drawing/2014/main" id="{F86664FC-EEA7-8A9C-142C-C462877529A8}"/>
              </a:ext>
            </a:extLst>
          </p:cNvPr>
          <p:cNvPicPr>
            <a:picLocks noChangeAspect="1"/>
          </p:cNvPicPr>
          <p:nvPr/>
        </p:nvPicPr>
        <p:blipFill>
          <a:blip r:embed="rId4"/>
          <a:stretch>
            <a:fillRect/>
          </a:stretch>
        </p:blipFill>
        <p:spPr>
          <a:xfrm>
            <a:off x="354804" y="847595"/>
            <a:ext cx="3832360" cy="4164167"/>
          </a:xfrm>
          <a:prstGeom prst="rect">
            <a:avLst/>
          </a:prstGeom>
        </p:spPr>
      </p:pic>
      <p:pic>
        <p:nvPicPr>
          <p:cNvPr id="12" name="Imagen 11" descr="Texto&#10;&#10;Descripción generada automáticamente">
            <a:extLst>
              <a:ext uri="{FF2B5EF4-FFF2-40B4-BE49-F238E27FC236}">
                <a16:creationId xmlns:a16="http://schemas.microsoft.com/office/drawing/2014/main" id="{811717C0-F3A6-7C1E-44EE-9CF815FE616E}"/>
              </a:ext>
            </a:extLst>
          </p:cNvPr>
          <p:cNvPicPr>
            <a:picLocks noChangeAspect="1"/>
          </p:cNvPicPr>
          <p:nvPr/>
        </p:nvPicPr>
        <p:blipFill>
          <a:blip r:embed="rId5"/>
          <a:stretch>
            <a:fillRect/>
          </a:stretch>
        </p:blipFill>
        <p:spPr>
          <a:xfrm>
            <a:off x="4295704" y="967323"/>
            <a:ext cx="4292014" cy="3924710"/>
          </a:xfrm>
          <a:prstGeom prst="rect">
            <a:avLst/>
          </a:prstGeom>
        </p:spPr>
      </p:pic>
      <p:pic>
        <p:nvPicPr>
          <p:cNvPr id="13" name="Imagen 12">
            <a:extLst>
              <a:ext uri="{FF2B5EF4-FFF2-40B4-BE49-F238E27FC236}">
                <a16:creationId xmlns:a16="http://schemas.microsoft.com/office/drawing/2014/main" id="{AB444854-C696-B92E-77D1-BEC9D3265C66}"/>
              </a:ext>
            </a:extLst>
          </p:cNvPr>
          <p:cNvPicPr>
            <a:picLocks noChangeAspect="1"/>
          </p:cNvPicPr>
          <p:nvPr/>
        </p:nvPicPr>
        <p:blipFill>
          <a:blip r:embed="rId6"/>
          <a:stretch>
            <a:fillRect/>
          </a:stretch>
        </p:blipFill>
        <p:spPr>
          <a:xfrm>
            <a:off x="354804" y="4711700"/>
            <a:ext cx="8434392" cy="431800"/>
          </a:xfrm>
          <a:prstGeom prst="rect">
            <a:avLst/>
          </a:prstGeom>
        </p:spPr>
      </p:pic>
    </p:spTree>
    <p:extLst>
      <p:ext uri="{BB962C8B-B14F-4D97-AF65-F5344CB8AC3E}">
        <p14:creationId xmlns:p14="http://schemas.microsoft.com/office/powerpoint/2010/main" val="194739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err="1">
                <a:solidFill>
                  <a:srgbClr val="FFFFFF"/>
                </a:solidFill>
              </a:rPr>
              <a:t>Conceptos</a:t>
            </a:r>
            <a:endParaRPr lang="es-ES"/>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sp>
        <p:nvSpPr>
          <p:cNvPr id="2" name="CuadroTexto 1">
            <a:extLst>
              <a:ext uri="{FF2B5EF4-FFF2-40B4-BE49-F238E27FC236}">
                <a16:creationId xmlns:a16="http://schemas.microsoft.com/office/drawing/2014/main" id="{0494A5C5-56EE-7829-9A13-582276AA621D}"/>
              </a:ext>
            </a:extLst>
          </p:cNvPr>
          <p:cNvSpPr txBox="1"/>
          <p:nvPr/>
        </p:nvSpPr>
        <p:spPr>
          <a:xfrm>
            <a:off x="914979" y="1314465"/>
            <a:ext cx="7156832"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Clr>
                <a:schemeClr val="tx1"/>
              </a:buClr>
              <a:buFont typeface="Arial" panose="020B0604020202020204" pitchFamily="34" charset="0"/>
              <a:buChar char="•"/>
            </a:pPr>
            <a:r>
              <a:rPr lang="en-US" sz="1200" err="1">
                <a:solidFill>
                  <a:schemeClr val="tx1"/>
                </a:solidFill>
                <a:latin typeface="Source Code Pro" panose="020B0509030403020204" pitchFamily="49" charset="0"/>
                <a:ea typeface="Source Code Pro" panose="020B0509030403020204" pitchFamily="49" charset="0"/>
              </a:rPr>
              <a:t>Fuzzer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programa</a:t>
            </a:r>
            <a:r>
              <a:rPr lang="en-US" sz="1200">
                <a:solidFill>
                  <a:schemeClr val="tx1"/>
                </a:solidFill>
                <a:latin typeface="Source Code Pro" panose="020B0509030403020204" pitchFamily="49" charset="0"/>
                <a:ea typeface="Source Code Pro" panose="020B0509030403020204" pitchFamily="49" charset="0"/>
              </a:rPr>
              <a:t> que </a:t>
            </a:r>
            <a:r>
              <a:rPr lang="en-US" sz="1200" err="1">
                <a:solidFill>
                  <a:schemeClr val="tx1"/>
                </a:solidFill>
                <a:latin typeface="Source Code Pro" panose="020B0509030403020204" pitchFamily="49" charset="0"/>
                <a:ea typeface="Source Code Pro" panose="020B0509030403020204" pitchFamily="49" charset="0"/>
              </a:rPr>
              <a:t>gestiona</a:t>
            </a:r>
            <a:r>
              <a:rPr lang="en-US" sz="1200">
                <a:solidFill>
                  <a:schemeClr val="tx1"/>
                </a:solidFill>
                <a:latin typeface="Source Code Pro" panose="020B0509030403020204" pitchFamily="49" charset="0"/>
                <a:ea typeface="Source Code Pro" panose="020B0509030403020204" pitchFamily="49" charset="0"/>
              </a:rPr>
              <a:t> la </a:t>
            </a:r>
            <a:r>
              <a:rPr lang="en-US" sz="1200" err="1">
                <a:solidFill>
                  <a:schemeClr val="tx1"/>
                </a:solidFill>
                <a:latin typeface="Source Code Pro" panose="020B0509030403020204" pitchFamily="49" charset="0"/>
                <a:ea typeface="Source Code Pro" panose="020B0509030403020204" pitchFamily="49" charset="0"/>
              </a:rPr>
              <a:t>lógica</a:t>
            </a:r>
            <a:r>
              <a:rPr lang="en-US" sz="1200">
                <a:solidFill>
                  <a:schemeClr val="tx1"/>
                </a:solidFill>
                <a:latin typeface="Source Code Pro" panose="020B0509030403020204" pitchFamily="49" charset="0"/>
                <a:ea typeface="Source Code Pro" panose="020B0509030403020204" pitchFamily="49" charset="0"/>
              </a:rPr>
              <a:t> del </a:t>
            </a:r>
            <a:r>
              <a:rPr lang="en-US" sz="1200" err="1">
                <a:solidFill>
                  <a:schemeClr val="tx1"/>
                </a:solidFill>
                <a:latin typeface="Source Code Pro" panose="020B0509030403020204" pitchFamily="49" charset="0"/>
                <a:ea typeface="Source Code Pro" panose="020B0509030403020204" pitchFamily="49" charset="0"/>
              </a:rPr>
              <a:t>proceso</a:t>
            </a:r>
            <a:r>
              <a:rPr lang="en-US" sz="1200">
                <a:solidFill>
                  <a:schemeClr val="tx1"/>
                </a:solidFill>
                <a:latin typeface="Source Code Pro" panose="020B0509030403020204" pitchFamily="49" charset="0"/>
                <a:ea typeface="Source Code Pro" panose="020B0509030403020204" pitchFamily="49" charset="0"/>
              </a:rPr>
              <a:t> de fuzzing</a:t>
            </a:r>
          </a:p>
          <a:p>
            <a:pPr marL="171450" indent="-171450" algn="just">
              <a:buClr>
                <a:schemeClr val="tx1"/>
              </a:buClr>
              <a:buFont typeface="Arial" panose="020B0604020202020204" pitchFamily="34" charset="0"/>
              <a:buChar char="•"/>
            </a:pPr>
            <a:endParaRPr lang="en-US" sz="1200">
              <a:solidFill>
                <a:schemeClr val="tx1"/>
              </a:solidFill>
              <a:latin typeface="Source Code Pro" panose="020B0509030403020204" pitchFamily="49" charset="0"/>
              <a:ea typeface="Source Code Pro" panose="020B0509030403020204" pitchFamily="49" charset="0"/>
            </a:endParaRPr>
          </a:p>
          <a:p>
            <a:pPr marL="171450" indent="-171450" algn="just">
              <a:buClr>
                <a:schemeClr val="tx1"/>
              </a:buClr>
              <a:buFont typeface="Arial" panose="020B0604020202020204" pitchFamily="34" charset="0"/>
              <a:buChar char="•"/>
            </a:pPr>
            <a:r>
              <a:rPr lang="en-US" sz="1200" err="1">
                <a:solidFill>
                  <a:schemeClr val="tx1"/>
                </a:solidFill>
                <a:latin typeface="Source Code Pro" panose="020B0509030403020204" pitchFamily="49" charset="0"/>
                <a:ea typeface="Source Code Pro" panose="020B0509030403020204" pitchFamily="49" charset="0"/>
              </a:rPr>
              <a:t>Mutaciones</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cambios</a:t>
            </a:r>
            <a:r>
              <a:rPr lang="en-US" sz="1200">
                <a:solidFill>
                  <a:schemeClr val="tx1"/>
                </a:solidFill>
                <a:latin typeface="Source Code Pro" panose="020B0509030403020204" pitchFamily="49" charset="0"/>
                <a:ea typeface="Source Code Pro" panose="020B0509030403020204" pitchFamily="49" charset="0"/>
              </a:rPr>
              <a:t> que </a:t>
            </a:r>
            <a:r>
              <a:rPr lang="en-US" sz="1200" err="1">
                <a:solidFill>
                  <a:schemeClr val="tx1"/>
                </a:solidFill>
                <a:latin typeface="Source Code Pro" panose="020B0509030403020204" pitchFamily="49" charset="0"/>
                <a:ea typeface="Source Code Pro" panose="020B0509030403020204" pitchFamily="49" charset="0"/>
              </a:rPr>
              <a:t>el</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fuzzer</a:t>
            </a:r>
            <a:r>
              <a:rPr lang="en-US" sz="1200">
                <a:solidFill>
                  <a:schemeClr val="tx1"/>
                </a:solidFill>
                <a:latin typeface="Source Code Pro" panose="020B0509030403020204" pitchFamily="49" charset="0"/>
                <a:ea typeface="Source Code Pro" panose="020B0509030403020204" pitchFamily="49" charset="0"/>
              </a:rPr>
              <a:t> le </a:t>
            </a:r>
            <a:r>
              <a:rPr lang="en-US" sz="1200" err="1">
                <a:solidFill>
                  <a:schemeClr val="tx1"/>
                </a:solidFill>
                <a:latin typeface="Source Code Pro" panose="020B0509030403020204" pitchFamily="49" charset="0"/>
                <a:ea typeface="Source Code Pro" panose="020B0509030403020204" pitchFamily="49" charset="0"/>
              </a:rPr>
              <a:t>hace</a:t>
            </a:r>
            <a:r>
              <a:rPr lang="en-US" sz="1200">
                <a:solidFill>
                  <a:schemeClr val="tx1"/>
                </a:solidFill>
                <a:latin typeface="Source Code Pro" panose="020B0509030403020204" pitchFamily="49" charset="0"/>
                <a:ea typeface="Source Code Pro" panose="020B0509030403020204" pitchFamily="49" charset="0"/>
              </a:rPr>
              <a:t> a </a:t>
            </a:r>
            <a:r>
              <a:rPr lang="en-US" sz="1200" err="1">
                <a:solidFill>
                  <a:schemeClr val="tx1"/>
                </a:solidFill>
                <a:latin typeface="Source Code Pro" panose="020B0509030403020204" pitchFamily="49" charset="0"/>
                <a:ea typeface="Source Code Pro" panose="020B0509030403020204" pitchFamily="49" charset="0"/>
              </a:rPr>
              <a:t>los</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casos</a:t>
            </a:r>
            <a:r>
              <a:rPr lang="en-US" sz="1200">
                <a:solidFill>
                  <a:schemeClr val="tx1"/>
                </a:solidFill>
                <a:latin typeface="Source Code Pro" panose="020B0509030403020204" pitchFamily="49" charset="0"/>
                <a:ea typeface="Source Code Pro" panose="020B0509030403020204" pitchFamily="49" charset="0"/>
              </a:rPr>
              <a:t> del corpus para </a:t>
            </a:r>
            <a:r>
              <a:rPr lang="en-US" sz="1200" err="1">
                <a:solidFill>
                  <a:schemeClr val="tx1"/>
                </a:solidFill>
                <a:latin typeface="Source Code Pro" panose="020B0509030403020204" pitchFamily="49" charset="0"/>
                <a:ea typeface="Source Code Pro" panose="020B0509030403020204" pitchFamily="49" charset="0"/>
              </a:rPr>
              <a:t>intentar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encontrar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fallos</a:t>
            </a:r>
            <a:r>
              <a:rPr lang="en-US" sz="1200">
                <a:solidFill>
                  <a:schemeClr val="tx1"/>
                </a:solidFill>
                <a:latin typeface="Source Code Pro" panose="020B0509030403020204" pitchFamily="49" charset="0"/>
                <a:ea typeface="Source Code Pro" panose="020B0509030403020204" pitchFamily="49" charset="0"/>
              </a:rPr>
              <a:t> y </a:t>
            </a:r>
            <a:r>
              <a:rPr lang="en-US" sz="1200" err="1">
                <a:solidFill>
                  <a:schemeClr val="tx1"/>
                </a:solidFill>
                <a:latin typeface="Source Code Pro" panose="020B0509030403020204" pitchFamily="49" charset="0"/>
                <a:ea typeface="Source Code Pro" panose="020B0509030403020204" pitchFamily="49" charset="0"/>
              </a:rPr>
              <a:t>aumentar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el</a:t>
            </a:r>
            <a:r>
              <a:rPr lang="en-US" sz="1200">
                <a:solidFill>
                  <a:schemeClr val="tx1"/>
                </a:solidFill>
                <a:latin typeface="Source Code Pro" panose="020B0509030403020204" pitchFamily="49" charset="0"/>
                <a:ea typeface="Source Code Pro" panose="020B0509030403020204" pitchFamily="49" charset="0"/>
              </a:rPr>
              <a:t> coverage (</a:t>
            </a:r>
            <a:r>
              <a:rPr lang="en-US" sz="1200" err="1">
                <a:solidFill>
                  <a:schemeClr val="tx1"/>
                </a:solidFill>
                <a:latin typeface="Source Code Pro" panose="020B0509030403020204" pitchFamily="49" charset="0"/>
                <a:ea typeface="Source Code Pro" panose="020B0509030403020204" pitchFamily="49" charset="0"/>
              </a:rPr>
              <a:t>cobertura</a:t>
            </a:r>
            <a:r>
              <a:rPr lang="en-US" sz="1200">
                <a:solidFill>
                  <a:schemeClr val="tx1"/>
                </a:solidFill>
                <a:latin typeface="Source Code Pro" panose="020B0509030403020204" pitchFamily="49" charset="0"/>
                <a:ea typeface="Source Code Pro" panose="020B0509030403020204" pitchFamily="49" charset="0"/>
              </a:rPr>
              <a:t>)</a:t>
            </a:r>
          </a:p>
          <a:p>
            <a:pPr marL="171450" indent="-171450" algn="just">
              <a:buClr>
                <a:schemeClr val="tx1"/>
              </a:buClr>
              <a:buFont typeface="Arial" panose="020B0604020202020204" pitchFamily="34" charset="0"/>
              <a:buChar char="•"/>
            </a:pPr>
            <a:endParaRPr lang="en-US" sz="1200">
              <a:solidFill>
                <a:schemeClr val="tx1"/>
              </a:solidFill>
              <a:latin typeface="Source Code Pro" panose="020B0509030403020204" pitchFamily="49" charset="0"/>
              <a:ea typeface="Source Code Pro" panose="020B0509030403020204" pitchFamily="49" charset="0"/>
            </a:endParaRPr>
          </a:p>
          <a:p>
            <a:pPr marL="171450" indent="-171450" algn="just">
              <a:buClr>
                <a:schemeClr val="tx1"/>
              </a:buClr>
              <a:buFont typeface="Arial" panose="020B0604020202020204" pitchFamily="34" charset="0"/>
              <a:buChar char="•"/>
            </a:pPr>
            <a:r>
              <a:rPr lang="en-US" sz="1200">
                <a:solidFill>
                  <a:schemeClr val="tx1"/>
                </a:solidFill>
                <a:latin typeface="Source Code Pro" panose="020B0509030403020204" pitchFamily="49" charset="0"/>
                <a:ea typeface="Source Code Pro" panose="020B0509030403020204" pitchFamily="49" charset="0"/>
              </a:rPr>
              <a:t>Corpus: </a:t>
            </a:r>
            <a:r>
              <a:rPr lang="en-US" sz="1200" err="1">
                <a:solidFill>
                  <a:schemeClr val="tx1"/>
                </a:solidFill>
                <a:latin typeface="Source Code Pro" panose="020B0509030403020204" pitchFamily="49" charset="0"/>
                <a:ea typeface="Source Code Pro" panose="020B0509030403020204" pitchFamily="49" charset="0"/>
              </a:rPr>
              <a:t>relativo</a:t>
            </a:r>
            <a:r>
              <a:rPr lang="en-US" sz="1200">
                <a:solidFill>
                  <a:schemeClr val="tx1"/>
                </a:solidFill>
                <a:latin typeface="Source Code Pro" panose="020B0509030403020204" pitchFamily="49" charset="0"/>
                <a:ea typeface="Source Code Pro" panose="020B0509030403020204" pitchFamily="49" charset="0"/>
              </a:rPr>
              <a:t> a </a:t>
            </a:r>
            <a:r>
              <a:rPr lang="en-US" sz="1200" err="1">
                <a:solidFill>
                  <a:schemeClr val="tx1"/>
                </a:solidFill>
                <a:latin typeface="Source Code Pro" panose="020B0509030403020204" pitchFamily="49" charset="0"/>
                <a:ea typeface="Source Code Pro" panose="020B0509030403020204" pitchFamily="49" charset="0"/>
              </a:rPr>
              <a:t>ficheros</a:t>
            </a:r>
            <a:r>
              <a:rPr lang="en-US" sz="1200">
                <a:solidFill>
                  <a:schemeClr val="tx1"/>
                </a:solidFill>
                <a:latin typeface="Source Code Pro" panose="020B0509030403020204" pitchFamily="49" charset="0"/>
                <a:ea typeface="Source Code Pro" panose="020B0509030403020204" pitchFamily="49" charset="0"/>
              </a:rPr>
              <a:t>/</a:t>
            </a:r>
            <a:r>
              <a:rPr lang="en-US" sz="1200" err="1">
                <a:solidFill>
                  <a:schemeClr val="tx1"/>
                </a:solidFill>
                <a:latin typeface="Source Code Pro" panose="020B0509030403020204" pitchFamily="49" charset="0"/>
                <a:ea typeface="Source Code Pro" panose="020B0509030403020204" pitchFamily="49" charset="0"/>
              </a:rPr>
              <a:t>protocolos</a:t>
            </a:r>
            <a:r>
              <a:rPr lang="en-US" sz="1200">
                <a:solidFill>
                  <a:schemeClr val="tx1"/>
                </a:solidFill>
                <a:latin typeface="Source Code Pro" panose="020B0509030403020204" pitchFamily="49" charset="0"/>
                <a:ea typeface="Source Code Pro" panose="020B0509030403020204" pitchFamily="49" charset="0"/>
              </a:rPr>
              <a:t> etc. Son </a:t>
            </a:r>
            <a:r>
              <a:rPr lang="en-US" sz="1200" err="1">
                <a:solidFill>
                  <a:schemeClr val="tx1"/>
                </a:solidFill>
                <a:latin typeface="Source Code Pro" panose="020B0509030403020204" pitchFamily="49" charset="0"/>
                <a:ea typeface="Source Code Pro" panose="020B0509030403020204" pitchFamily="49" charset="0"/>
              </a:rPr>
              <a:t>los</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casos</a:t>
            </a:r>
            <a:r>
              <a:rPr lang="en-US" sz="1200">
                <a:solidFill>
                  <a:schemeClr val="tx1"/>
                </a:solidFill>
                <a:latin typeface="Source Code Pro" panose="020B0509030403020204" pitchFamily="49" charset="0"/>
                <a:ea typeface="Source Code Pro" panose="020B0509030403020204" pitchFamily="49" charset="0"/>
              </a:rPr>
              <a:t> base que </a:t>
            </a:r>
            <a:r>
              <a:rPr lang="en-US" sz="1200" err="1">
                <a:solidFill>
                  <a:schemeClr val="tx1"/>
                </a:solidFill>
                <a:latin typeface="Source Code Pro" panose="020B0509030403020204" pitchFamily="49" charset="0"/>
                <a:ea typeface="Source Code Pro" panose="020B0509030403020204" pitchFamily="49" charset="0"/>
              </a:rPr>
              <a:t>utilizan</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los</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fuzzers</a:t>
            </a:r>
            <a:r>
              <a:rPr lang="en-US" sz="1200">
                <a:solidFill>
                  <a:schemeClr val="tx1"/>
                </a:solidFill>
                <a:latin typeface="Source Code Pro" panose="020B0509030403020204" pitchFamily="49" charset="0"/>
                <a:ea typeface="Source Code Pro" panose="020B0509030403020204" pitchFamily="49" charset="0"/>
              </a:rPr>
              <a:t> para </a:t>
            </a:r>
            <a:r>
              <a:rPr lang="en-US" sz="1200" err="1">
                <a:solidFill>
                  <a:schemeClr val="tx1"/>
                </a:solidFill>
                <a:latin typeface="Source Code Pro" panose="020B0509030403020204" pitchFamily="49" charset="0"/>
                <a:ea typeface="Source Code Pro" panose="020B0509030403020204" pitchFamily="49" charset="0"/>
              </a:rPr>
              <a:t>generar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más</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casos</a:t>
            </a:r>
            <a:endParaRPr lang="en-US" sz="1200">
              <a:solidFill>
                <a:schemeClr val="tx1"/>
              </a:solidFill>
              <a:latin typeface="Source Code Pro" panose="020B0509030403020204" pitchFamily="49" charset="0"/>
              <a:ea typeface="Source Code Pro" panose="020B0509030403020204" pitchFamily="49" charset="0"/>
            </a:endParaRPr>
          </a:p>
          <a:p>
            <a:pPr marL="171450" indent="-171450" algn="just">
              <a:buClr>
                <a:schemeClr val="tx1"/>
              </a:buClr>
              <a:buFont typeface="Arial" panose="020B0604020202020204" pitchFamily="34" charset="0"/>
              <a:buChar char="•"/>
            </a:pPr>
            <a:endParaRPr lang="en-US" sz="1200">
              <a:solidFill>
                <a:schemeClr val="tx1"/>
              </a:solidFill>
              <a:latin typeface="Source Code Pro" panose="020B0509030403020204" pitchFamily="49" charset="0"/>
              <a:ea typeface="Source Code Pro" panose="020B0509030403020204" pitchFamily="49" charset="0"/>
            </a:endParaRPr>
          </a:p>
          <a:p>
            <a:pPr marL="171450" indent="-171450" algn="just">
              <a:buClr>
                <a:schemeClr val="tx1"/>
              </a:buClr>
              <a:buFont typeface="Arial" panose="020B0604020202020204" pitchFamily="34" charset="0"/>
              <a:buChar char="•"/>
            </a:pPr>
            <a:r>
              <a:rPr lang="en-US" sz="1200" err="1">
                <a:solidFill>
                  <a:schemeClr val="tx1"/>
                </a:solidFill>
                <a:latin typeface="Source Code Pro" panose="020B0509030403020204" pitchFamily="49" charset="0"/>
                <a:ea typeface="Source Code Pro" panose="020B0509030403020204" pitchFamily="49" charset="0"/>
              </a:rPr>
              <a:t>Diccionarios</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ficheros</a:t>
            </a:r>
            <a:r>
              <a:rPr lang="en-US" sz="1200">
                <a:solidFill>
                  <a:schemeClr val="tx1"/>
                </a:solidFill>
                <a:latin typeface="Source Code Pro" panose="020B0509030403020204" pitchFamily="49" charset="0"/>
                <a:ea typeface="Source Code Pro" panose="020B0509030403020204" pitchFamily="49" charset="0"/>
              </a:rPr>
              <a:t> con strings </a:t>
            </a:r>
            <a:r>
              <a:rPr lang="en-US" sz="1200" err="1">
                <a:solidFill>
                  <a:schemeClr val="tx1"/>
                </a:solidFill>
                <a:latin typeface="Source Code Pro" panose="020B0509030403020204" pitchFamily="49" charset="0"/>
                <a:ea typeface="Source Code Pro" panose="020B0509030403020204" pitchFamily="49" charset="0"/>
              </a:rPr>
              <a:t>específicos</a:t>
            </a:r>
            <a:r>
              <a:rPr lang="en-US" sz="1200">
                <a:solidFill>
                  <a:schemeClr val="tx1"/>
                </a:solidFill>
                <a:latin typeface="Source Code Pro" panose="020B0509030403020204" pitchFamily="49" charset="0"/>
                <a:ea typeface="Source Code Pro" panose="020B0509030403020204" pitchFamily="49" charset="0"/>
              </a:rPr>
              <a:t>, se </a:t>
            </a:r>
            <a:r>
              <a:rPr lang="en-US" sz="1200" err="1">
                <a:solidFill>
                  <a:schemeClr val="tx1"/>
                </a:solidFill>
                <a:latin typeface="Source Code Pro" panose="020B0509030403020204" pitchFamily="49" charset="0"/>
                <a:ea typeface="Source Code Pro" panose="020B0509030403020204" pitchFamily="49" charset="0"/>
              </a:rPr>
              <a:t>usan</a:t>
            </a:r>
            <a:r>
              <a:rPr lang="en-US" sz="1200">
                <a:solidFill>
                  <a:schemeClr val="tx1"/>
                </a:solidFill>
                <a:latin typeface="Source Code Pro" panose="020B0509030403020204" pitchFamily="49" charset="0"/>
                <a:ea typeface="Source Code Pro" panose="020B0509030403020204" pitchFamily="49" charset="0"/>
              </a:rPr>
              <a:t> para </a:t>
            </a:r>
            <a:r>
              <a:rPr lang="en-US" sz="1200" err="1">
                <a:solidFill>
                  <a:schemeClr val="tx1"/>
                </a:solidFill>
                <a:latin typeface="Source Code Pro" panose="020B0509030403020204" pitchFamily="49" charset="0"/>
                <a:ea typeface="Source Code Pro" panose="020B0509030403020204" pitchFamily="49" charset="0"/>
              </a:rPr>
              <a:t>conseguir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más</a:t>
            </a:r>
            <a:r>
              <a:rPr lang="en-US" sz="1200">
                <a:solidFill>
                  <a:schemeClr val="tx1"/>
                </a:solidFill>
                <a:latin typeface="Source Code Pro" panose="020B0509030403020204" pitchFamily="49" charset="0"/>
                <a:ea typeface="Source Code Pro" panose="020B0509030403020204" pitchFamily="49" charset="0"/>
              </a:rPr>
              <a:t> coverage (</a:t>
            </a:r>
            <a:r>
              <a:rPr lang="en-US" sz="1200" err="1">
                <a:solidFill>
                  <a:schemeClr val="tx1"/>
                </a:solidFill>
                <a:latin typeface="Source Code Pro" panose="020B0509030403020204" pitchFamily="49" charset="0"/>
                <a:ea typeface="Source Code Pro" panose="020B0509030403020204" pitchFamily="49" charset="0"/>
              </a:rPr>
              <a:t>cobertura</a:t>
            </a:r>
            <a:r>
              <a:rPr lang="en-US" sz="1200">
                <a:solidFill>
                  <a:schemeClr val="tx1"/>
                </a:solidFill>
                <a:latin typeface="Source Code Pro" panose="020B0509030403020204" pitchFamily="49" charset="0"/>
                <a:ea typeface="Source Code Pro" panose="020B0509030403020204" pitchFamily="49" charset="0"/>
              </a:rPr>
              <a:t>)</a:t>
            </a:r>
          </a:p>
          <a:p>
            <a:pPr marL="171450" indent="-171450" algn="just">
              <a:buClr>
                <a:schemeClr val="tx1"/>
              </a:buClr>
              <a:buFont typeface="Arial" panose="020B0604020202020204" pitchFamily="34" charset="0"/>
              <a:buChar char="•"/>
            </a:pPr>
            <a:endParaRPr lang="en-US" sz="1200">
              <a:solidFill>
                <a:schemeClr val="tx1"/>
              </a:solidFill>
              <a:latin typeface="Source Code Pro" panose="020B0509030403020204" pitchFamily="49" charset="0"/>
              <a:ea typeface="Source Code Pro" panose="020B0509030403020204" pitchFamily="49" charset="0"/>
            </a:endParaRPr>
          </a:p>
          <a:p>
            <a:pPr marL="171450" indent="-171450" algn="just">
              <a:buClr>
                <a:schemeClr val="tx1"/>
              </a:buClr>
              <a:buFont typeface="Arial" panose="020B0604020202020204" pitchFamily="34" charset="0"/>
              <a:buChar char="•"/>
            </a:pPr>
            <a:r>
              <a:rPr lang="en-US" sz="1200">
                <a:solidFill>
                  <a:schemeClr val="tx1"/>
                </a:solidFill>
                <a:latin typeface="Source Code Pro" panose="020B0509030403020204" pitchFamily="49" charset="0"/>
                <a:ea typeface="Source Code Pro" panose="020B0509030403020204" pitchFamily="49" charset="0"/>
              </a:rPr>
              <a:t>Grammar: </a:t>
            </a:r>
            <a:r>
              <a:rPr lang="en-US" sz="1200" err="1">
                <a:solidFill>
                  <a:schemeClr val="tx1"/>
                </a:solidFill>
                <a:latin typeface="Source Code Pro" panose="020B0509030403020204" pitchFamily="49" charset="0"/>
                <a:ea typeface="Source Code Pro" panose="020B0509030403020204" pitchFamily="49" charset="0"/>
              </a:rPr>
              <a:t>en</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lugar</a:t>
            </a:r>
            <a:r>
              <a:rPr lang="en-US" sz="1200">
                <a:solidFill>
                  <a:schemeClr val="tx1"/>
                </a:solidFill>
                <a:latin typeface="Source Code Pro" panose="020B0509030403020204" pitchFamily="49" charset="0"/>
                <a:ea typeface="Source Code Pro" panose="020B0509030403020204" pitchFamily="49" charset="0"/>
              </a:rPr>
              <a:t> de solo </a:t>
            </a:r>
            <a:r>
              <a:rPr lang="en-US" sz="1200" err="1">
                <a:solidFill>
                  <a:schemeClr val="tx1"/>
                </a:solidFill>
                <a:latin typeface="Source Code Pro" panose="020B0509030403020204" pitchFamily="49" charset="0"/>
                <a:ea typeface="Source Code Pro" panose="020B0509030403020204" pitchFamily="49" charset="0"/>
              </a:rPr>
              <a:t>incluir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los</a:t>
            </a:r>
            <a:r>
              <a:rPr lang="en-US" sz="1200">
                <a:solidFill>
                  <a:schemeClr val="tx1"/>
                </a:solidFill>
                <a:latin typeface="Source Code Pro" panose="020B0509030403020204" pitchFamily="49" charset="0"/>
                <a:ea typeface="Source Code Pro" panose="020B0509030403020204" pitchFamily="49" charset="0"/>
              </a:rPr>
              <a:t> tokens </a:t>
            </a:r>
            <a:r>
              <a:rPr lang="en-US" sz="1200" err="1">
                <a:solidFill>
                  <a:schemeClr val="tx1"/>
                </a:solidFill>
                <a:latin typeface="Source Code Pro" panose="020B0509030403020204" pitchFamily="49" charset="0"/>
                <a:ea typeface="Source Code Pro" panose="020B0509030403020204" pitchFamily="49" charset="0"/>
              </a:rPr>
              <a:t>específicos</a:t>
            </a:r>
            <a:r>
              <a:rPr lang="en-US" sz="1200">
                <a:solidFill>
                  <a:schemeClr val="tx1"/>
                </a:solidFill>
                <a:latin typeface="Source Code Pro" panose="020B0509030403020204" pitchFamily="49" charset="0"/>
                <a:ea typeface="Source Code Pro" panose="020B0509030403020204" pitchFamily="49" charset="0"/>
              </a:rPr>
              <a:t> de un </a:t>
            </a:r>
            <a:r>
              <a:rPr lang="en-US" sz="1200" err="1">
                <a:solidFill>
                  <a:schemeClr val="tx1"/>
                </a:solidFill>
                <a:latin typeface="Source Code Pro" panose="020B0509030403020204" pitchFamily="49" charset="0"/>
                <a:ea typeface="Source Code Pro" panose="020B0509030403020204" pitchFamily="49" charset="0"/>
              </a:rPr>
              <a:t>formato</a:t>
            </a:r>
            <a:r>
              <a:rPr lang="en-US" sz="1200">
                <a:solidFill>
                  <a:schemeClr val="tx1"/>
                </a:solidFill>
                <a:latin typeface="Source Code Pro" panose="020B0509030403020204" pitchFamily="49" charset="0"/>
                <a:ea typeface="Source Code Pro" panose="020B0509030403020204" pitchFamily="49" charset="0"/>
              </a:rPr>
              <a:t> de </a:t>
            </a:r>
            <a:r>
              <a:rPr lang="en-US" sz="1200" err="1">
                <a:solidFill>
                  <a:schemeClr val="tx1"/>
                </a:solidFill>
                <a:latin typeface="Source Code Pro" panose="020B0509030403020204" pitchFamily="49" charset="0"/>
                <a:ea typeface="Source Code Pro" panose="020B0509030403020204" pitchFamily="49" charset="0"/>
              </a:rPr>
              <a:t>fichero</a:t>
            </a:r>
            <a:r>
              <a:rPr lang="en-US" sz="1200">
                <a:solidFill>
                  <a:schemeClr val="tx1"/>
                </a:solidFill>
                <a:latin typeface="Source Code Pro" panose="020B0509030403020204" pitchFamily="49" charset="0"/>
                <a:ea typeface="Source Code Pro" panose="020B0509030403020204" pitchFamily="49" charset="0"/>
              </a:rPr>
              <a:t>/</a:t>
            </a:r>
            <a:r>
              <a:rPr lang="en-US" sz="1200" err="1">
                <a:solidFill>
                  <a:schemeClr val="tx1"/>
                </a:solidFill>
                <a:latin typeface="Source Code Pro" panose="020B0509030403020204" pitchFamily="49" charset="0"/>
                <a:ea typeface="Source Code Pro" panose="020B0509030403020204" pitchFamily="49" charset="0"/>
              </a:rPr>
              <a:t>protocolo</a:t>
            </a:r>
            <a:r>
              <a:rPr lang="en-US" sz="1200">
                <a:solidFill>
                  <a:schemeClr val="tx1"/>
                </a:solidFill>
                <a:latin typeface="Source Code Pro" panose="020B0509030403020204" pitchFamily="49" charset="0"/>
                <a:ea typeface="Source Code Pro" panose="020B0509030403020204" pitchFamily="49" charset="0"/>
              </a:rPr>
              <a:t>/</a:t>
            </a:r>
            <a:r>
              <a:rPr lang="en-US" sz="1200" err="1">
                <a:solidFill>
                  <a:schemeClr val="tx1"/>
                </a:solidFill>
                <a:latin typeface="Source Code Pro" panose="020B0509030403020204" pitchFamily="49" charset="0"/>
                <a:ea typeface="Source Code Pro" panose="020B0509030403020204" pitchFamily="49" charset="0"/>
              </a:rPr>
              <a:t>etc</a:t>
            </a:r>
            <a:r>
              <a:rPr lang="en-US" sz="1200">
                <a:solidFill>
                  <a:schemeClr val="tx1"/>
                </a:solidFill>
                <a:latin typeface="Source Code Pro" panose="020B0509030403020204" pitchFamily="49" charset="0"/>
                <a:ea typeface="Source Code Pro" panose="020B0509030403020204" pitchFamily="49" charset="0"/>
              </a:rPr>
              <a:t>, se </a:t>
            </a:r>
            <a:r>
              <a:rPr lang="en-US" sz="1200" err="1">
                <a:solidFill>
                  <a:schemeClr val="tx1"/>
                </a:solidFill>
                <a:latin typeface="Source Code Pro" panose="020B0509030403020204" pitchFamily="49" charset="0"/>
                <a:ea typeface="Source Code Pro" panose="020B0509030403020204" pitchFamily="49" charset="0"/>
              </a:rPr>
              <a:t>definen</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reglas</a:t>
            </a:r>
            <a:r>
              <a:rPr lang="en-US" sz="1200">
                <a:solidFill>
                  <a:schemeClr val="tx1"/>
                </a:solidFill>
                <a:latin typeface="Source Code Pro" panose="020B0509030403020204" pitchFamily="49" charset="0"/>
                <a:ea typeface="Source Code Pro" panose="020B0509030403020204" pitchFamily="49" charset="0"/>
              </a:rPr>
              <a:t> para </a:t>
            </a:r>
            <a:r>
              <a:rPr lang="en-US" sz="1200" err="1">
                <a:solidFill>
                  <a:schemeClr val="tx1"/>
                </a:solidFill>
                <a:latin typeface="Source Code Pro" panose="020B0509030403020204" pitchFamily="49" charset="0"/>
                <a:ea typeface="Source Code Pro" panose="020B0509030403020204" pitchFamily="49" charset="0"/>
              </a:rPr>
              <a:t>ver</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qué</a:t>
            </a:r>
            <a:r>
              <a:rPr lang="en-US" sz="1200">
                <a:solidFill>
                  <a:schemeClr val="tx1"/>
                </a:solidFill>
                <a:latin typeface="Source Code Pro" panose="020B0509030403020204" pitchFamily="49" charset="0"/>
                <a:ea typeface="Source Code Pro" panose="020B0509030403020204" pitchFamily="49" charset="0"/>
              </a:rPr>
              <a:t> es mutable y </a:t>
            </a:r>
            <a:r>
              <a:rPr lang="en-US" sz="1200" err="1">
                <a:solidFill>
                  <a:schemeClr val="tx1"/>
                </a:solidFill>
                <a:latin typeface="Source Code Pro" panose="020B0509030403020204" pitchFamily="49" charset="0"/>
                <a:ea typeface="Source Code Pro" panose="020B0509030403020204" pitchFamily="49" charset="0"/>
              </a:rPr>
              <a:t>qué</a:t>
            </a:r>
            <a:r>
              <a:rPr lang="en-US" sz="1200">
                <a:solidFill>
                  <a:schemeClr val="tx1"/>
                </a:solidFill>
                <a:latin typeface="Source Code Pro" panose="020B0509030403020204" pitchFamily="49" charset="0"/>
                <a:ea typeface="Source Code Pro" panose="020B0509030403020204" pitchFamily="49" charset="0"/>
              </a:rPr>
              <a:t> no y la </a:t>
            </a:r>
            <a:r>
              <a:rPr lang="en-US" sz="1200" err="1">
                <a:solidFill>
                  <a:schemeClr val="tx1"/>
                </a:solidFill>
                <a:latin typeface="Source Code Pro" panose="020B0509030403020204" pitchFamily="49" charset="0"/>
                <a:ea typeface="Source Code Pro" panose="020B0509030403020204" pitchFamily="49" charset="0"/>
              </a:rPr>
              <a:t>estructura</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necesaria</a:t>
            </a:r>
            <a:endParaRPr lang="en-US" sz="1200">
              <a:solidFill>
                <a:schemeClr val="tx1"/>
              </a:solidFill>
              <a:latin typeface="Source Code Pro" panose="020B0509030403020204" pitchFamily="49" charset="0"/>
              <a:ea typeface="Source Code Pro" panose="020B0509030403020204" pitchFamily="49" charset="0"/>
            </a:endParaRPr>
          </a:p>
          <a:p>
            <a:pPr marL="171450" indent="-171450" algn="just">
              <a:buClr>
                <a:schemeClr val="tx1"/>
              </a:buClr>
              <a:buFont typeface="Arial" panose="020B0604020202020204" pitchFamily="34" charset="0"/>
              <a:buChar char="•"/>
            </a:pPr>
            <a:endParaRPr lang="en-US" sz="1200">
              <a:solidFill>
                <a:schemeClr val="tx1"/>
              </a:solidFill>
              <a:latin typeface="Source Code Pro" panose="020B0509030403020204" pitchFamily="49" charset="0"/>
              <a:ea typeface="Source Code Pro" panose="020B0509030403020204" pitchFamily="49" charset="0"/>
            </a:endParaRPr>
          </a:p>
          <a:p>
            <a:pPr marL="171450" indent="-171450" algn="just">
              <a:buClr>
                <a:schemeClr val="tx1"/>
              </a:buClr>
              <a:buFont typeface="Arial" panose="020B0604020202020204" pitchFamily="34" charset="0"/>
              <a:buChar char="•"/>
            </a:pPr>
            <a:r>
              <a:rPr lang="en-US" sz="1200">
                <a:solidFill>
                  <a:schemeClr val="tx1"/>
                </a:solidFill>
                <a:latin typeface="Source Code Pro" panose="020B0509030403020204" pitchFamily="49" charset="0"/>
                <a:ea typeface="Source Code Pro" panose="020B0509030403020204" pitchFamily="49" charset="0"/>
              </a:rPr>
              <a:t>Harness: </a:t>
            </a:r>
            <a:r>
              <a:rPr lang="en-US" sz="1200" err="1">
                <a:solidFill>
                  <a:schemeClr val="tx1"/>
                </a:solidFill>
                <a:latin typeface="Source Code Pro" panose="020B0509030403020204" pitchFamily="49" charset="0"/>
                <a:ea typeface="Source Code Pro" panose="020B0509030403020204" pitchFamily="49" charset="0"/>
              </a:rPr>
              <a:t>pieza</a:t>
            </a:r>
            <a:r>
              <a:rPr lang="en-US" sz="1200">
                <a:solidFill>
                  <a:schemeClr val="tx1"/>
                </a:solidFill>
                <a:latin typeface="Source Code Pro" panose="020B0509030403020204" pitchFamily="49" charset="0"/>
                <a:ea typeface="Source Code Pro" panose="020B0509030403020204" pitchFamily="49" charset="0"/>
              </a:rPr>
              <a:t> de </a:t>
            </a:r>
            <a:r>
              <a:rPr lang="en-US" sz="1200" err="1">
                <a:solidFill>
                  <a:schemeClr val="tx1"/>
                </a:solidFill>
                <a:latin typeface="Source Code Pro" panose="020B0509030403020204" pitchFamily="49" charset="0"/>
                <a:ea typeface="Source Code Pro" panose="020B0509030403020204" pitchFamily="49" charset="0"/>
              </a:rPr>
              <a:t>código</a:t>
            </a:r>
            <a:r>
              <a:rPr lang="en-US" sz="1200">
                <a:solidFill>
                  <a:schemeClr val="tx1"/>
                </a:solidFill>
                <a:latin typeface="Source Code Pro" panose="020B0509030403020204" pitchFamily="49" charset="0"/>
                <a:ea typeface="Source Code Pro" panose="020B0509030403020204" pitchFamily="49" charset="0"/>
              </a:rPr>
              <a:t> que </a:t>
            </a:r>
            <a:r>
              <a:rPr lang="en-US" sz="1200" err="1">
                <a:solidFill>
                  <a:schemeClr val="tx1"/>
                </a:solidFill>
                <a:latin typeface="Source Code Pro" panose="020B0509030403020204" pitchFamily="49" charset="0"/>
                <a:ea typeface="Source Code Pro" panose="020B0509030403020204" pitchFamily="49" charset="0"/>
              </a:rPr>
              <a:t>engloba</a:t>
            </a:r>
            <a:r>
              <a:rPr lang="en-US" sz="1200">
                <a:solidFill>
                  <a:schemeClr val="tx1"/>
                </a:solidFill>
                <a:latin typeface="Source Code Pro" panose="020B0509030403020204" pitchFamily="49" charset="0"/>
                <a:ea typeface="Source Code Pro" panose="020B0509030403020204" pitchFamily="49" charset="0"/>
              </a:rPr>
              <a:t> la </a:t>
            </a:r>
            <a:r>
              <a:rPr lang="en-US" sz="1200" err="1">
                <a:solidFill>
                  <a:schemeClr val="tx1"/>
                </a:solidFill>
                <a:latin typeface="Source Code Pro" panose="020B0509030403020204" pitchFamily="49" charset="0"/>
                <a:ea typeface="Source Code Pro" panose="020B0509030403020204" pitchFamily="49" charset="0"/>
              </a:rPr>
              <a:t>lógica</a:t>
            </a:r>
            <a:r>
              <a:rPr lang="en-US" sz="1200">
                <a:solidFill>
                  <a:schemeClr val="tx1"/>
                </a:solidFill>
                <a:latin typeface="Source Code Pro" panose="020B0509030403020204" pitchFamily="49" charset="0"/>
                <a:ea typeface="Source Code Pro" panose="020B0509030403020204" pitchFamily="49" charset="0"/>
              </a:rPr>
              <a:t> del </a:t>
            </a:r>
            <a:r>
              <a:rPr lang="en-US" sz="1200" err="1">
                <a:solidFill>
                  <a:schemeClr val="tx1"/>
                </a:solidFill>
                <a:latin typeface="Source Code Pro" panose="020B0509030403020204" pitchFamily="49" charset="0"/>
                <a:ea typeface="Source Code Pro" panose="020B0509030403020204" pitchFamily="49" charset="0"/>
              </a:rPr>
              <a:t>proceso</a:t>
            </a:r>
            <a:r>
              <a:rPr lang="en-US" sz="1200">
                <a:solidFill>
                  <a:schemeClr val="tx1"/>
                </a:solidFill>
                <a:latin typeface="Source Code Pro" panose="020B0509030403020204" pitchFamily="49" charset="0"/>
                <a:ea typeface="Source Code Pro" panose="020B0509030403020204" pitchFamily="49" charset="0"/>
              </a:rPr>
              <a:t> de fuzzing </a:t>
            </a:r>
            <a:r>
              <a:rPr lang="en-US" sz="1200" err="1">
                <a:solidFill>
                  <a:schemeClr val="tx1"/>
                </a:solidFill>
                <a:latin typeface="Source Code Pro" panose="020B0509030403020204" pitchFamily="49" charset="0"/>
                <a:ea typeface="Source Code Pro" panose="020B0509030403020204" pitchFamily="49" charset="0"/>
              </a:rPr>
              <a:t>en</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concreto</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Normalmente</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suele</a:t>
            </a:r>
            <a:r>
              <a:rPr lang="en-US" sz="1200">
                <a:solidFill>
                  <a:schemeClr val="tx1"/>
                </a:solidFill>
                <a:latin typeface="Source Code Pro" panose="020B0509030403020204" pitchFamily="49" charset="0"/>
                <a:ea typeface="Source Code Pro" panose="020B0509030403020204" pitchFamily="49" charset="0"/>
              </a:rPr>
              <a:t> ser un </a:t>
            </a:r>
            <a:r>
              <a:rPr lang="en-US" sz="1200" err="1">
                <a:solidFill>
                  <a:schemeClr val="tx1"/>
                </a:solidFill>
                <a:latin typeface="Source Code Pro" panose="020B0509030403020204" pitchFamily="49" charset="0"/>
                <a:ea typeface="Source Code Pro" panose="020B0509030403020204" pitchFamily="49" charset="0"/>
              </a:rPr>
              <a:t>ejecutable</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aparte</a:t>
            </a:r>
            <a:r>
              <a:rPr lang="en-US" sz="1200">
                <a:solidFill>
                  <a:schemeClr val="tx1"/>
                </a:solidFill>
                <a:latin typeface="Source Code Pro" panose="020B0509030403020204" pitchFamily="49" charset="0"/>
                <a:ea typeface="Source Code Pro" panose="020B0509030403020204" pitchFamily="49" charset="0"/>
              </a:rPr>
              <a:t> del </a:t>
            </a:r>
            <a:r>
              <a:rPr lang="en-US" sz="1200" err="1">
                <a:solidFill>
                  <a:schemeClr val="tx1"/>
                </a:solidFill>
                <a:latin typeface="Source Code Pro" panose="020B0509030403020204" pitchFamily="49" charset="0"/>
                <a:ea typeface="Source Code Pro" panose="020B0509030403020204" pitchFamily="49" charset="0"/>
              </a:rPr>
              <a:t>binario</a:t>
            </a:r>
            <a:r>
              <a:rPr lang="en-US" sz="1200">
                <a:solidFill>
                  <a:schemeClr val="tx1"/>
                </a:solidFill>
                <a:latin typeface="Source Code Pro" panose="020B0509030403020204" pitchFamily="49" charset="0"/>
                <a:ea typeface="Source Code Pro" panose="020B0509030403020204" pitchFamily="49" charset="0"/>
              </a:rPr>
              <a:t> que </a:t>
            </a:r>
            <a:r>
              <a:rPr lang="en-US" sz="1200" err="1">
                <a:solidFill>
                  <a:schemeClr val="tx1"/>
                </a:solidFill>
                <a:latin typeface="Source Code Pro" panose="020B0509030403020204" pitchFamily="49" charset="0"/>
                <a:ea typeface="Source Code Pro" panose="020B0509030403020204" pitchFamily="49" charset="0"/>
              </a:rPr>
              <a:t>queremos</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fuzzear</a:t>
            </a:r>
            <a:r>
              <a:rPr lang="en-US" sz="1200">
                <a:solidFill>
                  <a:schemeClr val="tx1"/>
                </a:solidFill>
                <a:latin typeface="Source Code Pro" panose="020B0509030403020204" pitchFamily="49" charset="0"/>
                <a:ea typeface="Source Code Pro" panose="020B0509030403020204" pitchFamily="49" charset="0"/>
              </a:rPr>
              <a:t>.</a:t>
            </a:r>
          </a:p>
          <a:p>
            <a:endParaRPr lang="en-US">
              <a:solidFill>
                <a:schemeClr val="tx1"/>
              </a:solidFill>
              <a:latin typeface="Quantico"/>
              <a:ea typeface="Source Code Pro"/>
            </a:endParaRPr>
          </a:p>
          <a:p>
            <a:endParaRPr lang="en-US">
              <a:solidFill>
                <a:schemeClr val="tx1"/>
              </a:solidFill>
              <a:latin typeface="Quantic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p:txBody>
      </p:sp>
    </p:spTree>
    <p:extLst>
      <p:ext uri="{BB962C8B-B14F-4D97-AF65-F5344CB8AC3E}">
        <p14:creationId xmlns:p14="http://schemas.microsoft.com/office/powerpoint/2010/main" val="91646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3A1F3CA5-F172-E1F0-80DC-3CB439B15E57}"/>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F4D18415-2DDE-6DCD-A44C-41B9F9E8508C}"/>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sp>
        <p:nvSpPr>
          <p:cNvPr id="5" name="Google Shape;103;p16">
            <a:extLst>
              <a:ext uri="{FF2B5EF4-FFF2-40B4-BE49-F238E27FC236}">
                <a16:creationId xmlns:a16="http://schemas.microsoft.com/office/drawing/2014/main" id="{E7AA1CC9-1335-DA4E-281D-BBE3DA70ECF1}"/>
              </a:ext>
            </a:extLst>
          </p:cNvPr>
          <p:cNvSpPr txBox="1">
            <a:spLocks noGrp="1"/>
          </p:cNvSpPr>
          <p:nvPr>
            <p:ph type="body" idx="1"/>
          </p:nvPr>
        </p:nvSpPr>
        <p:spPr>
          <a:xfrm>
            <a:off x="115565" y="2073450"/>
            <a:ext cx="3944991" cy="9966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s-ES" sz="1100" err="1"/>
              <a:t>afl-clang-lto</a:t>
            </a:r>
            <a:r>
              <a:rPr lang="es-ES" sz="1100"/>
              <a:t> -o </a:t>
            </a:r>
            <a:r>
              <a:rPr lang="es-ES" sz="1100" err="1"/>
              <a:t>heap_oob</a:t>
            </a:r>
            <a:r>
              <a:rPr lang="es-ES" sz="1100"/>
              <a:t> </a:t>
            </a:r>
            <a:r>
              <a:rPr lang="es-ES" sz="1100" err="1"/>
              <a:t>heap_oob.c</a:t>
            </a:r>
            <a:endParaRPr lang="es-ES" sz="1100"/>
          </a:p>
          <a:p>
            <a:pPr marL="152400" lvl="0" indent="0" algn="l" rtl="0">
              <a:spcBef>
                <a:spcPts val="0"/>
              </a:spcBef>
              <a:spcAft>
                <a:spcPts val="0"/>
              </a:spcAft>
              <a:buSzPts val="1200"/>
              <a:buNone/>
            </a:pPr>
            <a:endParaRPr lang="es-ES" sz="1100"/>
          </a:p>
          <a:p>
            <a:pPr marL="457200" lvl="0" indent="-304800" algn="l" rtl="0">
              <a:spcBef>
                <a:spcPts val="0"/>
              </a:spcBef>
              <a:spcAft>
                <a:spcPts val="0"/>
              </a:spcAft>
              <a:buSzPts val="1200"/>
              <a:buChar char="●"/>
            </a:pPr>
            <a:r>
              <a:rPr lang="es-ES" sz="1100" err="1"/>
              <a:t>afl-fuzz</a:t>
            </a:r>
            <a:r>
              <a:rPr lang="es-ES" sz="1100"/>
              <a:t> -i ./</a:t>
            </a:r>
            <a:r>
              <a:rPr lang="es-ES" sz="1100" err="1"/>
              <a:t>afl_in</a:t>
            </a:r>
            <a:r>
              <a:rPr lang="es-ES" sz="1100"/>
              <a:t> -o </a:t>
            </a:r>
            <a:r>
              <a:rPr lang="es-ES" sz="1100" err="1"/>
              <a:t>afl_out</a:t>
            </a:r>
            <a:r>
              <a:rPr lang="es-ES" sz="1100"/>
              <a:t> -- ./</a:t>
            </a:r>
            <a:r>
              <a:rPr lang="es-ES" sz="1100" err="1"/>
              <a:t>heap_oob</a:t>
            </a:r>
            <a:r>
              <a:rPr lang="es-ES" sz="1100"/>
              <a:t> @@</a:t>
            </a:r>
            <a:endParaRPr sz="1100"/>
          </a:p>
        </p:txBody>
      </p:sp>
      <p:pic>
        <p:nvPicPr>
          <p:cNvPr id="7" name="Imagen 6">
            <a:extLst>
              <a:ext uri="{FF2B5EF4-FFF2-40B4-BE49-F238E27FC236}">
                <a16:creationId xmlns:a16="http://schemas.microsoft.com/office/drawing/2014/main" id="{81A33094-F3D1-A393-BCE9-F4346C3ED925}"/>
              </a:ext>
            </a:extLst>
          </p:cNvPr>
          <p:cNvPicPr>
            <a:picLocks noChangeAspect="1"/>
          </p:cNvPicPr>
          <p:nvPr/>
        </p:nvPicPr>
        <p:blipFill>
          <a:blip r:embed="rId3"/>
          <a:stretch>
            <a:fillRect/>
          </a:stretch>
        </p:blipFill>
        <p:spPr>
          <a:xfrm>
            <a:off x="3976714" y="1208257"/>
            <a:ext cx="4844210" cy="3395743"/>
          </a:xfrm>
          <a:prstGeom prst="rect">
            <a:avLst/>
          </a:prstGeom>
        </p:spPr>
      </p:pic>
      <p:pic>
        <p:nvPicPr>
          <p:cNvPr id="8" name="Imagen 7">
            <a:extLst>
              <a:ext uri="{FF2B5EF4-FFF2-40B4-BE49-F238E27FC236}">
                <a16:creationId xmlns:a16="http://schemas.microsoft.com/office/drawing/2014/main" id="{29C82D76-2270-82C9-CEF7-4BC9C7038C9E}"/>
              </a:ext>
            </a:extLst>
          </p:cNvPr>
          <p:cNvPicPr>
            <a:picLocks noChangeAspect="1"/>
          </p:cNvPicPr>
          <p:nvPr/>
        </p:nvPicPr>
        <p:blipFill>
          <a:blip r:embed="rId4"/>
          <a:stretch>
            <a:fillRect/>
          </a:stretch>
        </p:blipFill>
        <p:spPr>
          <a:xfrm>
            <a:off x="115565" y="4604000"/>
            <a:ext cx="8795960" cy="431800"/>
          </a:xfrm>
          <a:prstGeom prst="rect">
            <a:avLst/>
          </a:prstGeom>
        </p:spPr>
      </p:pic>
    </p:spTree>
    <p:extLst>
      <p:ext uri="{BB962C8B-B14F-4D97-AF65-F5344CB8AC3E}">
        <p14:creationId xmlns:p14="http://schemas.microsoft.com/office/powerpoint/2010/main" val="1763998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35D84655-F128-8FB2-8FBC-D7BCFA6DA78A}"/>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33E17062-2C4D-B363-161C-11647858358F}"/>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sp>
        <p:nvSpPr>
          <p:cNvPr id="5" name="Google Shape;103;p16">
            <a:extLst>
              <a:ext uri="{FF2B5EF4-FFF2-40B4-BE49-F238E27FC236}">
                <a16:creationId xmlns:a16="http://schemas.microsoft.com/office/drawing/2014/main" id="{27DF35BE-8460-64A2-A629-312DC331A4F1}"/>
              </a:ext>
            </a:extLst>
          </p:cNvPr>
          <p:cNvSpPr txBox="1">
            <a:spLocks noGrp="1"/>
          </p:cNvSpPr>
          <p:nvPr>
            <p:ph type="body" idx="1"/>
          </p:nvPr>
        </p:nvSpPr>
        <p:spPr>
          <a:xfrm>
            <a:off x="200806" y="2073450"/>
            <a:ext cx="3611777" cy="9966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s-ES"/>
              <a:t>AFL_USE_ASAN=1  </a:t>
            </a:r>
            <a:r>
              <a:rPr lang="es-ES" sz="1200" err="1"/>
              <a:t>afl-clang-lto</a:t>
            </a:r>
            <a:r>
              <a:rPr lang="es-ES" sz="1200"/>
              <a:t> -o </a:t>
            </a:r>
            <a:r>
              <a:rPr lang="es-ES" sz="1200" err="1"/>
              <a:t>heap_oob</a:t>
            </a:r>
            <a:r>
              <a:rPr lang="es-ES" sz="1200"/>
              <a:t> </a:t>
            </a:r>
            <a:r>
              <a:rPr lang="es-ES" sz="1200" err="1"/>
              <a:t>heap_oob.c</a:t>
            </a:r>
            <a:endParaRPr lang="es-ES" sz="1200"/>
          </a:p>
          <a:p>
            <a:pPr marL="457200" lvl="0" indent="-304800" algn="l" rtl="0">
              <a:spcBef>
                <a:spcPts val="0"/>
              </a:spcBef>
              <a:spcAft>
                <a:spcPts val="0"/>
              </a:spcAft>
              <a:buSzPts val="1200"/>
              <a:buChar char="●"/>
            </a:pPr>
            <a:endParaRPr lang="es-ES"/>
          </a:p>
          <a:p>
            <a:pPr marL="457200" lvl="0" indent="-304800" algn="l" rtl="0">
              <a:spcBef>
                <a:spcPts val="0"/>
              </a:spcBef>
              <a:spcAft>
                <a:spcPts val="0"/>
              </a:spcAft>
              <a:buSzPts val="1200"/>
              <a:buChar char="●"/>
            </a:pPr>
            <a:r>
              <a:rPr lang="es-ES" err="1"/>
              <a:t>afl-fuzz</a:t>
            </a:r>
            <a:r>
              <a:rPr lang="es-ES"/>
              <a:t> -i ./</a:t>
            </a:r>
            <a:r>
              <a:rPr lang="es-ES" err="1"/>
              <a:t>afl_in</a:t>
            </a:r>
            <a:r>
              <a:rPr lang="es-ES"/>
              <a:t> -o </a:t>
            </a:r>
            <a:r>
              <a:rPr lang="es-ES" err="1"/>
              <a:t>afl_out</a:t>
            </a:r>
            <a:r>
              <a:rPr lang="es-ES"/>
              <a:t> -- ./</a:t>
            </a:r>
            <a:r>
              <a:rPr lang="es-ES" err="1"/>
              <a:t>heap_oob</a:t>
            </a:r>
            <a:r>
              <a:rPr lang="es-ES"/>
              <a:t> @@</a:t>
            </a:r>
            <a:endParaRPr/>
          </a:p>
        </p:txBody>
      </p:sp>
      <p:pic>
        <p:nvPicPr>
          <p:cNvPr id="2" name="Imagen 1">
            <a:extLst>
              <a:ext uri="{FF2B5EF4-FFF2-40B4-BE49-F238E27FC236}">
                <a16:creationId xmlns:a16="http://schemas.microsoft.com/office/drawing/2014/main" id="{FE24CEA7-B7BA-F330-9809-C1509DF31714}"/>
              </a:ext>
            </a:extLst>
          </p:cNvPr>
          <p:cNvPicPr>
            <a:picLocks noChangeAspect="1"/>
          </p:cNvPicPr>
          <p:nvPr/>
        </p:nvPicPr>
        <p:blipFill>
          <a:blip r:embed="rId3"/>
          <a:stretch>
            <a:fillRect/>
          </a:stretch>
        </p:blipFill>
        <p:spPr>
          <a:xfrm>
            <a:off x="3950561" y="1211665"/>
            <a:ext cx="4882393" cy="3182104"/>
          </a:xfrm>
          <a:prstGeom prst="rect">
            <a:avLst/>
          </a:prstGeom>
        </p:spPr>
      </p:pic>
      <p:pic>
        <p:nvPicPr>
          <p:cNvPr id="3" name="Imagen 2">
            <a:extLst>
              <a:ext uri="{FF2B5EF4-FFF2-40B4-BE49-F238E27FC236}">
                <a16:creationId xmlns:a16="http://schemas.microsoft.com/office/drawing/2014/main" id="{CEFC9325-7CDB-6FFF-0C85-E9F984C54B16}"/>
              </a:ext>
            </a:extLst>
          </p:cNvPr>
          <p:cNvPicPr>
            <a:picLocks noChangeAspect="1"/>
          </p:cNvPicPr>
          <p:nvPr/>
        </p:nvPicPr>
        <p:blipFill>
          <a:blip r:embed="rId4"/>
          <a:stretch>
            <a:fillRect/>
          </a:stretch>
        </p:blipFill>
        <p:spPr>
          <a:xfrm>
            <a:off x="1060554" y="3768853"/>
            <a:ext cx="7772400" cy="624916"/>
          </a:xfrm>
          <a:prstGeom prst="rect">
            <a:avLst/>
          </a:prstGeom>
        </p:spPr>
      </p:pic>
      <p:pic>
        <p:nvPicPr>
          <p:cNvPr id="8" name="Imagen 7">
            <a:extLst>
              <a:ext uri="{FF2B5EF4-FFF2-40B4-BE49-F238E27FC236}">
                <a16:creationId xmlns:a16="http://schemas.microsoft.com/office/drawing/2014/main" id="{18531E53-19EA-A41D-3B7E-2F9AC63E091A}"/>
              </a:ext>
            </a:extLst>
          </p:cNvPr>
          <p:cNvPicPr>
            <a:picLocks noChangeAspect="1"/>
          </p:cNvPicPr>
          <p:nvPr/>
        </p:nvPicPr>
        <p:blipFill>
          <a:blip r:embed="rId5"/>
          <a:stretch>
            <a:fillRect/>
          </a:stretch>
        </p:blipFill>
        <p:spPr>
          <a:xfrm>
            <a:off x="200805" y="4517863"/>
            <a:ext cx="8842455" cy="431800"/>
          </a:xfrm>
          <a:prstGeom prst="rect">
            <a:avLst/>
          </a:prstGeom>
        </p:spPr>
      </p:pic>
    </p:spTree>
    <p:extLst>
      <p:ext uri="{BB962C8B-B14F-4D97-AF65-F5344CB8AC3E}">
        <p14:creationId xmlns:p14="http://schemas.microsoft.com/office/powerpoint/2010/main" val="2432825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505BDECB-C728-4CF5-678E-6F820CA7851C}"/>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7EF2113D-6EF6-C689-1304-78BDCBD2CDC0}"/>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AddressSanitizer</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76D87BE3-AB32-B8C4-0BF3-F48B8A1B20D2}"/>
              </a:ext>
            </a:extLst>
          </p:cNvPr>
          <p:cNvPicPr>
            <a:picLocks noChangeAspect="1"/>
          </p:cNvPicPr>
          <p:nvPr/>
        </p:nvPicPr>
        <p:blipFill>
          <a:blip r:embed="rId3"/>
          <a:stretch>
            <a:fillRect/>
          </a:stretch>
        </p:blipFill>
        <p:spPr>
          <a:xfrm>
            <a:off x="200805" y="4517863"/>
            <a:ext cx="8842455" cy="431800"/>
          </a:xfrm>
          <a:prstGeom prst="rect">
            <a:avLst/>
          </a:prstGeom>
        </p:spPr>
      </p:pic>
      <p:pic>
        <p:nvPicPr>
          <p:cNvPr id="7" name="Imagen 6">
            <a:extLst>
              <a:ext uri="{FF2B5EF4-FFF2-40B4-BE49-F238E27FC236}">
                <a16:creationId xmlns:a16="http://schemas.microsoft.com/office/drawing/2014/main" id="{0F408272-6D1A-3EC3-96C8-5C97D569F3B9}"/>
              </a:ext>
            </a:extLst>
          </p:cNvPr>
          <p:cNvPicPr>
            <a:picLocks noChangeAspect="1"/>
          </p:cNvPicPr>
          <p:nvPr/>
        </p:nvPicPr>
        <p:blipFill>
          <a:blip r:embed="rId4"/>
          <a:stretch>
            <a:fillRect/>
          </a:stretch>
        </p:blipFill>
        <p:spPr>
          <a:xfrm>
            <a:off x="735832" y="1733278"/>
            <a:ext cx="7772400" cy="2219276"/>
          </a:xfrm>
          <a:prstGeom prst="rect">
            <a:avLst/>
          </a:prstGeom>
        </p:spPr>
      </p:pic>
    </p:spTree>
    <p:extLst>
      <p:ext uri="{BB962C8B-B14F-4D97-AF65-F5344CB8AC3E}">
        <p14:creationId xmlns:p14="http://schemas.microsoft.com/office/powerpoint/2010/main" val="3764573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20527E2B-D72F-36FB-D1F8-A605D89B3CD5}"/>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F0449A12-D698-9120-0109-E27F3B16C8E6}"/>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Modo persistente</a:t>
            </a:r>
            <a:br>
              <a:rPr lang="es-ES"/>
            </a:br>
            <a:endParaRPr lang="es-ES"/>
          </a:p>
        </p:txBody>
      </p:sp>
      <p:sp>
        <p:nvSpPr>
          <p:cNvPr id="111" name="Google Shape;111;p17">
            <a:extLst>
              <a:ext uri="{FF2B5EF4-FFF2-40B4-BE49-F238E27FC236}">
                <a16:creationId xmlns:a16="http://schemas.microsoft.com/office/drawing/2014/main" id="{FE5453F3-4E34-1FAE-51A2-3BA9F9E4FCC6}"/>
              </a:ext>
            </a:extLst>
          </p:cNvPr>
          <p:cNvSpPr txBox="1"/>
          <p:nvPr/>
        </p:nvSpPr>
        <p:spPr>
          <a:xfrm>
            <a:off x="720000" y="1461848"/>
            <a:ext cx="7816755" cy="2820065"/>
          </a:xfrm>
          <a:prstGeom prst="rect">
            <a:avLst/>
          </a:prstGeom>
          <a:noFill/>
          <a:ln>
            <a:noFill/>
          </a:ln>
        </p:spPr>
        <p:txBody>
          <a:bodyPr spcFirstLastPara="1" wrap="square" lIns="91425" tIns="91425" rIns="91425" bIns="91425" anchor="t" anchorCtr="0">
            <a:noAutofit/>
          </a:bodyPr>
          <a:lstStyle/>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El modo persistente permite aumentar significativamente la velocidad de ejecución. Podemos llegar a incrementar la velocidad x10 o x20.</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En el modo persistente, AFL++ “</a:t>
            </a:r>
            <a:r>
              <a:rPr lang="es-ES" sz="1200" err="1">
                <a:solidFill>
                  <a:schemeClr val="dk1"/>
                </a:solidFill>
                <a:latin typeface="Source Code Pro"/>
                <a:ea typeface="Source Code Pro"/>
                <a:cs typeface="Source Code Pro"/>
                <a:sym typeface="Source Code Pro"/>
              </a:rPr>
              <a:t>fuzzea</a:t>
            </a:r>
            <a:r>
              <a:rPr lang="es-ES" sz="1200">
                <a:solidFill>
                  <a:schemeClr val="dk1"/>
                </a:solidFill>
                <a:latin typeface="Source Code Pro"/>
                <a:ea typeface="Source Code Pro"/>
                <a:cs typeface="Source Code Pro"/>
                <a:sym typeface="Source Code Pro"/>
              </a:rPr>
              <a:t>” un target múltiples veces en un solo proceso </a:t>
            </a:r>
            <a:r>
              <a:rPr lang="es-ES" sz="1200" err="1">
                <a:solidFill>
                  <a:schemeClr val="dk1"/>
                </a:solidFill>
                <a:latin typeface="Source Code Pro"/>
                <a:ea typeface="Source Code Pro"/>
                <a:cs typeface="Source Code Pro"/>
                <a:sym typeface="Source Code Pro"/>
              </a:rPr>
              <a:t>forkeado</a:t>
            </a:r>
            <a:r>
              <a:rPr lang="es-ES" sz="1200">
                <a:solidFill>
                  <a:schemeClr val="dk1"/>
                </a:solidFill>
                <a:latin typeface="Source Code Pro"/>
                <a:ea typeface="Source Code Pro"/>
                <a:cs typeface="Source Code Pro"/>
                <a:sym typeface="Source Code Pro"/>
              </a:rPr>
              <a:t> en vez de estar </a:t>
            </a:r>
            <a:r>
              <a:rPr lang="es-ES" sz="1200" err="1">
                <a:solidFill>
                  <a:schemeClr val="dk1"/>
                </a:solidFill>
                <a:latin typeface="Source Code Pro"/>
                <a:ea typeface="Source Code Pro"/>
                <a:cs typeface="Source Code Pro"/>
                <a:sym typeface="Source Code Pro"/>
              </a:rPr>
              <a:t>forkeando</a:t>
            </a:r>
            <a:r>
              <a:rPr lang="es-ES" sz="1200">
                <a:solidFill>
                  <a:schemeClr val="dk1"/>
                </a:solidFill>
                <a:latin typeface="Source Code Pro"/>
                <a:ea typeface="Source Code Pro"/>
                <a:cs typeface="Source Code Pro"/>
                <a:sym typeface="Source Code Pro"/>
              </a:rPr>
              <a:t> por cada ejecución.</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Es uno de los modos más efectivos para hacer </a:t>
            </a:r>
            <a:r>
              <a:rPr lang="es-ES" sz="1200" err="1">
                <a:solidFill>
                  <a:schemeClr val="dk1"/>
                </a:solidFill>
                <a:latin typeface="Source Code Pro"/>
                <a:ea typeface="Source Code Pro"/>
                <a:cs typeface="Source Code Pro"/>
                <a:sym typeface="Source Code Pro"/>
              </a:rPr>
              <a:t>fuzzing</a:t>
            </a:r>
            <a:r>
              <a:rPr lang="es-ES" sz="1200">
                <a:solidFill>
                  <a:schemeClr val="dk1"/>
                </a:solidFill>
                <a:latin typeface="Source Code Pro"/>
                <a:ea typeface="Source Code Pro"/>
                <a:cs typeface="Source Code Pro"/>
                <a:sym typeface="Source Code Pro"/>
              </a:rPr>
              <a:t>.</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Es necesario que podamos ejecutar la función (o funciones) objetivo garantizando el reinicio de su estado. De esta forma, se puedan realizar múltiples llamadas sin tener </a:t>
            </a:r>
            <a:r>
              <a:rPr lang="es-ES" sz="1200" err="1">
                <a:solidFill>
                  <a:schemeClr val="dk1"/>
                </a:solidFill>
                <a:latin typeface="Source Code Pro"/>
                <a:ea typeface="Source Code Pro"/>
                <a:cs typeface="Source Code Pro"/>
                <a:sym typeface="Source Code Pro"/>
              </a:rPr>
              <a:t>leaks</a:t>
            </a:r>
            <a:r>
              <a:rPr lang="es-ES" sz="1200">
                <a:solidFill>
                  <a:schemeClr val="dk1"/>
                </a:solidFill>
                <a:latin typeface="Source Code Pro"/>
                <a:ea typeface="Source Code Pro"/>
                <a:cs typeface="Source Code Pro"/>
                <a:sym typeface="Source Code Pro"/>
              </a:rPr>
              <a:t> o que ejecuciones previas afecten a la ejecución actual.</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498975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47DF65D0-94E2-D4ED-2F3A-A7C9E4058371}"/>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FB0500E4-DC70-644E-7435-E012A02AE4F6}"/>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Modo persistente</a:t>
            </a:r>
            <a:br>
              <a:rPr lang="es-ES"/>
            </a:br>
            <a:endParaRPr lang="es-ES"/>
          </a:p>
        </p:txBody>
      </p:sp>
      <p:pic>
        <p:nvPicPr>
          <p:cNvPr id="2" name="Imagen 1">
            <a:extLst>
              <a:ext uri="{FF2B5EF4-FFF2-40B4-BE49-F238E27FC236}">
                <a16:creationId xmlns:a16="http://schemas.microsoft.com/office/drawing/2014/main" id="{7CCB6170-10A5-B734-F906-AE352C8F223D}"/>
              </a:ext>
            </a:extLst>
          </p:cNvPr>
          <p:cNvPicPr>
            <a:picLocks noChangeAspect="1"/>
          </p:cNvPicPr>
          <p:nvPr/>
        </p:nvPicPr>
        <p:blipFill>
          <a:blip r:embed="rId3"/>
          <a:stretch>
            <a:fillRect/>
          </a:stretch>
        </p:blipFill>
        <p:spPr>
          <a:xfrm>
            <a:off x="720000" y="1445654"/>
            <a:ext cx="4572000" cy="2870200"/>
          </a:xfrm>
          <a:prstGeom prst="rect">
            <a:avLst/>
          </a:prstGeom>
        </p:spPr>
      </p:pic>
      <p:sp>
        <p:nvSpPr>
          <p:cNvPr id="4" name="Google Shape;103;p16">
            <a:extLst>
              <a:ext uri="{FF2B5EF4-FFF2-40B4-BE49-F238E27FC236}">
                <a16:creationId xmlns:a16="http://schemas.microsoft.com/office/drawing/2014/main" id="{C3264BD8-57D4-A04D-0EA5-9FF550BABCD4}"/>
              </a:ext>
            </a:extLst>
          </p:cNvPr>
          <p:cNvSpPr txBox="1">
            <a:spLocks/>
          </p:cNvSpPr>
          <p:nvPr/>
        </p:nvSpPr>
        <p:spPr>
          <a:xfrm>
            <a:off x="5129641" y="2281554"/>
            <a:ext cx="3944991" cy="14264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04800" algn="just">
              <a:buClr>
                <a:schemeClr val="tx1"/>
              </a:buClr>
              <a:buSzPts val="1200"/>
              <a:buFont typeface="Arial"/>
              <a:buChar char="●"/>
            </a:pPr>
            <a:r>
              <a:rPr lang="es-ES" sz="1100">
                <a:solidFill>
                  <a:schemeClr val="tx1"/>
                </a:solidFill>
              </a:rPr>
              <a:t>__AFL_LOOP es la forma de indicar que vamos a usar el modo persistente. </a:t>
            </a:r>
          </a:p>
          <a:p>
            <a:pPr marL="152400" algn="just">
              <a:buClr>
                <a:schemeClr val="tx1"/>
              </a:buClr>
              <a:buSzPts val="1200"/>
            </a:pPr>
            <a:endParaRPr lang="es-ES" sz="1100">
              <a:solidFill>
                <a:schemeClr val="tx1"/>
              </a:solidFill>
            </a:endParaRPr>
          </a:p>
          <a:p>
            <a:pPr marL="457200" indent="-304800" algn="just">
              <a:buClr>
                <a:schemeClr val="tx1"/>
              </a:buClr>
              <a:buSzPts val="1200"/>
              <a:buFont typeface="Arial"/>
              <a:buChar char="●"/>
            </a:pPr>
            <a:r>
              <a:rPr lang="es-ES" sz="1100">
                <a:solidFill>
                  <a:schemeClr val="tx1"/>
                </a:solidFill>
              </a:rPr>
              <a:t>Después de 10000 ejecuciones con entradas generadas por AFL++, se tiene que hacer un </a:t>
            </a:r>
            <a:r>
              <a:rPr lang="es-ES" sz="1100" err="1">
                <a:solidFill>
                  <a:schemeClr val="tx1"/>
                </a:solidFill>
              </a:rPr>
              <a:t>fork</a:t>
            </a:r>
            <a:r>
              <a:rPr lang="es-ES" sz="1100">
                <a:solidFill>
                  <a:schemeClr val="tx1"/>
                </a:solidFill>
              </a:rPr>
              <a:t> y reiniciar el estado.</a:t>
            </a:r>
          </a:p>
        </p:txBody>
      </p:sp>
    </p:spTree>
    <p:extLst>
      <p:ext uri="{BB962C8B-B14F-4D97-AF65-F5344CB8AC3E}">
        <p14:creationId xmlns:p14="http://schemas.microsoft.com/office/powerpoint/2010/main" val="3882867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406D25E6-0856-CE64-CBB7-5BE41A21BEEA}"/>
            </a:ext>
          </a:extLst>
        </p:cNvPr>
        <p:cNvGrpSpPr/>
        <p:nvPr/>
      </p:nvGrpSpPr>
      <p:grpSpPr>
        <a:xfrm>
          <a:off x="0" y="0"/>
          <a:ext cx="0" cy="0"/>
          <a:chOff x="0" y="0"/>
          <a:chExt cx="0" cy="0"/>
        </a:xfrm>
      </p:grpSpPr>
      <p:sp>
        <p:nvSpPr>
          <p:cNvPr id="108" name="Google Shape;108;p17">
            <a:extLst>
              <a:ext uri="{FF2B5EF4-FFF2-40B4-BE49-F238E27FC236}">
                <a16:creationId xmlns:a16="http://schemas.microsoft.com/office/drawing/2014/main" id="{6578E9D5-F71B-F0F4-6B01-D3A789C42376}"/>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s-ES">
                <a:solidFill>
                  <a:schemeClr val="lt2"/>
                </a:solidFill>
              </a:rPr>
              <a:t>&lt;/</a:t>
            </a:r>
            <a:r>
              <a:rPr lang="es-ES"/>
              <a:t>Paralelización</a:t>
            </a:r>
            <a:br>
              <a:rPr lang="es-ES"/>
            </a:br>
            <a:endParaRPr lang="es-ES"/>
          </a:p>
        </p:txBody>
      </p:sp>
      <p:sp>
        <p:nvSpPr>
          <p:cNvPr id="3" name="Google Shape;111;p17">
            <a:extLst>
              <a:ext uri="{FF2B5EF4-FFF2-40B4-BE49-F238E27FC236}">
                <a16:creationId xmlns:a16="http://schemas.microsoft.com/office/drawing/2014/main" id="{FCF5E583-0073-06C2-354B-35EBF5254824}"/>
              </a:ext>
            </a:extLst>
          </p:cNvPr>
          <p:cNvSpPr txBox="1"/>
          <p:nvPr/>
        </p:nvSpPr>
        <p:spPr>
          <a:xfrm>
            <a:off x="720000" y="1461848"/>
            <a:ext cx="7816755" cy="2820065"/>
          </a:xfrm>
          <a:prstGeom prst="rect">
            <a:avLst/>
          </a:prstGeom>
          <a:noFill/>
          <a:ln>
            <a:noFill/>
          </a:ln>
        </p:spPr>
        <p:txBody>
          <a:bodyPr spcFirstLastPara="1" wrap="square" lIns="91425" tIns="91425" rIns="91425" bIns="91425" anchor="t" anchorCtr="0">
            <a:noAutofit/>
          </a:bodyPr>
          <a:lstStyle/>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Si tienes un sistema multi-</a:t>
            </a:r>
            <a:r>
              <a:rPr lang="es-ES" sz="1200" err="1">
                <a:solidFill>
                  <a:schemeClr val="dk1"/>
                </a:solidFill>
                <a:latin typeface="Source Code Pro"/>
                <a:ea typeface="Source Code Pro"/>
                <a:cs typeface="Source Code Pro"/>
                <a:sym typeface="Source Code Pro"/>
              </a:rPr>
              <a:t>core</a:t>
            </a:r>
            <a:r>
              <a:rPr lang="es-ES" sz="1200">
                <a:solidFill>
                  <a:schemeClr val="dk1"/>
                </a:solidFill>
                <a:latin typeface="Source Code Pro"/>
                <a:ea typeface="Source Code Pro"/>
                <a:cs typeface="Source Code Pro"/>
                <a:sym typeface="Source Code Pro"/>
              </a:rPr>
              <a:t> es una gran idea paralelizar el proceso de </a:t>
            </a:r>
            <a:r>
              <a:rPr lang="es-ES" sz="1200" err="1">
                <a:solidFill>
                  <a:schemeClr val="dk1"/>
                </a:solidFill>
                <a:latin typeface="Source Code Pro"/>
                <a:ea typeface="Source Code Pro"/>
                <a:cs typeface="Source Code Pro"/>
                <a:sym typeface="Source Code Pro"/>
              </a:rPr>
              <a:t>fuzzing</a:t>
            </a:r>
            <a:r>
              <a:rPr lang="es-ES" sz="1200">
                <a:solidFill>
                  <a:schemeClr val="dk1"/>
                </a:solidFill>
                <a:latin typeface="Source Code Pro"/>
                <a:ea typeface="Source Code Pro"/>
                <a:cs typeface="Source Code Pro"/>
                <a:sym typeface="Source Code Pro"/>
              </a:rPr>
              <a:t> para aprovechar al máximo los recursos.</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Cada </a:t>
            </a:r>
            <a:r>
              <a:rPr lang="es-ES" sz="1200" err="1">
                <a:solidFill>
                  <a:schemeClr val="dk1"/>
                </a:solidFill>
                <a:latin typeface="Source Code Pro"/>
                <a:ea typeface="Source Code Pro"/>
                <a:cs typeface="Source Code Pro"/>
                <a:sym typeface="Source Code Pro"/>
              </a:rPr>
              <a:t>fuzzer</a:t>
            </a:r>
            <a:r>
              <a:rPr lang="es-ES" sz="1200">
                <a:solidFill>
                  <a:schemeClr val="dk1"/>
                </a:solidFill>
                <a:latin typeface="Source Code Pro"/>
                <a:ea typeface="Source Code Pro"/>
                <a:cs typeface="Source Code Pro"/>
                <a:sym typeface="Source Code Pro"/>
              </a:rPr>
              <a:t> va a guardar cualquier caso de prueba encontrado por el resto de </a:t>
            </a:r>
            <a:r>
              <a:rPr lang="es-ES" sz="1200" err="1">
                <a:solidFill>
                  <a:schemeClr val="dk1"/>
                </a:solidFill>
                <a:latin typeface="Source Code Pro"/>
                <a:ea typeface="Source Code Pro"/>
                <a:cs typeface="Source Code Pro"/>
                <a:sym typeface="Source Code Pro"/>
              </a:rPr>
              <a:t>fuzzers</a:t>
            </a:r>
            <a:r>
              <a:rPr lang="es-ES" sz="1200">
                <a:solidFill>
                  <a:schemeClr val="dk1"/>
                </a:solidFill>
                <a:latin typeface="Source Code Pro"/>
                <a:ea typeface="Source Code Pro"/>
                <a:cs typeface="Source Code Pro"/>
                <a:sym typeface="Source Code Pro"/>
              </a:rPr>
              <a:t>.</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Vamos a tener una instancia master:</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indent="-171450" algn="just">
              <a:buClr>
                <a:schemeClr val="tx1"/>
              </a:buClr>
              <a:buFont typeface="Arial" panose="020B0604020202020204" pitchFamily="34" charset="0"/>
              <a:buChar char="•"/>
            </a:pPr>
            <a:r>
              <a:rPr lang="es-ES" sz="1200" err="1">
                <a:solidFill>
                  <a:schemeClr val="dk1"/>
                </a:solidFill>
                <a:latin typeface="Source Code Pro"/>
                <a:ea typeface="Source Code Pro"/>
              </a:rPr>
              <a:t>afl-fuzz</a:t>
            </a:r>
            <a:r>
              <a:rPr lang="es-ES" sz="1200">
                <a:solidFill>
                  <a:schemeClr val="dk1"/>
                </a:solidFill>
                <a:latin typeface="Source Code Pro"/>
                <a:ea typeface="Source Code Pro"/>
              </a:rPr>
              <a:t> -i ./</a:t>
            </a:r>
            <a:r>
              <a:rPr lang="es-ES" sz="1200" err="1">
                <a:solidFill>
                  <a:schemeClr val="dk1"/>
                </a:solidFill>
                <a:latin typeface="Source Code Pro"/>
                <a:ea typeface="Source Code Pro"/>
              </a:rPr>
              <a:t>afl_in</a:t>
            </a:r>
            <a:r>
              <a:rPr lang="es-ES" sz="1200">
                <a:solidFill>
                  <a:schemeClr val="dk1"/>
                </a:solidFill>
                <a:latin typeface="Source Code Pro"/>
                <a:ea typeface="Source Code Pro"/>
              </a:rPr>
              <a:t> -o </a:t>
            </a:r>
            <a:r>
              <a:rPr lang="es-ES" sz="1200" err="1">
                <a:solidFill>
                  <a:schemeClr val="dk1"/>
                </a:solidFill>
                <a:latin typeface="Source Code Pro"/>
                <a:ea typeface="Source Code Pro"/>
              </a:rPr>
              <a:t>afl_out</a:t>
            </a:r>
            <a:r>
              <a:rPr lang="es-ES" sz="1200">
                <a:solidFill>
                  <a:schemeClr val="dk1"/>
                </a:solidFill>
                <a:latin typeface="Source Code Pro"/>
                <a:ea typeface="Source Code Pro"/>
              </a:rPr>
              <a:t> –M master -- ./</a:t>
            </a:r>
            <a:r>
              <a:rPr lang="es-ES" sz="1200" err="1">
                <a:solidFill>
                  <a:schemeClr val="dk1"/>
                </a:solidFill>
                <a:latin typeface="Source Code Pro"/>
                <a:ea typeface="Source Code Pro"/>
              </a:rPr>
              <a:t>code</a:t>
            </a:r>
            <a:r>
              <a:rPr lang="es-ES" sz="1200">
                <a:solidFill>
                  <a:schemeClr val="dk1"/>
                </a:solidFill>
                <a:latin typeface="Source Code Pro"/>
                <a:ea typeface="Source Code Pro"/>
              </a:rPr>
              <a:t> @@</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Y tantos </a:t>
            </a:r>
            <a:r>
              <a:rPr lang="es-ES" sz="1200" err="1">
                <a:solidFill>
                  <a:schemeClr val="dk1"/>
                </a:solidFill>
                <a:latin typeface="Source Code Pro"/>
                <a:ea typeface="Source Code Pro"/>
                <a:cs typeface="Source Code Pro"/>
                <a:sym typeface="Source Code Pro"/>
              </a:rPr>
              <a:t>slaves</a:t>
            </a:r>
            <a:r>
              <a:rPr lang="es-ES" sz="1200">
                <a:solidFill>
                  <a:schemeClr val="dk1"/>
                </a:solidFill>
                <a:latin typeface="Source Code Pro"/>
                <a:ea typeface="Source Code Pro"/>
                <a:cs typeface="Source Code Pro"/>
                <a:sym typeface="Source Code Pro"/>
              </a:rPr>
              <a:t> como podamos:</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indent="-171450" algn="just">
              <a:buClr>
                <a:schemeClr val="tx1"/>
              </a:buClr>
              <a:buFont typeface="Arial" panose="020B0604020202020204" pitchFamily="34" charset="0"/>
              <a:buChar char="•"/>
            </a:pPr>
            <a:r>
              <a:rPr lang="es-ES" sz="1200" err="1">
                <a:solidFill>
                  <a:schemeClr val="dk1"/>
                </a:solidFill>
                <a:latin typeface="Source Code Pro"/>
                <a:ea typeface="Source Code Pro"/>
              </a:rPr>
              <a:t>afl-fuzz</a:t>
            </a:r>
            <a:r>
              <a:rPr lang="es-ES" sz="1200">
                <a:solidFill>
                  <a:schemeClr val="dk1"/>
                </a:solidFill>
                <a:latin typeface="Source Code Pro"/>
                <a:ea typeface="Source Code Pro"/>
              </a:rPr>
              <a:t> -i ./</a:t>
            </a:r>
            <a:r>
              <a:rPr lang="es-ES" sz="1200" err="1">
                <a:solidFill>
                  <a:schemeClr val="dk1"/>
                </a:solidFill>
                <a:latin typeface="Source Code Pro"/>
                <a:ea typeface="Source Code Pro"/>
              </a:rPr>
              <a:t>afl_in</a:t>
            </a:r>
            <a:r>
              <a:rPr lang="es-ES" sz="1200">
                <a:solidFill>
                  <a:schemeClr val="dk1"/>
                </a:solidFill>
                <a:latin typeface="Source Code Pro"/>
                <a:ea typeface="Source Code Pro"/>
              </a:rPr>
              <a:t> -o </a:t>
            </a:r>
            <a:r>
              <a:rPr lang="es-ES" sz="1200" err="1">
                <a:solidFill>
                  <a:schemeClr val="dk1"/>
                </a:solidFill>
                <a:latin typeface="Source Code Pro"/>
                <a:ea typeface="Source Code Pro"/>
              </a:rPr>
              <a:t>afl_out</a:t>
            </a:r>
            <a:r>
              <a:rPr lang="es-ES" sz="1200">
                <a:solidFill>
                  <a:schemeClr val="dk1"/>
                </a:solidFill>
                <a:latin typeface="Source Code Pro"/>
                <a:ea typeface="Source Code Pro"/>
              </a:rPr>
              <a:t> –S Slave1 -- ./</a:t>
            </a:r>
            <a:r>
              <a:rPr lang="es-ES" sz="1200" err="1">
                <a:solidFill>
                  <a:schemeClr val="dk1"/>
                </a:solidFill>
                <a:latin typeface="Source Code Pro"/>
                <a:ea typeface="Source Code Pro"/>
              </a:rPr>
              <a:t>code</a:t>
            </a:r>
            <a:r>
              <a:rPr lang="es-ES" sz="1200">
                <a:solidFill>
                  <a:schemeClr val="dk1"/>
                </a:solidFill>
                <a:latin typeface="Source Code Pro"/>
                <a:ea typeface="Source Code Pro"/>
              </a:rPr>
              <a:t> @@</a:t>
            </a: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just"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3231218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AFBC05EC-712C-448F-0C37-2C2D5A82149B}"/>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4D600367-13A9-4356-60E8-8FF8A071C950}"/>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47D73C2B-CC69-80BE-7B00-CFA6873B38A7}"/>
              </a:ext>
            </a:extLst>
          </p:cNvPr>
          <p:cNvPicPr>
            <a:picLocks noChangeAspect="1"/>
          </p:cNvPicPr>
          <p:nvPr/>
        </p:nvPicPr>
        <p:blipFill>
          <a:blip r:embed="rId3"/>
          <a:stretch>
            <a:fillRect/>
          </a:stretch>
        </p:blipFill>
        <p:spPr>
          <a:xfrm>
            <a:off x="115565" y="4604000"/>
            <a:ext cx="8795960" cy="431800"/>
          </a:xfrm>
          <a:prstGeom prst="rect">
            <a:avLst/>
          </a:prstGeom>
        </p:spPr>
      </p:pic>
      <p:sp>
        <p:nvSpPr>
          <p:cNvPr id="4" name="Google Shape;111;p17">
            <a:extLst>
              <a:ext uri="{FF2B5EF4-FFF2-40B4-BE49-F238E27FC236}">
                <a16:creationId xmlns:a16="http://schemas.microsoft.com/office/drawing/2014/main" id="{9556C970-CAA7-2FCE-10E2-9E3821FE9D8C}"/>
              </a:ext>
            </a:extLst>
          </p:cNvPr>
          <p:cNvSpPr txBox="1"/>
          <p:nvPr/>
        </p:nvSpPr>
        <p:spPr>
          <a:xfrm>
            <a:off x="1450974" y="1221165"/>
            <a:ext cx="5939902" cy="2637185"/>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Source Code Pro"/>
                <a:sym typeface="Source Code Pro"/>
              </a:rPr>
              <a:t>Enlace al repositorio: https://</a:t>
            </a:r>
            <a:r>
              <a:rPr lang="es-ES" sz="1200" err="1">
                <a:solidFill>
                  <a:schemeClr val="dk1"/>
                </a:solidFill>
                <a:latin typeface="Source Code Pro"/>
                <a:ea typeface="Source Code Pro"/>
                <a:cs typeface="Source Code Pro"/>
                <a:sym typeface="Source Code Pro"/>
              </a:rPr>
              <a:t>github.com</a:t>
            </a:r>
            <a:r>
              <a:rPr lang="es-ES" sz="1200">
                <a:solidFill>
                  <a:schemeClr val="dk1"/>
                </a:solidFill>
                <a:latin typeface="Source Code Pro"/>
                <a:ea typeface="Source Code Pro"/>
                <a:cs typeface="Source Code Pro"/>
                <a:sym typeface="Source Code Pro"/>
              </a:rPr>
              <a:t>/</a:t>
            </a:r>
            <a:r>
              <a:rPr lang="es-ES" sz="1200" err="1">
                <a:solidFill>
                  <a:schemeClr val="dk1"/>
                </a:solidFill>
                <a:latin typeface="Source Code Pro"/>
                <a:ea typeface="Source Code Pro"/>
                <a:cs typeface="Source Code Pro"/>
                <a:sym typeface="Source Code Pro"/>
              </a:rPr>
              <a:t>gkikola</a:t>
            </a:r>
            <a:r>
              <a:rPr lang="es-ES" sz="1200">
                <a:solidFill>
                  <a:schemeClr val="dk1"/>
                </a:solidFill>
                <a:latin typeface="Source Code Pro"/>
                <a:ea typeface="Source Code Pro"/>
                <a:cs typeface="Source Code Pro"/>
                <a:sym typeface="Source Code Pro"/>
              </a:rPr>
              <a:t>/</a:t>
            </a:r>
            <a:r>
              <a:rPr lang="es-ES" sz="1200" err="1">
                <a:solidFill>
                  <a:schemeClr val="dk1"/>
                </a:solidFill>
                <a:latin typeface="Source Code Pro"/>
                <a:ea typeface="Source Code Pro"/>
                <a:cs typeface="Source Code Pro"/>
                <a:sym typeface="Source Code Pro"/>
              </a:rPr>
              <a:t>ccalc</a:t>
            </a:r>
            <a:endParaRPr lang="es-ES" sz="1200">
              <a:solidFill>
                <a:schemeClr val="dk1"/>
              </a:solidFill>
              <a:latin typeface="Source Code Pro"/>
              <a:ea typeface="Source Code Pro"/>
              <a:cs typeface="Source Code Pro"/>
              <a:sym typeface="Source Code Pro"/>
            </a:endParaRPr>
          </a:p>
          <a:p>
            <a:pPr lvl="0" algn="l" rtl="0">
              <a:spcBef>
                <a:spcPts val="0"/>
              </a:spcBef>
              <a:spcAft>
                <a:spcPts val="0"/>
              </a:spcAft>
              <a:buClr>
                <a:schemeClr val="tx1"/>
              </a:buCl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rPr>
              <a:t>./</a:t>
            </a:r>
            <a:r>
              <a:rPr lang="es-ES" sz="1200" err="1">
                <a:solidFill>
                  <a:schemeClr val="dk1"/>
                </a:solidFill>
                <a:latin typeface="Source Code Pro"/>
                <a:ea typeface="Source Code Pro"/>
              </a:rPr>
              <a:t>bootstrap</a:t>
            </a:r>
            <a:endParaRPr lang="es-ES" sz="1200">
              <a:solidFill>
                <a:schemeClr val="dk1"/>
              </a:solidFill>
              <a:latin typeface="Source Code Pro"/>
              <a:ea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rPr>
              <a:t>./configure</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sym typeface="Source Code Pro"/>
              </a:rPr>
              <a:t>make</a:t>
            </a: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r>
              <a:rPr lang="es-ES" sz="1200" err="1">
                <a:solidFill>
                  <a:schemeClr val="dk1"/>
                </a:solidFill>
                <a:latin typeface="Source Code Pro"/>
                <a:ea typeface="Source Code Pro"/>
                <a:sym typeface="Source Code Pro"/>
              </a:rPr>
              <a:t>src</a:t>
            </a:r>
            <a:r>
              <a:rPr lang="es-ES" sz="1200">
                <a:solidFill>
                  <a:schemeClr val="dk1"/>
                </a:solidFill>
                <a:latin typeface="Source Code Pro"/>
                <a:ea typeface="Source Code Pro"/>
                <a:sym typeface="Source Code Pro"/>
              </a:rPr>
              <a:t>/</a:t>
            </a:r>
            <a:r>
              <a:rPr lang="es-ES" sz="1200" err="1">
                <a:solidFill>
                  <a:schemeClr val="dk1"/>
                </a:solidFill>
                <a:latin typeface="Source Code Pro"/>
                <a:ea typeface="Source Code Pro"/>
                <a:sym typeface="Source Code Pro"/>
              </a:rPr>
              <a:t>ccalc</a:t>
            </a: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9" name="Imagen 8">
            <a:extLst>
              <a:ext uri="{FF2B5EF4-FFF2-40B4-BE49-F238E27FC236}">
                <a16:creationId xmlns:a16="http://schemas.microsoft.com/office/drawing/2014/main" id="{B1FFA0B9-23EF-8405-97FE-253A11EBE447}"/>
              </a:ext>
            </a:extLst>
          </p:cNvPr>
          <p:cNvPicPr>
            <a:picLocks noChangeAspect="1"/>
          </p:cNvPicPr>
          <p:nvPr/>
        </p:nvPicPr>
        <p:blipFill>
          <a:blip r:embed="rId4"/>
          <a:stretch>
            <a:fillRect/>
          </a:stretch>
        </p:blipFill>
        <p:spPr>
          <a:xfrm>
            <a:off x="2326202" y="3027400"/>
            <a:ext cx="4491596" cy="1885894"/>
          </a:xfrm>
          <a:prstGeom prst="rect">
            <a:avLst/>
          </a:prstGeom>
        </p:spPr>
      </p:pic>
    </p:spTree>
    <p:extLst>
      <p:ext uri="{BB962C8B-B14F-4D97-AF65-F5344CB8AC3E}">
        <p14:creationId xmlns:p14="http://schemas.microsoft.com/office/powerpoint/2010/main" val="2832850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4D0CD0B2-5813-1EC6-ADB7-7D1F1DC85B91}"/>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FC9056DE-BBB2-B880-26D8-97B79BE5B060}"/>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EFAA03D5-8A92-23AD-D8D2-969764DE0E02}"/>
              </a:ext>
            </a:extLst>
          </p:cNvPr>
          <p:cNvPicPr>
            <a:picLocks noChangeAspect="1"/>
          </p:cNvPicPr>
          <p:nvPr/>
        </p:nvPicPr>
        <p:blipFill>
          <a:blip r:embed="rId3"/>
          <a:stretch>
            <a:fillRect/>
          </a:stretch>
        </p:blipFill>
        <p:spPr>
          <a:xfrm>
            <a:off x="115565" y="4604000"/>
            <a:ext cx="8795960" cy="431800"/>
          </a:xfrm>
          <a:prstGeom prst="rect">
            <a:avLst/>
          </a:prstGeom>
        </p:spPr>
      </p:pic>
      <p:sp>
        <p:nvSpPr>
          <p:cNvPr id="4" name="Google Shape;111;p17">
            <a:extLst>
              <a:ext uri="{FF2B5EF4-FFF2-40B4-BE49-F238E27FC236}">
                <a16:creationId xmlns:a16="http://schemas.microsoft.com/office/drawing/2014/main" id="{E7A5F8D0-E005-F988-904C-8CBC24E7D970}"/>
              </a:ext>
            </a:extLst>
          </p:cNvPr>
          <p:cNvSpPr txBox="1"/>
          <p:nvPr/>
        </p:nvSpPr>
        <p:spPr>
          <a:xfrm>
            <a:off x="2724828" y="1253157"/>
            <a:ext cx="5939902" cy="2637185"/>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sym typeface="Source Code Pro"/>
              </a:rPr>
              <a:t>Entender cómo lee el input.</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2" name="Imagen 1">
            <a:extLst>
              <a:ext uri="{FF2B5EF4-FFF2-40B4-BE49-F238E27FC236}">
                <a16:creationId xmlns:a16="http://schemas.microsoft.com/office/drawing/2014/main" id="{B817C14A-9533-E11F-2235-B1D771CBA209}"/>
              </a:ext>
            </a:extLst>
          </p:cNvPr>
          <p:cNvPicPr>
            <a:picLocks noChangeAspect="1"/>
          </p:cNvPicPr>
          <p:nvPr/>
        </p:nvPicPr>
        <p:blipFill>
          <a:blip r:embed="rId4"/>
          <a:stretch>
            <a:fillRect/>
          </a:stretch>
        </p:blipFill>
        <p:spPr>
          <a:xfrm>
            <a:off x="1019806" y="1697372"/>
            <a:ext cx="3119957" cy="2906627"/>
          </a:xfrm>
          <a:prstGeom prst="rect">
            <a:avLst/>
          </a:prstGeom>
        </p:spPr>
      </p:pic>
      <p:pic>
        <p:nvPicPr>
          <p:cNvPr id="3" name="Imagen 2">
            <a:extLst>
              <a:ext uri="{FF2B5EF4-FFF2-40B4-BE49-F238E27FC236}">
                <a16:creationId xmlns:a16="http://schemas.microsoft.com/office/drawing/2014/main" id="{8009A57E-2A42-6A3C-7DED-40F97995139D}"/>
              </a:ext>
            </a:extLst>
          </p:cNvPr>
          <p:cNvPicPr>
            <a:picLocks noChangeAspect="1"/>
          </p:cNvPicPr>
          <p:nvPr/>
        </p:nvPicPr>
        <p:blipFill>
          <a:blip r:embed="rId5"/>
          <a:stretch>
            <a:fillRect/>
          </a:stretch>
        </p:blipFill>
        <p:spPr>
          <a:xfrm>
            <a:off x="4513545" y="1764474"/>
            <a:ext cx="4094861" cy="2772422"/>
          </a:xfrm>
          <a:prstGeom prst="rect">
            <a:avLst/>
          </a:prstGeom>
        </p:spPr>
      </p:pic>
    </p:spTree>
    <p:extLst>
      <p:ext uri="{BB962C8B-B14F-4D97-AF65-F5344CB8AC3E}">
        <p14:creationId xmlns:p14="http://schemas.microsoft.com/office/powerpoint/2010/main" val="1617786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1BFD71E2-EA57-9C7F-6969-362AA3F1A0B3}"/>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2039F493-A6A3-F826-C570-EDFA7ABAD6D0}"/>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FB2F8916-AFE4-C34A-F9E1-921051910569}"/>
              </a:ext>
            </a:extLst>
          </p:cNvPr>
          <p:cNvPicPr>
            <a:picLocks noChangeAspect="1"/>
          </p:cNvPicPr>
          <p:nvPr/>
        </p:nvPicPr>
        <p:blipFill>
          <a:blip r:embed="rId3"/>
          <a:stretch>
            <a:fillRect/>
          </a:stretch>
        </p:blipFill>
        <p:spPr>
          <a:xfrm>
            <a:off x="115565" y="4604000"/>
            <a:ext cx="8795960" cy="431800"/>
          </a:xfrm>
          <a:prstGeom prst="rect">
            <a:avLst/>
          </a:prstGeom>
        </p:spPr>
      </p:pic>
      <p:sp>
        <p:nvSpPr>
          <p:cNvPr id="4" name="Google Shape;111;p17">
            <a:extLst>
              <a:ext uri="{FF2B5EF4-FFF2-40B4-BE49-F238E27FC236}">
                <a16:creationId xmlns:a16="http://schemas.microsoft.com/office/drawing/2014/main" id="{1D9D95CC-52E8-5EAC-84CC-8683CF1083A8}"/>
              </a:ext>
            </a:extLst>
          </p:cNvPr>
          <p:cNvSpPr txBox="1"/>
          <p:nvPr/>
        </p:nvSpPr>
        <p:spPr>
          <a:xfrm>
            <a:off x="2794197" y="712338"/>
            <a:ext cx="2553467" cy="334238"/>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Clr>
                <a:schemeClr val="tx1"/>
              </a:buClr>
            </a:pPr>
            <a:r>
              <a:rPr lang="es-ES" sz="1200" err="1">
                <a:solidFill>
                  <a:schemeClr val="dk1"/>
                </a:solidFill>
                <a:latin typeface="Source Code Pro"/>
                <a:ea typeface="Source Code Pro"/>
                <a:sym typeface="Source Code Pro"/>
              </a:rPr>
              <a:t>Fuzzeo</a:t>
            </a:r>
            <a:r>
              <a:rPr lang="es-ES" sz="1200">
                <a:solidFill>
                  <a:schemeClr val="dk1"/>
                </a:solidFill>
                <a:latin typeface="Source Code Pro"/>
                <a:ea typeface="Source Code Pro"/>
                <a:sym typeface="Source Code Pro"/>
              </a:rPr>
              <a:t> básico</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7" name="Imagen 6">
            <a:extLst>
              <a:ext uri="{FF2B5EF4-FFF2-40B4-BE49-F238E27FC236}">
                <a16:creationId xmlns:a16="http://schemas.microsoft.com/office/drawing/2014/main" id="{E5E3E8EA-99DA-E9C6-B6DF-47B4C8337382}"/>
              </a:ext>
            </a:extLst>
          </p:cNvPr>
          <p:cNvPicPr>
            <a:picLocks noChangeAspect="1"/>
          </p:cNvPicPr>
          <p:nvPr/>
        </p:nvPicPr>
        <p:blipFill>
          <a:blip r:embed="rId4"/>
          <a:stretch>
            <a:fillRect/>
          </a:stretch>
        </p:blipFill>
        <p:spPr>
          <a:xfrm>
            <a:off x="2557745" y="1344135"/>
            <a:ext cx="3911600" cy="2298700"/>
          </a:xfrm>
          <a:prstGeom prst="rect">
            <a:avLst/>
          </a:prstGeom>
        </p:spPr>
      </p:pic>
      <p:pic>
        <p:nvPicPr>
          <p:cNvPr id="9" name="Imagen 8">
            <a:extLst>
              <a:ext uri="{FF2B5EF4-FFF2-40B4-BE49-F238E27FC236}">
                <a16:creationId xmlns:a16="http://schemas.microsoft.com/office/drawing/2014/main" id="{87962D71-95D9-09CD-266D-33CDD0B9710C}"/>
              </a:ext>
            </a:extLst>
          </p:cNvPr>
          <p:cNvPicPr>
            <a:picLocks noChangeAspect="1"/>
          </p:cNvPicPr>
          <p:nvPr/>
        </p:nvPicPr>
        <p:blipFill>
          <a:blip r:embed="rId5"/>
          <a:stretch>
            <a:fillRect/>
          </a:stretch>
        </p:blipFill>
        <p:spPr>
          <a:xfrm>
            <a:off x="822962" y="3795458"/>
            <a:ext cx="7772400" cy="1024442"/>
          </a:xfrm>
          <a:prstGeom prst="rect">
            <a:avLst/>
          </a:prstGeom>
        </p:spPr>
      </p:pic>
    </p:spTree>
    <p:extLst>
      <p:ext uri="{BB962C8B-B14F-4D97-AF65-F5344CB8AC3E}">
        <p14:creationId xmlns:p14="http://schemas.microsoft.com/office/powerpoint/2010/main" val="1702511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829654A7-C32E-5909-BB1A-0FEB18207A46}"/>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3673E904-6723-DF49-CA2C-770AEBD5D3D1}"/>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7C038E40-8316-969E-EBCA-8845188E0734}"/>
              </a:ext>
            </a:extLst>
          </p:cNvPr>
          <p:cNvPicPr>
            <a:picLocks noChangeAspect="1"/>
          </p:cNvPicPr>
          <p:nvPr/>
        </p:nvPicPr>
        <p:blipFill>
          <a:blip r:embed="rId3"/>
          <a:stretch>
            <a:fillRect/>
          </a:stretch>
        </p:blipFill>
        <p:spPr>
          <a:xfrm>
            <a:off x="115565" y="4604000"/>
            <a:ext cx="8795960" cy="431800"/>
          </a:xfrm>
          <a:prstGeom prst="rect">
            <a:avLst/>
          </a:prstGeom>
        </p:spPr>
      </p:pic>
      <p:pic>
        <p:nvPicPr>
          <p:cNvPr id="2" name="Imagen 1">
            <a:extLst>
              <a:ext uri="{FF2B5EF4-FFF2-40B4-BE49-F238E27FC236}">
                <a16:creationId xmlns:a16="http://schemas.microsoft.com/office/drawing/2014/main" id="{E0F4FBD6-13C7-8CB6-018E-87AF53131E0C}"/>
              </a:ext>
            </a:extLst>
          </p:cNvPr>
          <p:cNvPicPr>
            <a:picLocks noChangeAspect="1"/>
          </p:cNvPicPr>
          <p:nvPr/>
        </p:nvPicPr>
        <p:blipFill>
          <a:blip r:embed="rId4"/>
          <a:stretch>
            <a:fillRect/>
          </a:stretch>
        </p:blipFill>
        <p:spPr>
          <a:xfrm>
            <a:off x="4221603" y="1103353"/>
            <a:ext cx="4730516" cy="3237567"/>
          </a:xfrm>
          <a:prstGeom prst="rect">
            <a:avLst/>
          </a:prstGeom>
        </p:spPr>
      </p:pic>
      <p:sp>
        <p:nvSpPr>
          <p:cNvPr id="3" name="Google Shape;103;p16">
            <a:extLst>
              <a:ext uri="{FF2B5EF4-FFF2-40B4-BE49-F238E27FC236}">
                <a16:creationId xmlns:a16="http://schemas.microsoft.com/office/drawing/2014/main" id="{BABA701F-CFB3-217F-AE92-9B25EB27DA09}"/>
              </a:ext>
            </a:extLst>
          </p:cNvPr>
          <p:cNvSpPr txBox="1">
            <a:spLocks/>
          </p:cNvSpPr>
          <p:nvPr/>
        </p:nvSpPr>
        <p:spPr>
          <a:xfrm>
            <a:off x="191881" y="1991468"/>
            <a:ext cx="3944991" cy="14264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04800" algn="just">
              <a:buClr>
                <a:schemeClr val="tx1"/>
              </a:buClr>
              <a:buSzPts val="1200"/>
              <a:buFont typeface="Arial"/>
              <a:buChar char="●"/>
            </a:pPr>
            <a:r>
              <a:rPr lang="es-ES" sz="1200" err="1">
                <a:solidFill>
                  <a:schemeClr val="dk1"/>
                </a:solidFill>
                <a:latin typeface="Source Code Pro"/>
                <a:ea typeface="Source Code Pro"/>
              </a:rPr>
              <a:t>afl-fuzz</a:t>
            </a:r>
            <a:r>
              <a:rPr lang="es-ES" sz="1200">
                <a:solidFill>
                  <a:schemeClr val="dk1"/>
                </a:solidFill>
                <a:latin typeface="Source Code Pro"/>
                <a:ea typeface="Source Code Pro"/>
              </a:rPr>
              <a:t> -i </a:t>
            </a:r>
            <a:r>
              <a:rPr lang="es-ES" sz="1200" err="1">
                <a:solidFill>
                  <a:schemeClr val="dk1"/>
                </a:solidFill>
                <a:latin typeface="Source Code Pro"/>
                <a:ea typeface="Source Code Pro"/>
              </a:rPr>
              <a:t>afl_in</a:t>
            </a:r>
            <a:r>
              <a:rPr lang="es-ES" sz="1200">
                <a:solidFill>
                  <a:schemeClr val="dk1"/>
                </a:solidFill>
                <a:latin typeface="Source Code Pro"/>
                <a:ea typeface="Source Code Pro"/>
              </a:rPr>
              <a:t>/ -o </a:t>
            </a:r>
            <a:r>
              <a:rPr lang="es-ES" sz="1200" err="1">
                <a:solidFill>
                  <a:schemeClr val="dk1"/>
                </a:solidFill>
                <a:latin typeface="Source Code Pro"/>
                <a:ea typeface="Source Code Pro"/>
              </a:rPr>
              <a:t>afl_out</a:t>
            </a:r>
            <a:r>
              <a:rPr lang="es-ES" sz="1200">
                <a:solidFill>
                  <a:schemeClr val="dk1"/>
                </a:solidFill>
                <a:latin typeface="Source Code Pro"/>
                <a:ea typeface="Source Code Pro"/>
              </a:rPr>
              <a:t>/ -- </a:t>
            </a:r>
            <a:r>
              <a:rPr lang="es-ES" sz="1200" err="1">
                <a:solidFill>
                  <a:schemeClr val="dk1"/>
                </a:solidFill>
                <a:latin typeface="Source Code Pro"/>
                <a:ea typeface="Source Code Pro"/>
              </a:rPr>
              <a:t>ccalc</a:t>
            </a:r>
            <a:r>
              <a:rPr lang="es-ES" sz="1200">
                <a:solidFill>
                  <a:schemeClr val="dk1"/>
                </a:solidFill>
                <a:latin typeface="Source Code Pro"/>
                <a:ea typeface="Source Code Pro"/>
              </a:rPr>
              <a:t>/</a:t>
            </a:r>
            <a:r>
              <a:rPr lang="es-ES" sz="1200" err="1">
                <a:solidFill>
                  <a:schemeClr val="dk1"/>
                </a:solidFill>
                <a:latin typeface="Source Code Pro"/>
                <a:ea typeface="Source Code Pro"/>
              </a:rPr>
              <a:t>src</a:t>
            </a:r>
            <a:r>
              <a:rPr lang="es-ES" sz="1200">
                <a:solidFill>
                  <a:schemeClr val="dk1"/>
                </a:solidFill>
                <a:latin typeface="Source Code Pro"/>
                <a:ea typeface="Source Code Pro"/>
              </a:rPr>
              <a:t>/</a:t>
            </a:r>
            <a:r>
              <a:rPr lang="es-ES" sz="1200" err="1">
                <a:solidFill>
                  <a:schemeClr val="dk1"/>
                </a:solidFill>
                <a:latin typeface="Source Code Pro"/>
                <a:ea typeface="Source Code Pro"/>
              </a:rPr>
              <a:t>ccalc</a:t>
            </a:r>
            <a:endParaRPr lang="es-ES" sz="1200">
              <a:solidFill>
                <a:schemeClr val="dk1"/>
              </a:solidFill>
              <a:latin typeface="Source Code Pro"/>
              <a:ea typeface="Source Code Pro"/>
            </a:endParaRPr>
          </a:p>
          <a:p>
            <a:pPr marL="152400" algn="just">
              <a:buClr>
                <a:schemeClr val="tx1"/>
              </a:buClr>
              <a:buSzPts val="1200"/>
            </a:pPr>
            <a:endParaRPr lang="es-ES" sz="1100">
              <a:solidFill>
                <a:schemeClr val="tx1"/>
              </a:solidFill>
            </a:endParaRPr>
          </a:p>
        </p:txBody>
      </p:sp>
      <p:pic>
        <p:nvPicPr>
          <p:cNvPr id="10" name="Imagen 9">
            <a:extLst>
              <a:ext uri="{FF2B5EF4-FFF2-40B4-BE49-F238E27FC236}">
                <a16:creationId xmlns:a16="http://schemas.microsoft.com/office/drawing/2014/main" id="{A666DF20-CC2C-E534-C46F-7C2A10929EF3}"/>
              </a:ext>
            </a:extLst>
          </p:cNvPr>
          <p:cNvPicPr>
            <a:picLocks noChangeAspect="1"/>
          </p:cNvPicPr>
          <p:nvPr/>
        </p:nvPicPr>
        <p:blipFill>
          <a:blip r:embed="rId5"/>
          <a:stretch>
            <a:fillRect/>
          </a:stretch>
        </p:blipFill>
        <p:spPr>
          <a:xfrm>
            <a:off x="720000" y="4396033"/>
            <a:ext cx="7772400" cy="423867"/>
          </a:xfrm>
          <a:prstGeom prst="rect">
            <a:avLst/>
          </a:prstGeom>
        </p:spPr>
      </p:pic>
    </p:spTree>
    <p:extLst>
      <p:ext uri="{BB962C8B-B14F-4D97-AF65-F5344CB8AC3E}">
        <p14:creationId xmlns:p14="http://schemas.microsoft.com/office/powerpoint/2010/main" val="26383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err="1">
                <a:solidFill>
                  <a:srgbClr val="FFFFFF"/>
                </a:solidFill>
              </a:rPr>
              <a:t>Conceptos</a:t>
            </a:r>
            <a:endParaRPr lang="es-ES" err="1"/>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pic>
        <p:nvPicPr>
          <p:cNvPr id="3" name="Imagen 2" descr="Interfaz de usuario gráfica, Texto, Aplicación, Correo electrónico&#10;&#10;Descripción generada automáticamente">
            <a:extLst>
              <a:ext uri="{FF2B5EF4-FFF2-40B4-BE49-F238E27FC236}">
                <a16:creationId xmlns:a16="http://schemas.microsoft.com/office/drawing/2014/main" id="{3C77125C-459D-C564-5202-22D28C85B6A2}"/>
              </a:ext>
            </a:extLst>
          </p:cNvPr>
          <p:cNvPicPr>
            <a:picLocks noChangeAspect="1"/>
          </p:cNvPicPr>
          <p:nvPr/>
        </p:nvPicPr>
        <p:blipFill>
          <a:blip r:embed="rId4"/>
          <a:stretch>
            <a:fillRect/>
          </a:stretch>
        </p:blipFill>
        <p:spPr>
          <a:xfrm>
            <a:off x="2407807" y="1306915"/>
            <a:ext cx="4516599" cy="3415229"/>
          </a:xfrm>
          <a:prstGeom prst="rect">
            <a:avLst/>
          </a:prstGeom>
        </p:spPr>
      </p:pic>
    </p:spTree>
    <p:extLst>
      <p:ext uri="{BB962C8B-B14F-4D97-AF65-F5344CB8AC3E}">
        <p14:creationId xmlns:p14="http://schemas.microsoft.com/office/powerpoint/2010/main" val="2630337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585EC127-A15E-2E4D-50FC-2FC296F9FE52}"/>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BFEEFEE2-2FE4-D40A-312F-D5F67A6D27E7}"/>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454B0687-E6BD-94D8-8E9B-0B91D6222680}"/>
              </a:ext>
            </a:extLst>
          </p:cNvPr>
          <p:cNvPicPr>
            <a:picLocks noChangeAspect="1"/>
          </p:cNvPicPr>
          <p:nvPr/>
        </p:nvPicPr>
        <p:blipFill>
          <a:blip r:embed="rId3"/>
          <a:stretch>
            <a:fillRect/>
          </a:stretch>
        </p:blipFill>
        <p:spPr>
          <a:xfrm>
            <a:off x="115565" y="4604000"/>
            <a:ext cx="8795960" cy="431800"/>
          </a:xfrm>
          <a:prstGeom prst="rect">
            <a:avLst/>
          </a:prstGeom>
        </p:spPr>
      </p:pic>
      <p:sp>
        <p:nvSpPr>
          <p:cNvPr id="3" name="Google Shape;103;p16">
            <a:extLst>
              <a:ext uri="{FF2B5EF4-FFF2-40B4-BE49-F238E27FC236}">
                <a16:creationId xmlns:a16="http://schemas.microsoft.com/office/drawing/2014/main" id="{69B296A1-6D5C-B79D-7ECF-9F4CE6356FC0}"/>
              </a:ext>
            </a:extLst>
          </p:cNvPr>
          <p:cNvSpPr txBox="1">
            <a:spLocks/>
          </p:cNvSpPr>
          <p:nvPr/>
        </p:nvSpPr>
        <p:spPr>
          <a:xfrm>
            <a:off x="2744546" y="1627197"/>
            <a:ext cx="3944991" cy="14264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04800" algn="just">
              <a:buClr>
                <a:schemeClr val="tx1"/>
              </a:buClr>
              <a:buSzPts val="1200"/>
              <a:buFont typeface="Arial"/>
              <a:buChar char="●"/>
            </a:pPr>
            <a:r>
              <a:rPr lang="es-ES" sz="1200">
                <a:solidFill>
                  <a:schemeClr val="dk1"/>
                </a:solidFill>
                <a:latin typeface="Source Code Pro"/>
                <a:ea typeface="Source Code Pro"/>
              </a:rPr>
              <a:t>AFL_USE_ASAN=1  </a:t>
            </a:r>
            <a:r>
              <a:rPr lang="es-ES" sz="1200" err="1">
                <a:solidFill>
                  <a:schemeClr val="dk1"/>
                </a:solidFill>
                <a:latin typeface="Source Code Pro"/>
                <a:ea typeface="Source Code Pro"/>
              </a:rPr>
              <a:t>make</a:t>
            </a:r>
            <a:endParaRPr lang="es-ES" sz="1100">
              <a:solidFill>
                <a:schemeClr val="tx1"/>
              </a:solidFill>
            </a:endParaRPr>
          </a:p>
        </p:txBody>
      </p:sp>
      <p:pic>
        <p:nvPicPr>
          <p:cNvPr id="4" name="Imagen 3">
            <a:extLst>
              <a:ext uri="{FF2B5EF4-FFF2-40B4-BE49-F238E27FC236}">
                <a16:creationId xmlns:a16="http://schemas.microsoft.com/office/drawing/2014/main" id="{28B91EFA-68DF-BC96-E9B8-62095DE790BE}"/>
              </a:ext>
            </a:extLst>
          </p:cNvPr>
          <p:cNvPicPr>
            <a:picLocks noChangeAspect="1"/>
          </p:cNvPicPr>
          <p:nvPr/>
        </p:nvPicPr>
        <p:blipFill>
          <a:blip r:embed="rId4"/>
          <a:stretch>
            <a:fillRect/>
          </a:stretch>
        </p:blipFill>
        <p:spPr>
          <a:xfrm>
            <a:off x="685800" y="2423738"/>
            <a:ext cx="7772400" cy="1938000"/>
          </a:xfrm>
          <a:prstGeom prst="rect">
            <a:avLst/>
          </a:prstGeom>
        </p:spPr>
      </p:pic>
    </p:spTree>
    <p:extLst>
      <p:ext uri="{BB962C8B-B14F-4D97-AF65-F5344CB8AC3E}">
        <p14:creationId xmlns:p14="http://schemas.microsoft.com/office/powerpoint/2010/main" val="4047989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26540072-F0F0-BCA5-6B7D-EA33C3EFC5DF}"/>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62ACD4EC-A7DA-4750-E04E-00AFF4B88540}"/>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BDA6924E-B199-CF01-830F-6D845C8A2EC1}"/>
              </a:ext>
            </a:extLst>
          </p:cNvPr>
          <p:cNvPicPr>
            <a:picLocks noChangeAspect="1"/>
          </p:cNvPicPr>
          <p:nvPr/>
        </p:nvPicPr>
        <p:blipFill>
          <a:blip r:embed="rId3"/>
          <a:stretch>
            <a:fillRect/>
          </a:stretch>
        </p:blipFill>
        <p:spPr>
          <a:xfrm>
            <a:off x="115565" y="4604000"/>
            <a:ext cx="8795960" cy="431800"/>
          </a:xfrm>
          <a:prstGeom prst="rect">
            <a:avLst/>
          </a:prstGeom>
        </p:spPr>
      </p:pic>
      <p:pic>
        <p:nvPicPr>
          <p:cNvPr id="2" name="Imagen 1">
            <a:extLst>
              <a:ext uri="{FF2B5EF4-FFF2-40B4-BE49-F238E27FC236}">
                <a16:creationId xmlns:a16="http://schemas.microsoft.com/office/drawing/2014/main" id="{44BB6721-BDDB-1866-F899-B3207946D068}"/>
              </a:ext>
            </a:extLst>
          </p:cNvPr>
          <p:cNvPicPr>
            <a:picLocks noChangeAspect="1"/>
          </p:cNvPicPr>
          <p:nvPr/>
        </p:nvPicPr>
        <p:blipFill>
          <a:blip r:embed="rId4"/>
          <a:stretch>
            <a:fillRect/>
          </a:stretch>
        </p:blipFill>
        <p:spPr>
          <a:xfrm>
            <a:off x="685800" y="147842"/>
            <a:ext cx="7772400" cy="4847815"/>
          </a:xfrm>
          <a:prstGeom prst="rect">
            <a:avLst/>
          </a:prstGeom>
        </p:spPr>
      </p:pic>
    </p:spTree>
    <p:extLst>
      <p:ext uri="{BB962C8B-B14F-4D97-AF65-F5344CB8AC3E}">
        <p14:creationId xmlns:p14="http://schemas.microsoft.com/office/powerpoint/2010/main" val="2400493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B0618E76-D55E-DC44-1A3A-25E4979F2D45}"/>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6652C1A9-2340-6DE3-BE8E-A6B7D3501FAB}"/>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67846CD1-25B0-0181-5C00-9D40C33564C3}"/>
              </a:ext>
            </a:extLst>
          </p:cNvPr>
          <p:cNvPicPr>
            <a:picLocks noChangeAspect="1"/>
          </p:cNvPicPr>
          <p:nvPr/>
        </p:nvPicPr>
        <p:blipFill>
          <a:blip r:embed="rId3"/>
          <a:stretch>
            <a:fillRect/>
          </a:stretch>
        </p:blipFill>
        <p:spPr>
          <a:xfrm>
            <a:off x="115565" y="4604000"/>
            <a:ext cx="8795960" cy="431800"/>
          </a:xfrm>
          <a:prstGeom prst="rect">
            <a:avLst/>
          </a:prstGeom>
        </p:spPr>
      </p:pic>
      <p:sp>
        <p:nvSpPr>
          <p:cNvPr id="4" name="Google Shape;111;p17">
            <a:extLst>
              <a:ext uri="{FF2B5EF4-FFF2-40B4-BE49-F238E27FC236}">
                <a16:creationId xmlns:a16="http://schemas.microsoft.com/office/drawing/2014/main" id="{DC09B1E8-9A9D-667E-3A97-BC29F2FE3493}"/>
              </a:ext>
            </a:extLst>
          </p:cNvPr>
          <p:cNvSpPr txBox="1"/>
          <p:nvPr/>
        </p:nvSpPr>
        <p:spPr>
          <a:xfrm>
            <a:off x="2794197" y="712338"/>
            <a:ext cx="2553467" cy="334238"/>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Clr>
                <a:schemeClr val="tx1"/>
              </a:buClr>
            </a:pPr>
            <a:r>
              <a:rPr lang="es-ES" sz="1200" err="1">
                <a:solidFill>
                  <a:schemeClr val="dk1"/>
                </a:solidFill>
                <a:latin typeface="Source Code Pro"/>
                <a:ea typeface="Source Code Pro"/>
                <a:sym typeface="Source Code Pro"/>
              </a:rPr>
              <a:t>Fuzzeo</a:t>
            </a:r>
            <a:r>
              <a:rPr lang="es-ES" sz="1200">
                <a:solidFill>
                  <a:schemeClr val="dk1"/>
                </a:solidFill>
                <a:latin typeface="Source Code Pro"/>
                <a:ea typeface="Source Code Pro"/>
                <a:sym typeface="Source Code Pro"/>
              </a:rPr>
              <a:t> persistente</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2" name="Imagen 1">
            <a:extLst>
              <a:ext uri="{FF2B5EF4-FFF2-40B4-BE49-F238E27FC236}">
                <a16:creationId xmlns:a16="http://schemas.microsoft.com/office/drawing/2014/main" id="{91111B00-B193-F00B-5D67-612C3C546F64}"/>
              </a:ext>
            </a:extLst>
          </p:cNvPr>
          <p:cNvPicPr>
            <a:picLocks noChangeAspect="1"/>
          </p:cNvPicPr>
          <p:nvPr/>
        </p:nvPicPr>
        <p:blipFill>
          <a:blip r:embed="rId4"/>
          <a:stretch>
            <a:fillRect/>
          </a:stretch>
        </p:blipFill>
        <p:spPr>
          <a:xfrm>
            <a:off x="3216713" y="1219414"/>
            <a:ext cx="3395403" cy="3484172"/>
          </a:xfrm>
          <a:prstGeom prst="rect">
            <a:avLst/>
          </a:prstGeom>
        </p:spPr>
      </p:pic>
      <p:sp>
        <p:nvSpPr>
          <p:cNvPr id="3" name="Google Shape;111;p17">
            <a:extLst>
              <a:ext uri="{FF2B5EF4-FFF2-40B4-BE49-F238E27FC236}">
                <a16:creationId xmlns:a16="http://schemas.microsoft.com/office/drawing/2014/main" id="{E9223A49-040A-A0F4-6FF6-F8830082820E}"/>
              </a:ext>
            </a:extLst>
          </p:cNvPr>
          <p:cNvSpPr txBox="1"/>
          <p:nvPr/>
        </p:nvSpPr>
        <p:spPr>
          <a:xfrm>
            <a:off x="335827" y="2404631"/>
            <a:ext cx="2553467" cy="334238"/>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Clr>
                <a:schemeClr val="tx1"/>
              </a:buClr>
            </a:pPr>
            <a:r>
              <a:rPr lang="es-ES" sz="1200">
                <a:solidFill>
                  <a:schemeClr val="dk1"/>
                </a:solidFill>
                <a:latin typeface="Source Code Pro"/>
                <a:ea typeface="Source Code Pro"/>
                <a:sym typeface="Source Code Pro"/>
              </a:rPr>
              <a:t>AFL_USE_ASAN=1  </a:t>
            </a:r>
            <a:r>
              <a:rPr lang="es-ES" sz="1200" err="1">
                <a:solidFill>
                  <a:schemeClr val="dk1"/>
                </a:solidFill>
                <a:latin typeface="Source Code Pro"/>
                <a:ea typeface="Source Code Pro"/>
                <a:sym typeface="Source Code Pro"/>
              </a:rPr>
              <a:t>make</a:t>
            </a: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962159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EAB5F0E4-87D4-1D76-2840-94D4CA777894}"/>
            </a:ext>
          </a:extLst>
        </p:cNvPr>
        <p:cNvGrpSpPr/>
        <p:nvPr/>
      </p:nvGrpSpPr>
      <p:grpSpPr>
        <a:xfrm>
          <a:off x="0" y="0"/>
          <a:ext cx="0" cy="0"/>
          <a:chOff x="0" y="0"/>
          <a:chExt cx="0" cy="0"/>
        </a:xfrm>
      </p:grpSpPr>
      <p:sp>
        <p:nvSpPr>
          <p:cNvPr id="102" name="Google Shape;102;p16">
            <a:extLst>
              <a:ext uri="{FF2B5EF4-FFF2-40B4-BE49-F238E27FC236}">
                <a16:creationId xmlns:a16="http://schemas.microsoft.com/office/drawing/2014/main" id="{1546E456-9129-4C09-13CA-1C59E6B950CF}"/>
              </a:ext>
            </a:extLst>
          </p:cNvPr>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a:t>
            </a:r>
            <a:r>
              <a:rPr lang="en" err="1"/>
              <a:t>Ccalc</a:t>
            </a:r>
            <a:endParaRPr lang="es-ES"/>
          </a:p>
          <a:p>
            <a:pPr marL="0" lvl="0" indent="0" algn="l">
              <a:spcBef>
                <a:spcPts val="0"/>
              </a:spcBef>
              <a:spcAft>
                <a:spcPts val="0"/>
              </a:spcAft>
              <a:buNone/>
            </a:pPr>
            <a:endParaRPr lang="en">
              <a:solidFill>
                <a:schemeClr val="accent2"/>
              </a:solidFill>
            </a:endParaRPr>
          </a:p>
        </p:txBody>
      </p:sp>
      <p:pic>
        <p:nvPicPr>
          <p:cNvPr id="8" name="Imagen 7">
            <a:extLst>
              <a:ext uri="{FF2B5EF4-FFF2-40B4-BE49-F238E27FC236}">
                <a16:creationId xmlns:a16="http://schemas.microsoft.com/office/drawing/2014/main" id="{B624925E-2281-2777-3AB7-A7EAD41506C5}"/>
              </a:ext>
            </a:extLst>
          </p:cNvPr>
          <p:cNvPicPr>
            <a:picLocks noChangeAspect="1"/>
          </p:cNvPicPr>
          <p:nvPr/>
        </p:nvPicPr>
        <p:blipFill>
          <a:blip r:embed="rId3"/>
          <a:stretch>
            <a:fillRect/>
          </a:stretch>
        </p:blipFill>
        <p:spPr>
          <a:xfrm>
            <a:off x="115565" y="4604000"/>
            <a:ext cx="8795960" cy="431800"/>
          </a:xfrm>
          <a:prstGeom prst="rect">
            <a:avLst/>
          </a:prstGeom>
        </p:spPr>
      </p:pic>
      <p:sp>
        <p:nvSpPr>
          <p:cNvPr id="4" name="Google Shape;111;p17">
            <a:extLst>
              <a:ext uri="{FF2B5EF4-FFF2-40B4-BE49-F238E27FC236}">
                <a16:creationId xmlns:a16="http://schemas.microsoft.com/office/drawing/2014/main" id="{645CBA28-B903-D187-13AF-95979C85972A}"/>
              </a:ext>
            </a:extLst>
          </p:cNvPr>
          <p:cNvSpPr txBox="1"/>
          <p:nvPr/>
        </p:nvSpPr>
        <p:spPr>
          <a:xfrm>
            <a:off x="2794197" y="712338"/>
            <a:ext cx="2553467" cy="334238"/>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Clr>
                <a:schemeClr val="tx1"/>
              </a:buClr>
            </a:pPr>
            <a:r>
              <a:rPr lang="es-ES" sz="1200" err="1">
                <a:solidFill>
                  <a:schemeClr val="dk1"/>
                </a:solidFill>
                <a:latin typeface="Source Code Pro"/>
                <a:ea typeface="Source Code Pro"/>
                <a:sym typeface="Source Code Pro"/>
              </a:rPr>
              <a:t>Fuzzeo</a:t>
            </a:r>
            <a:r>
              <a:rPr lang="es-ES" sz="1200">
                <a:solidFill>
                  <a:schemeClr val="dk1"/>
                </a:solidFill>
                <a:latin typeface="Source Code Pro"/>
                <a:ea typeface="Source Code Pro"/>
                <a:sym typeface="Source Code Pro"/>
              </a:rPr>
              <a:t> persistente</a:t>
            </a: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sp>
        <p:nvSpPr>
          <p:cNvPr id="3" name="Google Shape;111;p17">
            <a:extLst>
              <a:ext uri="{FF2B5EF4-FFF2-40B4-BE49-F238E27FC236}">
                <a16:creationId xmlns:a16="http://schemas.microsoft.com/office/drawing/2014/main" id="{1B34BBFD-AABB-55C0-3ADD-E9E6396CFD30}"/>
              </a:ext>
            </a:extLst>
          </p:cNvPr>
          <p:cNvSpPr txBox="1"/>
          <p:nvPr/>
        </p:nvSpPr>
        <p:spPr>
          <a:xfrm>
            <a:off x="335827" y="2404631"/>
            <a:ext cx="2553467" cy="334238"/>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Clr>
                <a:schemeClr val="tx1"/>
              </a:buClr>
            </a:pPr>
            <a:r>
              <a:rPr lang="es-ES" sz="1200">
                <a:solidFill>
                  <a:schemeClr val="dk1"/>
                </a:solidFill>
                <a:latin typeface="Source Code Pro"/>
                <a:ea typeface="Source Code Pro"/>
                <a:sym typeface="Source Code Pro"/>
              </a:rPr>
              <a:t>AFL_USE_ASAN=1  </a:t>
            </a:r>
            <a:r>
              <a:rPr lang="es-ES" sz="1200" err="1">
                <a:solidFill>
                  <a:schemeClr val="dk1"/>
                </a:solidFill>
                <a:latin typeface="Source Code Pro"/>
                <a:ea typeface="Source Code Pro"/>
                <a:sym typeface="Source Code Pro"/>
              </a:rPr>
              <a:t>make</a:t>
            </a: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a:p>
            <a:pPr marL="171450" lvl="0" indent="-171450" algn="l" rtl="0">
              <a:spcBef>
                <a:spcPts val="0"/>
              </a:spcBef>
              <a:spcAft>
                <a:spcPts val="0"/>
              </a:spcAft>
              <a:buClr>
                <a:schemeClr val="tx1"/>
              </a:buClr>
              <a:buFont typeface="Arial" panose="020B0604020202020204" pitchFamily="34" charset="0"/>
              <a:buChar char="•"/>
            </a:pPr>
            <a:endParaRPr lang="es-ES" sz="1200">
              <a:solidFill>
                <a:schemeClr val="dk1"/>
              </a:solidFill>
              <a:latin typeface="Source Code Pro"/>
              <a:ea typeface="Source Code Pro"/>
              <a:cs typeface="Source Code Pro"/>
              <a:sym typeface="Source Code Pro"/>
            </a:endParaRPr>
          </a:p>
        </p:txBody>
      </p:sp>
      <p:pic>
        <p:nvPicPr>
          <p:cNvPr id="5" name="Imagen 4">
            <a:extLst>
              <a:ext uri="{FF2B5EF4-FFF2-40B4-BE49-F238E27FC236}">
                <a16:creationId xmlns:a16="http://schemas.microsoft.com/office/drawing/2014/main" id="{4C9977EE-4446-BEA2-D5C9-A19A898BD68F}"/>
              </a:ext>
            </a:extLst>
          </p:cNvPr>
          <p:cNvPicPr>
            <a:picLocks noChangeAspect="1"/>
          </p:cNvPicPr>
          <p:nvPr/>
        </p:nvPicPr>
        <p:blipFill>
          <a:blip r:embed="rId4"/>
          <a:stretch>
            <a:fillRect/>
          </a:stretch>
        </p:blipFill>
        <p:spPr>
          <a:xfrm>
            <a:off x="2794197" y="1197881"/>
            <a:ext cx="5354928" cy="3590890"/>
          </a:xfrm>
          <a:prstGeom prst="rect">
            <a:avLst/>
          </a:prstGeom>
        </p:spPr>
      </p:pic>
      <p:sp>
        <p:nvSpPr>
          <p:cNvPr id="6" name="Marco 5">
            <a:extLst>
              <a:ext uri="{FF2B5EF4-FFF2-40B4-BE49-F238E27FC236}">
                <a16:creationId xmlns:a16="http://schemas.microsoft.com/office/drawing/2014/main" id="{BCAFF3EC-7C65-995F-4B26-B8ABD6431D0F}"/>
              </a:ext>
            </a:extLst>
          </p:cNvPr>
          <p:cNvSpPr/>
          <p:nvPr/>
        </p:nvSpPr>
        <p:spPr>
          <a:xfrm>
            <a:off x="2935304" y="3091724"/>
            <a:ext cx="1718677" cy="216794"/>
          </a:xfrm>
          <a:prstGeom prst="frame">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3723688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483937"/>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a:t>Windows</a:t>
            </a:r>
            <a:endParaRPr lang="es-ES" err="1"/>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2" name="Imagen 1" descr="Interfaz de usuario gráfica, Texto, Aplicación&#10;&#10;Descripción generada automáticamente">
            <a:extLst>
              <a:ext uri="{FF2B5EF4-FFF2-40B4-BE49-F238E27FC236}">
                <a16:creationId xmlns:a16="http://schemas.microsoft.com/office/drawing/2014/main" id="{B6A1B123-2DC8-F94D-0E8D-170E4FBAA116}"/>
              </a:ext>
            </a:extLst>
          </p:cNvPr>
          <p:cNvPicPr>
            <a:picLocks noChangeAspect="1"/>
          </p:cNvPicPr>
          <p:nvPr/>
        </p:nvPicPr>
        <p:blipFill>
          <a:blip r:embed="rId3"/>
          <a:stretch>
            <a:fillRect/>
          </a:stretch>
        </p:blipFill>
        <p:spPr>
          <a:xfrm>
            <a:off x="49954" y="1214438"/>
            <a:ext cx="4789593" cy="3127375"/>
          </a:xfrm>
          <a:prstGeom prst="rect">
            <a:avLst/>
          </a:prstGeom>
        </p:spPr>
      </p:pic>
      <p:pic>
        <p:nvPicPr>
          <p:cNvPr id="4" name="Imagen 3" descr="Interfaz de usuario gráfica, Texto, Aplicación, Word&#10;&#10;Descripción generada automáticamente">
            <a:extLst>
              <a:ext uri="{FF2B5EF4-FFF2-40B4-BE49-F238E27FC236}">
                <a16:creationId xmlns:a16="http://schemas.microsoft.com/office/drawing/2014/main" id="{BB61DBDF-5AAA-923A-2B8D-27631915054B}"/>
              </a:ext>
            </a:extLst>
          </p:cNvPr>
          <p:cNvPicPr>
            <a:picLocks noChangeAspect="1"/>
          </p:cNvPicPr>
          <p:nvPr/>
        </p:nvPicPr>
        <p:blipFill>
          <a:blip r:embed="rId4"/>
          <a:stretch>
            <a:fillRect/>
          </a:stretch>
        </p:blipFill>
        <p:spPr>
          <a:xfrm>
            <a:off x="4405313" y="1539121"/>
            <a:ext cx="4651376" cy="2081131"/>
          </a:xfrm>
          <a:prstGeom prst="rect">
            <a:avLst/>
          </a:prstGeom>
        </p:spPr>
      </p:pic>
      <p:sp>
        <p:nvSpPr>
          <p:cNvPr id="8" name="CuadroTexto 7">
            <a:extLst>
              <a:ext uri="{FF2B5EF4-FFF2-40B4-BE49-F238E27FC236}">
                <a16:creationId xmlns:a16="http://schemas.microsoft.com/office/drawing/2014/main" id="{C2B2772C-B954-8AEB-A722-7B1A416B739F}"/>
              </a:ext>
            </a:extLst>
          </p:cNvPr>
          <p:cNvSpPr txBox="1"/>
          <p:nvPr/>
        </p:nvSpPr>
        <p:spPr>
          <a:xfrm>
            <a:off x="4962525" y="3740150"/>
            <a:ext cx="54657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tx1"/>
              </a:buClr>
              <a:buFont typeface="Arial,Sans-Serif"/>
              <a:buChar char="•"/>
            </a:pPr>
            <a:r>
              <a:rPr lang="es-ES" sz="1200" err="1">
                <a:solidFill>
                  <a:schemeClr val="dk1"/>
                </a:solidFill>
                <a:latin typeface="Source Code Pro" panose="020B0509030403020204" pitchFamily="49" charset="0"/>
                <a:ea typeface="Source Code Pro" panose="020B0509030403020204" pitchFamily="49" charset="0"/>
              </a:rPr>
              <a:t>sc</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config</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wuauserv</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start</a:t>
            </a:r>
            <a:r>
              <a:rPr lang="es-ES" sz="1200">
                <a:solidFill>
                  <a:schemeClr val="dk1"/>
                </a:solidFill>
                <a:latin typeface="Source Code Pro" panose="020B0509030403020204" pitchFamily="49" charset="0"/>
                <a:ea typeface="Source Code Pro" panose="020B0509030403020204" pitchFamily="49" charset="0"/>
              </a:rPr>
              <a:t>=</a:t>
            </a:r>
            <a:r>
              <a:rPr lang="es-ES" sz="1200" err="1">
                <a:solidFill>
                  <a:schemeClr val="dk1"/>
                </a:solidFill>
                <a:latin typeface="Source Code Pro" panose="020B0509030403020204" pitchFamily="49" charset="0"/>
                <a:ea typeface="Source Code Pro" panose="020B0509030403020204" pitchFamily="49" charset="0"/>
              </a:rPr>
              <a:t>disabled</a:t>
            </a:r>
            <a:r>
              <a:rPr lang="es-ES" sz="1200">
                <a:solidFill>
                  <a:schemeClr val="dk1"/>
                </a:solidFill>
                <a:latin typeface="Source Code Pro" panose="020B0509030403020204" pitchFamily="49" charset="0"/>
                <a:ea typeface="Source Code Pro" panose="020B0509030403020204" pitchFamily="49" charset="0"/>
              </a:rPr>
              <a:t> </a:t>
            </a:r>
          </a:p>
          <a:p>
            <a:pPr marL="285750" indent="-285750" algn="just">
              <a:buClr>
                <a:schemeClr val="tx1"/>
              </a:buClr>
              <a:buFont typeface="Arial,Sans-Serif"/>
              <a:buChar char="•"/>
            </a:pPr>
            <a:r>
              <a:rPr lang="es-ES" sz="1200" err="1">
                <a:solidFill>
                  <a:schemeClr val="dk1"/>
                </a:solidFill>
                <a:latin typeface="Source Code Pro" panose="020B0509030403020204" pitchFamily="49" charset="0"/>
                <a:ea typeface="Source Code Pro" panose="020B0509030403020204" pitchFamily="49" charset="0"/>
              </a:rPr>
              <a:t>sc</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config</a:t>
            </a:r>
            <a:r>
              <a:rPr lang="es-ES" sz="1200">
                <a:solidFill>
                  <a:schemeClr val="dk1"/>
                </a:solidFill>
                <a:latin typeface="Source Code Pro" panose="020B0509030403020204" pitchFamily="49" charset="0"/>
                <a:ea typeface="Source Code Pro" panose="020B0509030403020204" pitchFamily="49" charset="0"/>
              </a:rPr>
              <a:t> stop</a:t>
            </a:r>
          </a:p>
          <a:p>
            <a:pPr marL="285750" indent="-285750" algn="just">
              <a:buClr>
                <a:schemeClr val="tx1"/>
              </a:buClr>
              <a:buFont typeface="Arial,Sans-Serif"/>
              <a:buChar char="•"/>
            </a:pPr>
            <a:endParaRPr lang="es-ES" sz="1200">
              <a:solidFill>
                <a:schemeClr val="dk1"/>
              </a:solidFill>
              <a:latin typeface="Source Code Pro" panose="020B0509030403020204" pitchFamily="49" charset="0"/>
              <a:ea typeface="Source Code Pro" panose="020B0509030403020204" pitchFamily="49" charset="0"/>
            </a:endParaRPr>
          </a:p>
        </p:txBody>
      </p:sp>
      <p:sp>
        <p:nvSpPr>
          <p:cNvPr id="9" name="CuadroTexto 8">
            <a:extLst>
              <a:ext uri="{FF2B5EF4-FFF2-40B4-BE49-F238E27FC236}">
                <a16:creationId xmlns:a16="http://schemas.microsoft.com/office/drawing/2014/main" id="{8E0A49B7-DF68-56C2-5292-1017A83A897B}"/>
              </a:ext>
            </a:extLst>
          </p:cNvPr>
          <p:cNvSpPr txBox="1"/>
          <p:nvPr/>
        </p:nvSpPr>
        <p:spPr>
          <a:xfrm>
            <a:off x="720000" y="4516590"/>
            <a:ext cx="47196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solidFill>
                  <a:srgbClr val="FFFFFF"/>
                </a:solidFill>
                <a:latin typeface="Source Code Pro" panose="020B0509030403020204" pitchFamily="49" charset="0"/>
                <a:ea typeface="Source Code Pro" panose="020B0509030403020204" pitchFamily="49" charset="0"/>
              </a:rPr>
              <a:t>Set-</a:t>
            </a:r>
            <a:r>
              <a:rPr lang="es-ES" sz="1200" err="1">
                <a:solidFill>
                  <a:srgbClr val="FFFFFF"/>
                </a:solidFill>
                <a:latin typeface="Source Code Pro" panose="020B0509030403020204" pitchFamily="49" charset="0"/>
                <a:ea typeface="Source Code Pro" panose="020B0509030403020204" pitchFamily="49" charset="0"/>
              </a:rPr>
              <a:t>MpPreference</a:t>
            </a:r>
            <a:r>
              <a:rPr lang="es-ES" sz="1200">
                <a:solidFill>
                  <a:srgbClr val="FFFFFF"/>
                </a:solidFill>
                <a:latin typeface="Source Code Pro" panose="020B0509030403020204" pitchFamily="49" charset="0"/>
                <a:ea typeface="Source Code Pro" panose="020B0509030403020204" pitchFamily="49" charset="0"/>
              </a:rPr>
              <a:t> -</a:t>
            </a:r>
            <a:r>
              <a:rPr lang="es-ES" sz="1200" err="1">
                <a:solidFill>
                  <a:srgbClr val="FFFFFF"/>
                </a:solidFill>
                <a:latin typeface="Source Code Pro" panose="020B0509030403020204" pitchFamily="49" charset="0"/>
                <a:ea typeface="Source Code Pro" panose="020B0509030403020204" pitchFamily="49" charset="0"/>
              </a:rPr>
              <a:t>DisableRealtimeMonitoring</a:t>
            </a:r>
            <a:r>
              <a:rPr lang="es-ES" sz="1200">
                <a:solidFill>
                  <a:srgbClr val="FFFFFF"/>
                </a:solidFill>
                <a:latin typeface="Source Code Pro" panose="020B0509030403020204" pitchFamily="49" charset="0"/>
                <a:ea typeface="Source Code Pro" panose="020B0509030403020204" pitchFamily="49" charset="0"/>
              </a:rPr>
              <a:t> $true</a:t>
            </a:r>
            <a:endParaRPr lang="es-ES" sz="1200">
              <a:latin typeface="Source Code Pro" panose="020B0509030403020204" pitchFamily="49" charset="0"/>
              <a:ea typeface="Source Code Pro" panose="020B0509030403020204" pitchFamily="49" charset="0"/>
            </a:endParaRPr>
          </a:p>
        </p:txBody>
      </p:sp>
    </p:spTree>
    <p:extLst>
      <p:ext uri="{BB962C8B-B14F-4D97-AF65-F5344CB8AC3E}">
        <p14:creationId xmlns:p14="http://schemas.microsoft.com/office/powerpoint/2010/main" val="149725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483937"/>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a:t>Windows</a:t>
            </a:r>
            <a:endParaRPr lang="es-ES" err="1"/>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sp>
        <p:nvSpPr>
          <p:cNvPr id="6" name="CuadroTexto 5">
            <a:extLst>
              <a:ext uri="{FF2B5EF4-FFF2-40B4-BE49-F238E27FC236}">
                <a16:creationId xmlns:a16="http://schemas.microsoft.com/office/drawing/2014/main" id="{2EBA5937-DCDF-1824-6604-90D862C713A7}"/>
              </a:ext>
            </a:extLst>
          </p:cNvPr>
          <p:cNvSpPr txBox="1"/>
          <p:nvPr/>
        </p:nvSpPr>
        <p:spPr>
          <a:xfrm>
            <a:off x="1223963" y="1889574"/>
            <a:ext cx="6696074"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tx1"/>
              </a:buClr>
              <a:buFont typeface="Arial,Sans-Serif"/>
              <a:buChar char="•"/>
            </a:pPr>
            <a:r>
              <a:rPr lang="es-ES" sz="1200">
                <a:solidFill>
                  <a:schemeClr val="dk1"/>
                </a:solidFill>
                <a:latin typeface="Source Code Pro" panose="020B0509030403020204" pitchFamily="49" charset="0"/>
                <a:ea typeface="Source Code Pro" panose="020B0509030403020204" pitchFamily="49" charset="0"/>
              </a:rPr>
              <a:t>GUI-&gt;</a:t>
            </a:r>
            <a:r>
              <a:rPr lang="es-ES" sz="1200" err="1">
                <a:solidFill>
                  <a:schemeClr val="dk1"/>
                </a:solidFill>
                <a:latin typeface="Source Code Pro" panose="020B0509030403020204" pitchFamily="49" charset="0"/>
                <a:ea typeface="Source Code Pro" panose="020B0509030403020204" pitchFamily="49" charset="0"/>
              </a:rPr>
              <a:t>target_offset</a:t>
            </a:r>
            <a:r>
              <a:rPr lang="es-ES" sz="1200">
                <a:solidFill>
                  <a:schemeClr val="dk1"/>
                </a:solidFill>
                <a:latin typeface="Source Code Pro" panose="020B0509030403020204" pitchFamily="49" charset="0"/>
                <a:ea typeface="Source Code Pro" panose="020B0509030403020204" pitchFamily="49" charset="0"/>
              </a:rPr>
              <a:t>/llamar a la función en concreto si es una DLL con un </a:t>
            </a:r>
            <a:r>
              <a:rPr lang="es-ES" sz="1200" err="1">
                <a:solidFill>
                  <a:schemeClr val="dk1"/>
                </a:solidFill>
                <a:latin typeface="Source Code Pro" panose="020B0509030403020204" pitchFamily="49" charset="0"/>
                <a:ea typeface="Source Code Pro" panose="020B0509030403020204" pitchFamily="49" charset="0"/>
              </a:rPr>
              <a:t>harness</a:t>
            </a:r>
            <a:r>
              <a:rPr lang="es-ES" sz="1200">
                <a:solidFill>
                  <a:schemeClr val="dk1"/>
                </a:solidFill>
                <a:latin typeface="Source Code Pro" panose="020B0509030403020204" pitchFamily="49" charset="0"/>
                <a:ea typeface="Source Code Pro" panose="020B0509030403020204" pitchFamily="49" charset="0"/>
              </a:rPr>
              <a:t>/parchear el binario para eliminar/reducir el uso de ventanas</a:t>
            </a:r>
          </a:p>
          <a:p>
            <a:pPr marL="285750" indent="-285750" algn="just">
              <a:buClr>
                <a:schemeClr val="tx1"/>
              </a:buClr>
              <a:buFont typeface="Arial,Sans-Serif"/>
              <a:buChar char="•"/>
            </a:pPr>
            <a:r>
              <a:rPr lang="es-ES" sz="1200">
                <a:solidFill>
                  <a:schemeClr val="dk1"/>
                </a:solidFill>
                <a:latin typeface="Source Code Pro" panose="020B0509030403020204" pitchFamily="49" charset="0"/>
                <a:ea typeface="Source Code Pro" panose="020B0509030403020204" pitchFamily="49" charset="0"/>
              </a:rPr>
              <a:t>Deshabilitar servicios innecesarios</a:t>
            </a:r>
          </a:p>
          <a:p>
            <a:pPr marL="285750" indent="-285750" algn="just">
              <a:buClr>
                <a:schemeClr val="tx1"/>
              </a:buClr>
              <a:buFont typeface="Arial,Sans-Serif"/>
              <a:buChar char="•"/>
            </a:pPr>
            <a:r>
              <a:rPr lang="es-ES" sz="1200">
                <a:solidFill>
                  <a:schemeClr val="dk1"/>
                </a:solidFill>
                <a:latin typeface="Source Code Pro" panose="020B0509030403020204" pitchFamily="49" charset="0"/>
                <a:ea typeface="Source Code Pro" panose="020B0509030403020204" pitchFamily="49" charset="0"/>
              </a:rPr>
              <a:t>CRC -&gt; parchear</a:t>
            </a:r>
          </a:p>
          <a:p>
            <a:pPr marL="285750" indent="-285750" algn="just">
              <a:buClr>
                <a:schemeClr val="tx1"/>
              </a:buClr>
              <a:buFont typeface="Arial,Sans-Serif"/>
              <a:buChar char="•"/>
            </a:pPr>
            <a:r>
              <a:rPr lang="es-ES" sz="1200" err="1">
                <a:solidFill>
                  <a:schemeClr val="dk1"/>
                </a:solidFill>
                <a:latin typeface="Source Code Pro" panose="020B0509030403020204" pitchFamily="49" charset="0"/>
                <a:ea typeface="Source Code Pro" panose="020B0509030403020204" pitchFamily="49" charset="0"/>
              </a:rPr>
              <a:t>Hardcodear</a:t>
            </a:r>
            <a:r>
              <a:rPr lang="es-ES" sz="1200">
                <a:solidFill>
                  <a:schemeClr val="dk1"/>
                </a:solidFill>
                <a:latin typeface="Source Code Pro" panose="020B0509030403020204" pitchFamily="49" charset="0"/>
                <a:ea typeface="Source Code Pro" panose="020B0509030403020204" pitchFamily="49" charset="0"/>
              </a:rPr>
              <a:t> valores para reducir la aleatoriedad</a:t>
            </a:r>
          </a:p>
          <a:p>
            <a:pPr marL="285750" indent="-285750" algn="just">
              <a:buClr>
                <a:schemeClr val="tx1"/>
              </a:buClr>
              <a:buFont typeface="Arial,Sans-Serif"/>
              <a:buChar char="•"/>
            </a:pPr>
            <a:r>
              <a:rPr lang="es-ES" sz="1200">
                <a:solidFill>
                  <a:schemeClr val="dk1"/>
                </a:solidFill>
                <a:latin typeface="Source Code Pro" panose="020B0509030403020204" pitchFamily="49" charset="0"/>
                <a:ea typeface="Source Code Pro" panose="020B0509030403020204" pitchFamily="49" charset="0"/>
              </a:rPr>
              <a:t>(útil para hacer que los fallos sean reproducibles)</a:t>
            </a: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p:txBody>
      </p:sp>
    </p:spTree>
    <p:extLst>
      <p:ext uri="{BB962C8B-B14F-4D97-AF65-F5344CB8AC3E}">
        <p14:creationId xmlns:p14="http://schemas.microsoft.com/office/powerpoint/2010/main" val="3621802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483937"/>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a:t>Windows</a:t>
            </a:r>
            <a:endParaRPr lang="es-ES"/>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sp>
        <p:nvSpPr>
          <p:cNvPr id="6" name="CuadroTexto 5">
            <a:extLst>
              <a:ext uri="{FF2B5EF4-FFF2-40B4-BE49-F238E27FC236}">
                <a16:creationId xmlns:a16="http://schemas.microsoft.com/office/drawing/2014/main" id="{2EBA5937-DCDF-1824-6604-90D862C713A7}"/>
              </a:ext>
            </a:extLst>
          </p:cNvPr>
          <p:cNvSpPr txBox="1"/>
          <p:nvPr/>
        </p:nvSpPr>
        <p:spPr>
          <a:xfrm>
            <a:off x="723900" y="1160463"/>
            <a:ext cx="9011010"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tx1"/>
              </a:buClr>
              <a:buFont typeface="Arial,Sans-Serif"/>
              <a:buChar char="•"/>
            </a:pPr>
            <a:r>
              <a:rPr lang="es-ES" sz="1200">
                <a:solidFill>
                  <a:schemeClr val="dk1"/>
                </a:solidFill>
                <a:latin typeface="Source Code Pro" panose="020B0509030403020204" pitchFamily="49" charset="0"/>
                <a:ea typeface="Source Code Pro" panose="020B0509030403020204" pitchFamily="49" charset="0"/>
              </a:rPr>
              <a:t>Optimizaciones del compilador (</a:t>
            </a:r>
            <a:r>
              <a:rPr lang="es-ES" sz="1200" err="1">
                <a:solidFill>
                  <a:schemeClr val="dk1"/>
                </a:solidFill>
                <a:latin typeface="Source Code Pro" panose="020B0509030403020204" pitchFamily="49" charset="0"/>
                <a:ea typeface="Source Code Pro" panose="020B0509030403020204" pitchFamily="49" charset="0"/>
              </a:rPr>
              <a:t>ej</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fuction</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inlining</a:t>
            </a:r>
            <a:r>
              <a:rPr lang="es-ES" sz="1200">
                <a:solidFill>
                  <a:schemeClr val="dk1"/>
                </a:solidFill>
                <a:latin typeface="Source Code Pro" panose="020B0509030403020204" pitchFamily="49" charset="0"/>
                <a:ea typeface="Source Code Pro" panose="020B0509030403020204" pitchFamily="49" charset="0"/>
              </a:rPr>
              <a:t>)</a:t>
            </a: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p:txBody>
      </p:sp>
      <p:pic>
        <p:nvPicPr>
          <p:cNvPr id="2" name="Imagen 1" descr="Interfaz de usuario gráfica, Aplicación&#10;&#10;Descripción generada automáticamente">
            <a:extLst>
              <a:ext uri="{FF2B5EF4-FFF2-40B4-BE49-F238E27FC236}">
                <a16:creationId xmlns:a16="http://schemas.microsoft.com/office/drawing/2014/main" id="{FA83518F-B68E-393F-51E3-132D7CF40892}"/>
              </a:ext>
            </a:extLst>
          </p:cNvPr>
          <p:cNvPicPr>
            <a:picLocks noChangeAspect="1"/>
          </p:cNvPicPr>
          <p:nvPr/>
        </p:nvPicPr>
        <p:blipFill>
          <a:blip r:embed="rId3"/>
          <a:stretch>
            <a:fillRect/>
          </a:stretch>
        </p:blipFill>
        <p:spPr>
          <a:xfrm>
            <a:off x="587375" y="1574459"/>
            <a:ext cx="7620000" cy="3407456"/>
          </a:xfrm>
          <a:prstGeom prst="rect">
            <a:avLst/>
          </a:prstGeom>
        </p:spPr>
      </p:pic>
    </p:spTree>
    <p:extLst>
      <p:ext uri="{BB962C8B-B14F-4D97-AF65-F5344CB8AC3E}">
        <p14:creationId xmlns:p14="http://schemas.microsoft.com/office/powerpoint/2010/main" val="1579154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483937"/>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a:t>Windows</a:t>
            </a:r>
            <a:endParaRPr lang="es-ES" err="1"/>
          </a:p>
        </p:txBody>
      </p:sp>
      <p:sp>
        <p:nvSpPr>
          <p:cNvPr id="6" name="CuadroTexto 5">
            <a:extLst>
              <a:ext uri="{FF2B5EF4-FFF2-40B4-BE49-F238E27FC236}">
                <a16:creationId xmlns:a16="http://schemas.microsoft.com/office/drawing/2014/main" id="{2EBA5937-DCDF-1824-6604-90D862C713A7}"/>
              </a:ext>
            </a:extLst>
          </p:cNvPr>
          <p:cNvSpPr txBox="1"/>
          <p:nvPr/>
        </p:nvSpPr>
        <p:spPr>
          <a:xfrm>
            <a:off x="220794" y="1553210"/>
            <a:ext cx="452913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tx1"/>
              </a:buClr>
              <a:buFont typeface="Arial,Sans-Serif"/>
              <a:buChar char="•"/>
            </a:pPr>
            <a:r>
              <a:rPr lang="es-ES" sz="1200" err="1">
                <a:solidFill>
                  <a:schemeClr val="dk1"/>
                </a:solidFill>
                <a:latin typeface="Source Code Pro" panose="020B0509030403020204" pitchFamily="49" charset="0"/>
                <a:ea typeface="Source Code Pro" panose="020B0509030403020204" pitchFamily="49" charset="0"/>
              </a:rPr>
              <a:t>GFlags</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tool</a:t>
            </a:r>
            <a:r>
              <a:rPr lang="es-ES" sz="1200">
                <a:solidFill>
                  <a:schemeClr val="dk1"/>
                </a:solidFill>
                <a:latin typeface="Source Code Pro" panose="020B0509030403020204" pitchFamily="49" charset="0"/>
                <a:ea typeface="Source Code Pro" panose="020B0509030403020204" pitchFamily="49" charset="0"/>
              </a:rPr>
              <a:t> que viene con el SDK de Windows)</a:t>
            </a:r>
          </a:p>
          <a:p>
            <a:pPr marL="285750" indent="-285750" algn="just">
              <a:buClr>
                <a:schemeClr val="tx1"/>
              </a:buClr>
              <a:buFont typeface="Arial,Sans-Serif"/>
              <a:buChar char="•"/>
            </a:pPr>
            <a:r>
              <a:rPr lang="es-ES" sz="1200">
                <a:solidFill>
                  <a:schemeClr val="dk1"/>
                </a:solidFill>
                <a:latin typeface="Source Code Pro" panose="020B0509030403020204" pitchFamily="49" charset="0"/>
                <a:ea typeface="Source Code Pro" panose="020B0509030403020204" pitchFamily="49" charset="0"/>
              </a:rPr>
              <a:t>Page </a:t>
            </a:r>
            <a:r>
              <a:rPr lang="es-ES" sz="1200" err="1">
                <a:solidFill>
                  <a:schemeClr val="dk1"/>
                </a:solidFill>
                <a:latin typeface="Source Code Pro" panose="020B0509030403020204" pitchFamily="49" charset="0"/>
                <a:ea typeface="Source Code Pro" panose="020B0509030403020204" pitchFamily="49" charset="0"/>
              </a:rPr>
              <a:t>heap</a:t>
            </a:r>
            <a:r>
              <a:rPr lang="es-ES" sz="1200">
                <a:solidFill>
                  <a:schemeClr val="dk1"/>
                </a:solidFill>
                <a:latin typeface="Source Code Pro" panose="020B0509030403020204" pitchFamily="49" charset="0"/>
                <a:ea typeface="Source Code Pro" panose="020B0509030403020204" pitchFamily="49" charset="0"/>
              </a:rPr>
              <a:t> -&gt; "ASAN" integrado en Windows</a:t>
            </a: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a:p>
            <a:pPr marL="285750" indent="-285750" algn="just">
              <a:buFont typeface="Arial,Sans-Serif"/>
              <a:buChar char="•"/>
            </a:pPr>
            <a:endParaRPr lang="es-ES" sz="1800">
              <a:solidFill>
                <a:schemeClr val="dk1"/>
              </a:solidFill>
            </a:endParaRPr>
          </a:p>
        </p:txBody>
      </p:sp>
      <p:pic>
        <p:nvPicPr>
          <p:cNvPr id="2" name="Imagen 1" descr="Interfaz de usuario gráfica, Texto, Aplicación, Correo electrónico&#10;&#10;Descripción generada automáticamente">
            <a:extLst>
              <a:ext uri="{FF2B5EF4-FFF2-40B4-BE49-F238E27FC236}">
                <a16:creationId xmlns:a16="http://schemas.microsoft.com/office/drawing/2014/main" id="{F24EFA3B-89C9-2674-B956-D3C4D0219254}"/>
              </a:ext>
            </a:extLst>
          </p:cNvPr>
          <p:cNvPicPr>
            <a:picLocks noChangeAspect="1"/>
          </p:cNvPicPr>
          <p:nvPr/>
        </p:nvPicPr>
        <p:blipFill>
          <a:blip r:embed="rId3"/>
          <a:stretch>
            <a:fillRect/>
          </a:stretch>
        </p:blipFill>
        <p:spPr>
          <a:xfrm>
            <a:off x="4800600" y="525463"/>
            <a:ext cx="3709988" cy="2505075"/>
          </a:xfrm>
          <a:prstGeom prst="rect">
            <a:avLst/>
          </a:prstGeom>
        </p:spPr>
      </p:pic>
      <p:pic>
        <p:nvPicPr>
          <p:cNvPr id="5" name="Imagen 4">
            <a:extLst>
              <a:ext uri="{FF2B5EF4-FFF2-40B4-BE49-F238E27FC236}">
                <a16:creationId xmlns:a16="http://schemas.microsoft.com/office/drawing/2014/main" id="{87903478-FC27-DDDB-2516-8BC6290FBD33}"/>
              </a:ext>
            </a:extLst>
          </p:cNvPr>
          <p:cNvPicPr>
            <a:picLocks noChangeAspect="1"/>
          </p:cNvPicPr>
          <p:nvPr/>
        </p:nvPicPr>
        <p:blipFill>
          <a:blip r:embed="rId4"/>
          <a:stretch>
            <a:fillRect/>
          </a:stretch>
        </p:blipFill>
        <p:spPr>
          <a:xfrm>
            <a:off x="1811337" y="3187700"/>
            <a:ext cx="6759575" cy="1728788"/>
          </a:xfrm>
          <a:prstGeom prst="rect">
            <a:avLst/>
          </a:prstGeom>
        </p:spPr>
      </p:pic>
    </p:spTree>
    <p:extLst>
      <p:ext uri="{BB962C8B-B14F-4D97-AF65-F5344CB8AC3E}">
        <p14:creationId xmlns:p14="http://schemas.microsoft.com/office/powerpoint/2010/main" val="4242900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err="1"/>
              <a:t>WinAFL</a:t>
            </a:r>
            <a:endParaRPr lang="es-ES" err="1"/>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sp>
        <p:nvSpPr>
          <p:cNvPr id="5" name="Google Shape;1274;p44">
            <a:extLst>
              <a:ext uri="{FF2B5EF4-FFF2-40B4-BE49-F238E27FC236}">
                <a16:creationId xmlns:a16="http://schemas.microsoft.com/office/drawing/2014/main" id="{7F5C0434-6AE5-FE6F-20DE-2C470BAC4AA3}"/>
              </a:ext>
            </a:extLst>
          </p:cNvPr>
          <p:cNvSpPr txBox="1"/>
          <p:nvPr/>
        </p:nvSpPr>
        <p:spPr>
          <a:xfrm>
            <a:off x="256583" y="1628160"/>
            <a:ext cx="9412111" cy="2743669"/>
          </a:xfrm>
          <a:prstGeom prst="rect">
            <a:avLst/>
          </a:prstGeom>
          <a:noFill/>
          <a:ln>
            <a:noFill/>
          </a:ln>
        </p:spPr>
        <p:txBody>
          <a:bodyPr spcFirstLastPara="1" wrap="square" lIns="91425" tIns="91425" rIns="91425" bIns="91425" anchor="ctr" anchorCtr="0">
            <a:noAutofit/>
          </a:bodyPr>
          <a:lstStyle/>
          <a:p>
            <a:pPr marL="285750" indent="-285750" algn="just">
              <a:buClr>
                <a:schemeClr val="tx1"/>
              </a:buClr>
              <a:buFont typeface="Arial" panose="020B0604020202020204" pitchFamily="34" charset="0"/>
              <a:buChar char="•"/>
            </a:pPr>
            <a:endParaRPr lang="es-ES" sz="1800">
              <a:solidFill>
                <a:schemeClr val="dk1"/>
              </a:solidFill>
              <a:latin typeface="Quantico"/>
              <a:ea typeface="Quantico"/>
              <a:cs typeface="Quantico"/>
              <a:sym typeface="Quantico"/>
            </a:endParaRPr>
          </a:p>
          <a:p>
            <a:pPr marL="285750" indent="-285750" algn="just">
              <a:buClr>
                <a:schemeClr val="tx1"/>
              </a:buClr>
              <a:buFont typeface="Arial" panose="020B0604020202020204" pitchFamily="34" charset="0"/>
              <a:buChar char="•"/>
            </a:pPr>
            <a:endParaRPr lang="es-ES" sz="1800">
              <a:solidFill>
                <a:schemeClr val="dk1"/>
              </a:solidFill>
              <a:latin typeface="Quantico"/>
              <a:ea typeface="Quantico"/>
              <a:cs typeface="Quantico"/>
              <a:sym typeface="Quantico"/>
            </a:endParaRPr>
          </a:p>
          <a:p>
            <a:pPr marL="285750" indent="-285750" algn="just">
              <a:buClr>
                <a:schemeClr val="tx1"/>
              </a:buClr>
              <a:buFont typeface="Arial" panose="020B0604020202020204" pitchFamily="34" charset="0"/>
              <a:buChar char="•"/>
            </a:pPr>
            <a:endParaRPr lang="es-ES" sz="1800">
              <a:solidFill>
                <a:schemeClr val="dk1"/>
              </a:solidFill>
              <a:latin typeface="Quantico"/>
              <a:ea typeface="Quantico"/>
              <a:cs typeface="Quantico"/>
              <a:sym typeface="Quantico"/>
            </a:endParaRPr>
          </a:p>
          <a:p>
            <a:pPr marL="285750" indent="-285750" algn="just">
              <a:buClr>
                <a:schemeClr val="tx1"/>
              </a:buClr>
              <a:buFont typeface="Arial" panose="020B0604020202020204" pitchFamily="34" charset="0"/>
              <a:buChar char="•"/>
            </a:pPr>
            <a:r>
              <a:rPr lang="es-ES" sz="1200" err="1">
                <a:solidFill>
                  <a:schemeClr val="dk1"/>
                </a:solidFill>
                <a:latin typeface="Source Code Pro" panose="020B0509030403020204" pitchFamily="49" charset="0"/>
                <a:ea typeface="Source Code Pro" panose="020B0509030403020204" pitchFamily="49" charset="0"/>
                <a:cs typeface="Quantico"/>
                <a:sym typeface="Quantico"/>
              </a:rPr>
              <a:t>Fork</a:t>
            </a:r>
            <a:r>
              <a:rPr lang="es-ES" sz="1200">
                <a:solidFill>
                  <a:schemeClr val="dk1"/>
                </a:solidFill>
                <a:latin typeface="Source Code Pro" panose="020B0509030403020204" pitchFamily="49" charset="0"/>
                <a:ea typeface="Source Code Pro" panose="020B0509030403020204" pitchFamily="49" charset="0"/>
                <a:cs typeface="Quantico"/>
                <a:sym typeface="Quantico"/>
              </a:rPr>
              <a:t> de AFL pero para Windows</a:t>
            </a:r>
            <a:endParaRPr lang="es-ES" sz="1200">
              <a:solidFill>
                <a:schemeClr val="dk1"/>
              </a:solidFill>
              <a:latin typeface="Source Code Pro" panose="020B0509030403020204" pitchFamily="49" charset="0"/>
              <a:ea typeface="Source Code Pro" panose="020B0509030403020204" pitchFamily="49" charset="0"/>
              <a:cs typeface="Quantico"/>
            </a:endParaRPr>
          </a:p>
          <a:p>
            <a:pPr marL="285750" indent="-285750" algn="just">
              <a:buClr>
                <a:schemeClr val="tx1"/>
              </a:buClr>
              <a:buFont typeface="Arial" panose="020B0604020202020204" pitchFamily="34" charset="0"/>
              <a:buChar char="•"/>
            </a:pPr>
            <a:r>
              <a:rPr lang="es-ES" sz="1200">
                <a:solidFill>
                  <a:schemeClr val="dk1"/>
                </a:solidFill>
                <a:latin typeface="Source Code Pro" panose="020B0509030403020204" pitchFamily="49" charset="0"/>
                <a:ea typeface="Source Code Pro" panose="020B0509030403020204" pitchFamily="49" charset="0"/>
                <a:cs typeface="Quantico"/>
              </a:rPr>
              <a:t>Distintos tipos de instrumentación</a:t>
            </a:r>
          </a:p>
          <a:p>
            <a:pPr marL="285750" indent="-285750" algn="just">
              <a:buClr>
                <a:schemeClr val="tx1"/>
              </a:buClr>
              <a:buFont typeface="Arial" panose="020B0604020202020204" pitchFamily="34" charset="0"/>
              <a:buChar char="•"/>
            </a:pPr>
            <a:r>
              <a:rPr lang="es-ES" sz="1200" err="1">
                <a:solidFill>
                  <a:schemeClr val="dk1"/>
                </a:solidFill>
                <a:latin typeface="Source Code Pro" panose="020B0509030403020204" pitchFamily="49" charset="0"/>
                <a:ea typeface="Source Code Pro" panose="020B0509030403020204" pitchFamily="49" charset="0"/>
                <a:cs typeface="Quantico"/>
              </a:rPr>
              <a:t>DynamoRIO</a:t>
            </a:r>
            <a:endParaRPr lang="es-ES" sz="1200">
              <a:solidFill>
                <a:schemeClr val="dk1"/>
              </a:solidFill>
              <a:latin typeface="Source Code Pro" panose="020B0509030403020204" pitchFamily="49" charset="0"/>
              <a:ea typeface="Source Code Pro" panose="020B0509030403020204" pitchFamily="49" charset="0"/>
              <a:cs typeface="Quantico"/>
            </a:endParaRPr>
          </a:p>
          <a:p>
            <a:pPr marL="285750" indent="-285750" algn="just">
              <a:buClr>
                <a:schemeClr val="tx1"/>
              </a:buClr>
              <a:buFont typeface="Arial" panose="020B0604020202020204" pitchFamily="34" charset="0"/>
              <a:buChar char="•"/>
            </a:pPr>
            <a:r>
              <a:rPr lang="es-ES" sz="1200" err="1">
                <a:solidFill>
                  <a:schemeClr val="dk1"/>
                </a:solidFill>
                <a:latin typeface="Source Code Pro" panose="020B0509030403020204" pitchFamily="49" charset="0"/>
                <a:ea typeface="Source Code Pro" panose="020B0509030403020204" pitchFamily="49" charset="0"/>
                <a:cs typeface="Quantico"/>
              </a:rPr>
              <a:t>TinyInst</a:t>
            </a:r>
            <a:endParaRPr lang="es-ES" sz="1200">
              <a:solidFill>
                <a:schemeClr val="dk1"/>
              </a:solidFill>
              <a:latin typeface="Source Code Pro" panose="020B0509030403020204" pitchFamily="49" charset="0"/>
              <a:ea typeface="Source Code Pro" panose="020B0509030403020204" pitchFamily="49" charset="0"/>
              <a:cs typeface="Quantico"/>
            </a:endParaRPr>
          </a:p>
          <a:p>
            <a:pPr marL="285750" indent="-285750" algn="just">
              <a:buClr>
                <a:schemeClr val="tx1"/>
              </a:buClr>
              <a:buFont typeface="Arial" panose="020B0604020202020204" pitchFamily="34" charset="0"/>
              <a:buChar char="•"/>
            </a:pPr>
            <a:r>
              <a:rPr lang="es-ES" sz="1200" err="1">
                <a:solidFill>
                  <a:schemeClr val="dk1"/>
                </a:solidFill>
                <a:latin typeface="Source Code Pro" panose="020B0509030403020204" pitchFamily="49" charset="0"/>
                <a:ea typeface="Source Code Pro" panose="020B0509030403020204" pitchFamily="49" charset="0"/>
                <a:cs typeface="Quantico"/>
              </a:rPr>
              <a:t>Syzgy</a:t>
            </a:r>
            <a:endParaRPr lang="es-ES" sz="1200">
              <a:solidFill>
                <a:schemeClr val="dk1"/>
              </a:solidFill>
              <a:latin typeface="Source Code Pro" panose="020B0509030403020204" pitchFamily="49" charset="0"/>
              <a:ea typeface="Source Code Pro" panose="020B0509030403020204" pitchFamily="49" charset="0"/>
              <a:cs typeface="Quantico"/>
            </a:endParaRPr>
          </a:p>
          <a:p>
            <a:pPr marL="285750" indent="-285750" algn="just">
              <a:buClr>
                <a:schemeClr val="tx1"/>
              </a:buClr>
              <a:buFont typeface="Arial,Sans-Serif" panose="020B0604020202020204" pitchFamily="34" charset="0"/>
              <a:buChar char="•"/>
            </a:pPr>
            <a:r>
              <a:rPr lang="es-ES" sz="1200">
                <a:solidFill>
                  <a:schemeClr val="dk1"/>
                </a:solidFill>
                <a:latin typeface="Source Code Pro" panose="020B0509030403020204" pitchFamily="49" charset="0"/>
                <a:ea typeface="Source Code Pro" panose="020B0509030403020204" pitchFamily="49" charset="0"/>
              </a:rPr>
              <a:t>No tiene </a:t>
            </a:r>
            <a:r>
              <a:rPr lang="es-ES" sz="1200" err="1">
                <a:solidFill>
                  <a:schemeClr val="dk1"/>
                </a:solidFill>
                <a:latin typeface="Source Code Pro" panose="020B0509030403020204" pitchFamily="49" charset="0"/>
                <a:ea typeface="Source Code Pro" panose="020B0509030403020204" pitchFamily="49" charset="0"/>
              </a:rPr>
              <a:t>power</a:t>
            </a:r>
            <a:r>
              <a:rPr lang="es-ES" sz="1200">
                <a:solidFill>
                  <a:schemeClr val="dk1"/>
                </a:solidFill>
                <a:latin typeface="Source Code Pro" panose="020B0509030403020204" pitchFamily="49" charset="0"/>
                <a:ea typeface="Source Code Pro" panose="020B0509030403020204" pitchFamily="49" charset="0"/>
              </a:rPr>
              <a:t> </a:t>
            </a:r>
            <a:r>
              <a:rPr lang="es-ES" sz="1200" err="1">
                <a:solidFill>
                  <a:schemeClr val="dk1"/>
                </a:solidFill>
                <a:latin typeface="Source Code Pro" panose="020B0509030403020204" pitchFamily="49" charset="0"/>
                <a:ea typeface="Source Code Pro" panose="020B0509030403020204" pitchFamily="49" charset="0"/>
              </a:rPr>
              <a:t>schedules</a:t>
            </a:r>
            <a:endParaRPr lang="es-ES" sz="1200">
              <a:solidFill>
                <a:schemeClr val="dk1"/>
              </a:solidFill>
              <a:latin typeface="Source Code Pro" panose="020B0509030403020204" pitchFamily="49" charset="0"/>
              <a:ea typeface="Source Code Pro" panose="020B0509030403020204" pitchFamily="49" charset="0"/>
            </a:endParaRPr>
          </a:p>
          <a:p>
            <a:pPr marL="285750" indent="-285750" algn="just">
              <a:buFont typeface="Arial,Sans-Serif" panose="020B0604020202020204" pitchFamily="34" charset="0"/>
              <a:buChar char="•"/>
            </a:pPr>
            <a:endParaRPr lang="es-ES" sz="1800">
              <a:solidFill>
                <a:schemeClr val="dk1"/>
              </a:solidFill>
              <a:latin typeface="Quantico"/>
              <a:ea typeface="Quantico"/>
              <a:cs typeface="Quantico"/>
            </a:endParaRPr>
          </a:p>
          <a:p>
            <a:pPr marL="285750" indent="-285750" algn="just">
              <a:buClr>
                <a:srgbClr val="FFFFFF"/>
              </a:buClr>
              <a:buFont typeface="Arial" panose="020B0604020202020204" pitchFamily="34" charset="0"/>
              <a:buChar char="•"/>
            </a:pPr>
            <a:endParaRPr lang="es-ES" sz="1800">
              <a:solidFill>
                <a:schemeClr val="dk1"/>
              </a:solidFill>
              <a:latin typeface="Quantico"/>
              <a:ea typeface="Quantico"/>
              <a:cs typeface="Quantico"/>
            </a:endParaRPr>
          </a:p>
          <a:p>
            <a:pPr marL="285750" indent="-285750" algn="just">
              <a:buClr>
                <a:srgbClr val="FFFFFF"/>
              </a:buClr>
              <a:buFont typeface="Arial" panose="020B0604020202020204" pitchFamily="34" charset="0"/>
              <a:buChar char="•"/>
            </a:pPr>
            <a:endParaRPr lang="es-ES" sz="1800">
              <a:solidFill>
                <a:schemeClr val="dk1"/>
              </a:solidFill>
              <a:latin typeface="Quantico"/>
              <a:ea typeface="Quantico"/>
              <a:cs typeface="Quantico"/>
            </a:endParaRPr>
          </a:p>
          <a:p>
            <a:pPr marL="285750" indent="-285750" algn="just">
              <a:buClr>
                <a:srgbClr val="FFFFFF"/>
              </a:buClr>
              <a:buFont typeface="Arial" panose="020B0604020202020204" pitchFamily="34" charset="0"/>
              <a:buChar char="•"/>
            </a:pPr>
            <a:endParaRPr lang="es-ES" sz="1800">
              <a:solidFill>
                <a:schemeClr val="dk1"/>
              </a:solidFill>
              <a:latin typeface="Quantico"/>
              <a:ea typeface="Quantico"/>
              <a:cs typeface="Quantico"/>
            </a:endParaRPr>
          </a:p>
          <a:p>
            <a:pPr marL="285750" indent="-285750" algn="just">
              <a:buFont typeface="Arial" panose="020B0604020202020204" pitchFamily="34" charset="0"/>
              <a:buChar char="•"/>
            </a:pPr>
            <a:endParaRPr lang="es-ES" sz="1800">
              <a:solidFill>
                <a:schemeClr val="dk1"/>
              </a:solidFill>
              <a:latin typeface="Quantico"/>
              <a:ea typeface="Quantico"/>
              <a:cs typeface="Quantico"/>
            </a:endParaRPr>
          </a:p>
          <a:p>
            <a:pPr algn="just"/>
            <a:endParaRPr lang="es-ES" sz="1800">
              <a:solidFill>
                <a:schemeClr val="dk1"/>
              </a:solidFill>
              <a:latin typeface="Quantico"/>
              <a:ea typeface="Quantico"/>
              <a:cs typeface="Quantico"/>
            </a:endParaRPr>
          </a:p>
          <a:p>
            <a:pPr algn="just"/>
            <a:endParaRPr lang="es-ES" sz="2200">
              <a:solidFill>
                <a:schemeClr val="dk1"/>
              </a:solidFill>
              <a:latin typeface="Quantico"/>
              <a:ea typeface="Quantico"/>
              <a:cs typeface="Quantico"/>
            </a:endParaRPr>
          </a:p>
        </p:txBody>
      </p:sp>
      <p:pic>
        <p:nvPicPr>
          <p:cNvPr id="7" name="Imagen 6" descr="Interfaz de usuario gráfica&#10;&#10;Descripción generada automáticamente">
            <a:extLst>
              <a:ext uri="{FF2B5EF4-FFF2-40B4-BE49-F238E27FC236}">
                <a16:creationId xmlns:a16="http://schemas.microsoft.com/office/drawing/2014/main" id="{BCB4716C-3790-F839-9B99-BED523245543}"/>
              </a:ext>
            </a:extLst>
          </p:cNvPr>
          <p:cNvPicPr>
            <a:picLocks noChangeAspect="1"/>
          </p:cNvPicPr>
          <p:nvPr/>
        </p:nvPicPr>
        <p:blipFill>
          <a:blip r:embed="rId3"/>
          <a:stretch>
            <a:fillRect/>
          </a:stretch>
        </p:blipFill>
        <p:spPr>
          <a:xfrm>
            <a:off x="4008085" y="1052160"/>
            <a:ext cx="4819650" cy="2952750"/>
          </a:xfrm>
          <a:prstGeom prst="rect">
            <a:avLst/>
          </a:prstGeom>
        </p:spPr>
      </p:pic>
    </p:spTree>
    <p:extLst>
      <p:ext uri="{BB962C8B-B14F-4D97-AF65-F5344CB8AC3E}">
        <p14:creationId xmlns:p14="http://schemas.microsoft.com/office/powerpoint/2010/main" val="333525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err="1"/>
              <a:t>WinAFL</a:t>
            </a:r>
            <a:endParaRPr lang="es-ES" err="1"/>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4" name="Imagen 3" descr="Texto&#10;&#10;Descripción generada automáticamente">
            <a:extLst>
              <a:ext uri="{FF2B5EF4-FFF2-40B4-BE49-F238E27FC236}">
                <a16:creationId xmlns:a16="http://schemas.microsoft.com/office/drawing/2014/main" id="{D076CA15-AA83-B7B3-1659-FE9EEBC21BFE}"/>
              </a:ext>
            </a:extLst>
          </p:cNvPr>
          <p:cNvPicPr>
            <a:picLocks noChangeAspect="1"/>
          </p:cNvPicPr>
          <p:nvPr/>
        </p:nvPicPr>
        <p:blipFill>
          <a:blip r:embed="rId3"/>
          <a:stretch>
            <a:fillRect/>
          </a:stretch>
        </p:blipFill>
        <p:spPr>
          <a:xfrm>
            <a:off x="670277" y="1149350"/>
            <a:ext cx="3513667" cy="3783189"/>
          </a:xfrm>
          <a:prstGeom prst="rect">
            <a:avLst/>
          </a:prstGeom>
        </p:spPr>
      </p:pic>
      <p:pic>
        <p:nvPicPr>
          <p:cNvPr id="7" name="Imagen 6" descr="Texto&#10;&#10;Descripción generada automáticamente">
            <a:extLst>
              <a:ext uri="{FF2B5EF4-FFF2-40B4-BE49-F238E27FC236}">
                <a16:creationId xmlns:a16="http://schemas.microsoft.com/office/drawing/2014/main" id="{C84D8A21-F2E2-E7BD-1594-4A8F6ADA4A91}"/>
              </a:ext>
            </a:extLst>
          </p:cNvPr>
          <p:cNvPicPr>
            <a:picLocks noChangeAspect="1"/>
          </p:cNvPicPr>
          <p:nvPr/>
        </p:nvPicPr>
        <p:blipFill>
          <a:blip r:embed="rId4"/>
          <a:stretch>
            <a:fillRect/>
          </a:stretch>
        </p:blipFill>
        <p:spPr>
          <a:xfrm>
            <a:off x="4570412" y="143757"/>
            <a:ext cx="3515078" cy="2568223"/>
          </a:xfrm>
          <a:prstGeom prst="rect">
            <a:avLst/>
          </a:prstGeom>
        </p:spPr>
      </p:pic>
      <p:pic>
        <p:nvPicPr>
          <p:cNvPr id="8" name="Imagen 7" descr="Texto&#10;&#10;Descripción generada automáticamente">
            <a:extLst>
              <a:ext uri="{FF2B5EF4-FFF2-40B4-BE49-F238E27FC236}">
                <a16:creationId xmlns:a16="http://schemas.microsoft.com/office/drawing/2014/main" id="{2DB90C23-8260-EEC2-79DC-2CF5169B4570}"/>
              </a:ext>
            </a:extLst>
          </p:cNvPr>
          <p:cNvPicPr>
            <a:picLocks noChangeAspect="1"/>
          </p:cNvPicPr>
          <p:nvPr/>
        </p:nvPicPr>
        <p:blipFill>
          <a:blip r:embed="rId5"/>
          <a:stretch>
            <a:fillRect/>
          </a:stretch>
        </p:blipFill>
        <p:spPr>
          <a:xfrm>
            <a:off x="4597577" y="4147607"/>
            <a:ext cx="4420306" cy="630062"/>
          </a:xfrm>
          <a:prstGeom prst="rect">
            <a:avLst/>
          </a:prstGeom>
        </p:spPr>
      </p:pic>
      <p:pic>
        <p:nvPicPr>
          <p:cNvPr id="9" name="Imagen 8" descr="Texto&#10;&#10;Descripción generada automáticamente">
            <a:extLst>
              <a:ext uri="{FF2B5EF4-FFF2-40B4-BE49-F238E27FC236}">
                <a16:creationId xmlns:a16="http://schemas.microsoft.com/office/drawing/2014/main" id="{27C48853-7B9D-B549-0945-5BC2EDB699E2}"/>
              </a:ext>
            </a:extLst>
          </p:cNvPr>
          <p:cNvPicPr>
            <a:picLocks noChangeAspect="1"/>
          </p:cNvPicPr>
          <p:nvPr/>
        </p:nvPicPr>
        <p:blipFill>
          <a:blip r:embed="rId6"/>
          <a:stretch>
            <a:fillRect/>
          </a:stretch>
        </p:blipFill>
        <p:spPr>
          <a:xfrm>
            <a:off x="4571472" y="2779006"/>
            <a:ext cx="3853392" cy="1278820"/>
          </a:xfrm>
          <a:prstGeom prst="rect">
            <a:avLst/>
          </a:prstGeom>
        </p:spPr>
      </p:pic>
    </p:spTree>
    <p:extLst>
      <p:ext uri="{BB962C8B-B14F-4D97-AF65-F5344CB8AC3E}">
        <p14:creationId xmlns:p14="http://schemas.microsoft.com/office/powerpoint/2010/main" val="121502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err="1">
                <a:solidFill>
                  <a:srgbClr val="FFFFFF"/>
                </a:solidFill>
              </a:rPr>
              <a:t>Conceptos</a:t>
            </a:r>
            <a:endParaRPr lang="es-ES"/>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sp>
        <p:nvSpPr>
          <p:cNvPr id="2" name="CuadroTexto 1">
            <a:extLst>
              <a:ext uri="{FF2B5EF4-FFF2-40B4-BE49-F238E27FC236}">
                <a16:creationId xmlns:a16="http://schemas.microsoft.com/office/drawing/2014/main" id="{0494A5C5-56EE-7829-9A13-582276AA621D}"/>
              </a:ext>
            </a:extLst>
          </p:cNvPr>
          <p:cNvSpPr txBox="1"/>
          <p:nvPr/>
        </p:nvSpPr>
        <p:spPr>
          <a:xfrm>
            <a:off x="1267168" y="1536100"/>
            <a:ext cx="715683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chemeClr val="tx1"/>
                </a:solidFill>
                <a:latin typeface="Source Code Pro" panose="020B0509030403020204" pitchFamily="49" charset="0"/>
                <a:ea typeface="Source Code Pro" panose="020B0509030403020204" pitchFamily="49" charset="0"/>
                <a:cs typeface="Segoe UI"/>
              </a:rPr>
              <a:t>Tipos</a:t>
            </a:r>
            <a:r>
              <a:rPr lang="en-US" sz="1200">
                <a:solidFill>
                  <a:schemeClr val="tx1"/>
                </a:solidFill>
                <a:latin typeface="Source Code Pro" panose="020B0509030403020204" pitchFamily="49" charset="0"/>
                <a:ea typeface="Source Code Pro" panose="020B0509030403020204" pitchFamily="49" charset="0"/>
                <a:cs typeface="Segoe UI"/>
              </a:rPr>
              <a:t> de </a:t>
            </a:r>
            <a:r>
              <a:rPr lang="en-US" sz="1200" err="1">
                <a:solidFill>
                  <a:schemeClr val="tx1"/>
                </a:solidFill>
                <a:latin typeface="Source Code Pro" panose="020B0509030403020204" pitchFamily="49" charset="0"/>
                <a:ea typeface="Source Code Pro" panose="020B0509030403020204" pitchFamily="49" charset="0"/>
                <a:cs typeface="Segoe UI"/>
              </a:rPr>
              <a:t>fuzzers</a:t>
            </a:r>
            <a:r>
              <a:rPr lang="en-US" sz="1200">
                <a:solidFill>
                  <a:schemeClr val="tx1"/>
                </a:solidFill>
                <a:latin typeface="Source Code Pro" panose="020B0509030403020204" pitchFamily="49" charset="0"/>
                <a:ea typeface="Source Code Pro" panose="020B0509030403020204" pitchFamily="49" charset="0"/>
                <a:cs typeface="Segoe UI"/>
              </a:rPr>
              <a:t>:</a:t>
            </a:r>
          </a:p>
          <a:p>
            <a:endParaRPr lang="en-US" sz="1200">
              <a:solidFill>
                <a:schemeClr val="tx1"/>
              </a:solidFill>
              <a:latin typeface="Source Code Pro" panose="020B0509030403020204" pitchFamily="49" charset="0"/>
              <a:ea typeface="Source Code Pro" panose="020B0509030403020204" pitchFamily="49" charset="0"/>
              <a:cs typeface="Segoe UI"/>
            </a:endParaRPr>
          </a:p>
          <a:p>
            <a:r>
              <a:rPr lang="en-US" sz="1200">
                <a:solidFill>
                  <a:schemeClr val="tx1"/>
                </a:solidFill>
                <a:latin typeface="Source Code Pro" panose="020B0509030403020204" pitchFamily="49" charset="0"/>
                <a:ea typeface="Source Code Pro" panose="020B0509030403020204" pitchFamily="49" charset="0"/>
                <a:cs typeface="Segoe UI"/>
              </a:rPr>
              <a:t>-Por </a:t>
            </a:r>
            <a:r>
              <a:rPr lang="en-US" sz="1200" err="1">
                <a:solidFill>
                  <a:schemeClr val="tx1"/>
                </a:solidFill>
                <a:latin typeface="Source Code Pro" panose="020B0509030403020204" pitchFamily="49" charset="0"/>
                <a:ea typeface="Source Code Pro" panose="020B0509030403020204" pitchFamily="49" charset="0"/>
                <a:cs typeface="Segoe UI"/>
              </a:rPr>
              <a:t>funcionamiento</a:t>
            </a:r>
            <a:r>
              <a:rPr lang="en-US" sz="1200">
                <a:solidFill>
                  <a:schemeClr val="tx1"/>
                </a:solidFill>
                <a:latin typeface="Source Code Pro" panose="020B0509030403020204" pitchFamily="49" charset="0"/>
                <a:ea typeface="Source Code Pro" panose="020B0509030403020204" pitchFamily="49" charset="0"/>
                <a:cs typeface="Segoe UI"/>
              </a:rPr>
              <a:t>:</a:t>
            </a:r>
          </a:p>
          <a:p>
            <a:r>
              <a:rPr lang="en-US" sz="1200">
                <a:solidFill>
                  <a:schemeClr val="tx1"/>
                </a:solidFill>
                <a:latin typeface="Source Code Pro" panose="020B0509030403020204" pitchFamily="49" charset="0"/>
                <a:ea typeface="Source Code Pro" panose="020B0509030403020204" pitchFamily="49" charset="0"/>
                <a:cs typeface="Segoe UI"/>
              </a:rPr>
              <a:t>	- </a:t>
            </a:r>
            <a:r>
              <a:rPr lang="en-US" sz="1200" err="1">
                <a:solidFill>
                  <a:schemeClr val="tx1"/>
                </a:solidFill>
                <a:latin typeface="Source Code Pro" panose="020B0509030403020204" pitchFamily="49" charset="0"/>
                <a:ea typeface="Source Code Pro" panose="020B0509030403020204" pitchFamily="49" charset="0"/>
                <a:cs typeface="Segoe UI"/>
              </a:rPr>
              <a:t>basados</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en</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mutaciones</a:t>
            </a:r>
            <a:endParaRPr lang="en-US" sz="1200">
              <a:solidFill>
                <a:schemeClr val="tx1"/>
              </a:solidFill>
              <a:latin typeface="Source Code Pro" panose="020B0509030403020204" pitchFamily="49" charset="0"/>
              <a:ea typeface="Source Code Pro" panose="020B0509030403020204" pitchFamily="49" charset="0"/>
              <a:cs typeface="Segoe UI"/>
            </a:endParaRPr>
          </a:p>
          <a:p>
            <a:r>
              <a:rPr lang="en-US" sz="1200">
                <a:solidFill>
                  <a:schemeClr val="tx1"/>
                </a:solidFill>
                <a:latin typeface="Source Code Pro" panose="020B0509030403020204" pitchFamily="49" charset="0"/>
                <a:ea typeface="Source Code Pro" panose="020B0509030403020204" pitchFamily="49" charset="0"/>
                <a:cs typeface="Segoe UI"/>
              </a:rPr>
              <a:t>	- </a:t>
            </a:r>
            <a:r>
              <a:rPr lang="en-US" sz="1200" err="1">
                <a:solidFill>
                  <a:schemeClr val="tx1"/>
                </a:solidFill>
                <a:latin typeface="Source Code Pro" panose="020B0509030403020204" pitchFamily="49" charset="0"/>
                <a:ea typeface="Source Code Pro" panose="020B0509030403020204" pitchFamily="49" charset="0"/>
                <a:cs typeface="Segoe UI"/>
              </a:rPr>
              <a:t>basados</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en</a:t>
            </a:r>
            <a:r>
              <a:rPr lang="en-US" sz="1200">
                <a:solidFill>
                  <a:schemeClr val="tx1"/>
                </a:solidFill>
                <a:latin typeface="Source Code Pro" panose="020B0509030403020204" pitchFamily="49" charset="0"/>
                <a:ea typeface="Source Code Pro" panose="020B0509030403020204" pitchFamily="49" charset="0"/>
                <a:cs typeface="Segoe UI"/>
              </a:rPr>
              <a:t> grammar</a:t>
            </a:r>
          </a:p>
          <a:p>
            <a:r>
              <a:rPr lang="en-US" sz="1200">
                <a:solidFill>
                  <a:schemeClr val="tx1"/>
                </a:solidFill>
                <a:latin typeface="Source Code Pro" panose="020B0509030403020204" pitchFamily="49" charset="0"/>
                <a:ea typeface="Source Code Pro" panose="020B0509030403020204" pitchFamily="49" charset="0"/>
                <a:cs typeface="Segoe UI"/>
              </a:rPr>
              <a:t>	- coverage-based</a:t>
            </a:r>
          </a:p>
          <a:p>
            <a:endParaRPr lang="en-US" sz="1200">
              <a:solidFill>
                <a:schemeClr val="tx1"/>
              </a:solidFill>
              <a:latin typeface="Source Code Pro" panose="020B0509030403020204" pitchFamily="49" charset="0"/>
              <a:ea typeface="Source Code Pro" panose="020B0509030403020204" pitchFamily="49" charset="0"/>
              <a:cs typeface="Segoe UI"/>
            </a:endParaRPr>
          </a:p>
          <a:p>
            <a:r>
              <a:rPr lang="en-US" sz="1200">
                <a:solidFill>
                  <a:schemeClr val="tx1"/>
                </a:solidFill>
                <a:latin typeface="Source Code Pro" panose="020B0509030403020204" pitchFamily="49" charset="0"/>
                <a:ea typeface="Source Code Pro" panose="020B0509030403020204" pitchFamily="49" charset="0"/>
                <a:cs typeface="Segoe UI"/>
              </a:rPr>
              <a:t>-Por target:</a:t>
            </a:r>
          </a:p>
          <a:p>
            <a:r>
              <a:rPr lang="en-US" sz="1200">
                <a:solidFill>
                  <a:schemeClr val="tx1"/>
                </a:solidFill>
                <a:latin typeface="Source Code Pro" panose="020B0509030403020204" pitchFamily="49" charset="0"/>
                <a:ea typeface="Source Code Pro" panose="020B0509030403020204" pitchFamily="49" charset="0"/>
                <a:cs typeface="Segoe UI"/>
              </a:rPr>
              <a:t>	- file format</a:t>
            </a:r>
          </a:p>
          <a:p>
            <a:r>
              <a:rPr lang="en-US" sz="1200">
                <a:solidFill>
                  <a:schemeClr val="tx1"/>
                </a:solidFill>
                <a:latin typeface="Source Code Pro" panose="020B0509030403020204" pitchFamily="49" charset="0"/>
                <a:ea typeface="Source Code Pro" panose="020B0509030403020204" pitchFamily="49" charset="0"/>
                <a:cs typeface="Segoe UI"/>
              </a:rPr>
              <a:t>	- network protocol </a:t>
            </a:r>
            <a:r>
              <a:rPr lang="en-US" sz="1200" err="1">
                <a:solidFill>
                  <a:schemeClr val="tx1"/>
                </a:solidFill>
                <a:latin typeface="Source Code Pro" panose="020B0509030403020204" pitchFamily="49" charset="0"/>
                <a:ea typeface="Source Code Pro" panose="020B0509030403020204" pitchFamily="49" charset="0"/>
                <a:cs typeface="Segoe UI"/>
              </a:rPr>
              <a:t>fuzzer</a:t>
            </a:r>
            <a:endParaRPr lang="en-US" sz="1200">
              <a:solidFill>
                <a:schemeClr val="tx1"/>
              </a:solidFill>
              <a:latin typeface="Source Code Pro" panose="020B0509030403020204" pitchFamily="49" charset="0"/>
              <a:ea typeface="Source Code Pro" panose="020B0509030403020204" pitchFamily="49" charset="0"/>
              <a:cs typeface="Segoe UI"/>
            </a:endParaRPr>
          </a:p>
          <a:p>
            <a:r>
              <a:rPr lang="en-US" sz="1200">
                <a:solidFill>
                  <a:schemeClr val="tx1"/>
                </a:solidFill>
                <a:latin typeface="Source Code Pro" panose="020B0509030403020204" pitchFamily="49" charset="0"/>
                <a:ea typeface="Source Code Pro" panose="020B0509030403020204" pitchFamily="49" charset="0"/>
                <a:cs typeface="Segoe UI"/>
              </a:rPr>
              <a:t>	- arguments fuzzing</a:t>
            </a:r>
          </a:p>
          <a:p>
            <a:r>
              <a:rPr lang="en-US" sz="1200">
                <a:solidFill>
                  <a:schemeClr val="tx1"/>
                </a:solidFill>
                <a:latin typeface="Source Code Pro" panose="020B0509030403020204" pitchFamily="49" charset="0"/>
                <a:ea typeface="Source Code Pro" panose="020B0509030403020204" pitchFamily="49" charset="0"/>
                <a:cs typeface="Segoe UI"/>
              </a:rPr>
              <a:t>	- browser fuzzing</a:t>
            </a:r>
          </a:p>
          <a:p>
            <a:r>
              <a:rPr lang="en-US" sz="1200">
                <a:solidFill>
                  <a:schemeClr val="tx1"/>
                </a:solidFill>
                <a:latin typeface="Source Code Pro" panose="020B0509030403020204" pitchFamily="49" charset="0"/>
                <a:ea typeface="Source Code Pro" panose="020B0509030403020204" pitchFamily="49" charset="0"/>
                <a:cs typeface="Segoe UI"/>
              </a:rPr>
              <a:t>	- driver fuzzing</a:t>
            </a:r>
          </a:p>
          <a:p>
            <a:r>
              <a:rPr lang="en-US" sz="1200">
                <a:solidFill>
                  <a:schemeClr val="tx1"/>
                </a:solidFill>
                <a:latin typeface="Source Code Pro" panose="020B0509030403020204" pitchFamily="49" charset="0"/>
                <a:ea typeface="Source Code Pro" panose="020B0509030403020204" pitchFamily="49" charset="0"/>
                <a:cs typeface="Segoe UI"/>
              </a:rPr>
              <a:t>	- hypervisor fuzzing</a:t>
            </a:r>
          </a:p>
          <a:p>
            <a:r>
              <a:rPr lang="en-US" sz="1200">
                <a:solidFill>
                  <a:schemeClr val="tx1"/>
                </a:solidFill>
                <a:latin typeface="Source Code Pro" panose="020B0509030403020204" pitchFamily="49" charset="0"/>
                <a:ea typeface="Source Code Pro" panose="020B0509030403020204" pitchFamily="49" charset="0"/>
                <a:cs typeface="Segoe UI"/>
              </a:rPr>
              <a:t>	- </a:t>
            </a:r>
            <a:r>
              <a:rPr lang="en-US" sz="1200" err="1">
                <a:solidFill>
                  <a:schemeClr val="tx1"/>
                </a:solidFill>
                <a:latin typeface="Source Code Pro" panose="020B0509030403020204" pitchFamily="49" charset="0"/>
                <a:ea typeface="Source Code Pro" panose="020B0509030403020204" pitchFamily="49" charset="0"/>
                <a:cs typeface="Segoe UI"/>
              </a:rPr>
              <a:t>etc</a:t>
            </a:r>
            <a:endParaRPr lang="en-US" sz="1200">
              <a:solidFill>
                <a:schemeClr val="tx1"/>
              </a:solidFill>
              <a:latin typeface="Source Code Pro" panose="020B0509030403020204" pitchFamily="49" charset="0"/>
              <a:ea typeface="Source Code Pro" panose="020B0509030403020204" pitchFamily="49" charset="0"/>
              <a:cs typeface="Segoe UI"/>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p:txBody>
      </p:sp>
    </p:spTree>
    <p:extLst>
      <p:ext uri="{BB962C8B-B14F-4D97-AF65-F5344CB8AC3E}">
        <p14:creationId xmlns:p14="http://schemas.microsoft.com/office/powerpoint/2010/main" val="985838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err="1"/>
              <a:t>WinAFL</a:t>
            </a:r>
            <a:endParaRPr lang="es-ES" err="1"/>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sp>
        <p:nvSpPr>
          <p:cNvPr id="2" name="CuadroTexto 1">
            <a:extLst>
              <a:ext uri="{FF2B5EF4-FFF2-40B4-BE49-F238E27FC236}">
                <a16:creationId xmlns:a16="http://schemas.microsoft.com/office/drawing/2014/main" id="{634A93E6-CE0C-1423-DBB5-B385AD0EBA79}"/>
              </a:ext>
            </a:extLst>
          </p:cNvPr>
          <p:cNvSpPr txBox="1"/>
          <p:nvPr/>
        </p:nvSpPr>
        <p:spPr>
          <a:xfrm>
            <a:off x="1323182" y="1563687"/>
            <a:ext cx="649763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tx1"/>
              </a:buClr>
              <a:buFont typeface="Arial,Sans-Serif"/>
              <a:buChar char="•"/>
            </a:pPr>
            <a:r>
              <a:rPr lang="es-ES" sz="1200">
                <a:solidFill>
                  <a:srgbClr val="FFFFFF"/>
                </a:solidFill>
                <a:latin typeface="Source Code Pro" panose="020B0509030403020204" pitchFamily="49" charset="0"/>
                <a:ea typeface="Source Code Pro" panose="020B0509030403020204" pitchFamily="49" charset="0"/>
              </a:rPr>
              <a:t>Funciona de forma persistente por defecto, el parámetro </a:t>
            </a:r>
            <a:r>
              <a:rPr lang="es-ES" sz="1200" err="1">
                <a:solidFill>
                  <a:srgbClr val="FFFFFF"/>
                </a:solidFill>
                <a:latin typeface="Source Code Pro" panose="020B0509030403020204" pitchFamily="49" charset="0"/>
                <a:ea typeface="Source Code Pro" panose="020B0509030403020204" pitchFamily="49" charset="0"/>
              </a:rPr>
              <a:t>fuzz</a:t>
            </a:r>
            <a:r>
              <a:rPr lang="es-ES" sz="1200">
                <a:solidFill>
                  <a:srgbClr val="FFFFFF"/>
                </a:solidFill>
                <a:latin typeface="Source Code Pro" panose="020B0509030403020204" pitchFamily="49" charset="0"/>
                <a:ea typeface="Source Code Pro" panose="020B0509030403020204" pitchFamily="49" charset="0"/>
              </a:rPr>
              <a:t> </a:t>
            </a:r>
            <a:r>
              <a:rPr lang="es-ES" sz="1200" err="1">
                <a:solidFill>
                  <a:srgbClr val="FFFFFF"/>
                </a:solidFill>
                <a:latin typeface="Source Code Pro" panose="020B0509030403020204" pitchFamily="49" charset="0"/>
                <a:ea typeface="Source Code Pro" panose="020B0509030403020204" pitchFamily="49" charset="0"/>
              </a:rPr>
              <a:t>iterations</a:t>
            </a:r>
            <a:r>
              <a:rPr lang="es-ES" sz="1200">
                <a:solidFill>
                  <a:srgbClr val="FFFFFF"/>
                </a:solidFill>
                <a:latin typeface="Source Code Pro" panose="020B0509030403020204" pitchFamily="49" charset="0"/>
                <a:ea typeface="Source Code Pro" panose="020B0509030403020204" pitchFamily="49" charset="0"/>
              </a:rPr>
              <a:t> determina en qué momento se mata y vuelve a lanzar el proceso</a:t>
            </a:r>
          </a:p>
          <a:p>
            <a:pPr marL="285750" indent="-285750" algn="just">
              <a:buClr>
                <a:schemeClr val="tx1"/>
              </a:buClr>
              <a:buFont typeface="Arial,Sans-Serif"/>
              <a:buChar char="•"/>
            </a:pPr>
            <a:r>
              <a:rPr lang="es-ES" sz="1200">
                <a:solidFill>
                  <a:srgbClr val="FFFFFF"/>
                </a:solidFill>
                <a:latin typeface="Source Code Pro" panose="020B0509030403020204" pitchFamily="49" charset="0"/>
                <a:ea typeface="Source Code Pro" panose="020B0509030403020204" pitchFamily="49" charset="0"/>
              </a:rPr>
              <a:t>Soporte para paralelización (con –M y –S, exactamente igual que AFL)</a:t>
            </a:r>
          </a:p>
          <a:p>
            <a:pPr marL="285750" indent="-285750" algn="just">
              <a:buClr>
                <a:schemeClr val="tx1"/>
              </a:buClr>
              <a:buFont typeface="Arial,Sans-Serif"/>
              <a:buChar char="•"/>
            </a:pPr>
            <a:r>
              <a:rPr lang="es-ES" sz="1200">
                <a:solidFill>
                  <a:srgbClr val="FFFFFF"/>
                </a:solidFill>
                <a:latin typeface="Source Code Pro" panose="020B0509030403020204" pitchFamily="49" charset="0"/>
                <a:ea typeface="Source Code Pro" panose="020B0509030403020204" pitchFamily="49" charset="0"/>
              </a:rPr>
              <a:t>Soporta </a:t>
            </a:r>
            <a:r>
              <a:rPr lang="es-ES" sz="1200" err="1">
                <a:solidFill>
                  <a:srgbClr val="FFFFFF"/>
                </a:solidFill>
                <a:latin typeface="Source Code Pro" panose="020B0509030403020204" pitchFamily="49" charset="0"/>
                <a:ea typeface="Source Code Pro" panose="020B0509030403020204" pitchFamily="49" charset="0"/>
              </a:rPr>
              <a:t>mutators</a:t>
            </a:r>
            <a:r>
              <a:rPr lang="es-ES" sz="1200">
                <a:solidFill>
                  <a:srgbClr val="FFFFFF"/>
                </a:solidFill>
                <a:latin typeface="Source Code Pro" panose="020B0509030403020204" pitchFamily="49" charset="0"/>
                <a:ea typeface="Source Code Pro" panose="020B0509030403020204" pitchFamily="49" charset="0"/>
              </a:rPr>
              <a:t> </a:t>
            </a:r>
            <a:r>
              <a:rPr lang="es-ES" sz="1200" err="1">
                <a:solidFill>
                  <a:srgbClr val="FFFFFF"/>
                </a:solidFill>
                <a:latin typeface="Source Code Pro" panose="020B0509030403020204" pitchFamily="49" charset="0"/>
                <a:ea typeface="Source Code Pro" panose="020B0509030403020204" pitchFamily="49" charset="0"/>
              </a:rPr>
              <a:t>custom</a:t>
            </a:r>
            <a:r>
              <a:rPr lang="es-ES" sz="1200">
                <a:solidFill>
                  <a:srgbClr val="FFFFFF"/>
                </a:solidFill>
                <a:latin typeface="Source Code Pro" panose="020B0509030403020204" pitchFamily="49" charset="0"/>
                <a:ea typeface="Source Code Pro" panose="020B0509030403020204" pitchFamily="49" charset="0"/>
              </a:rPr>
              <a:t> (no solo </a:t>
            </a:r>
            <a:r>
              <a:rPr lang="es-ES" sz="1200" err="1">
                <a:solidFill>
                  <a:srgbClr val="FFFFFF"/>
                </a:solidFill>
                <a:latin typeface="Source Code Pro" panose="020B0509030403020204" pitchFamily="49" charset="0"/>
                <a:ea typeface="Source Code Pro" panose="020B0509030403020204" pitchFamily="49" charset="0"/>
              </a:rPr>
              <a:t>bitflipping</a:t>
            </a:r>
            <a:r>
              <a:rPr lang="es-ES" sz="1200">
                <a:solidFill>
                  <a:srgbClr val="FFFFFF"/>
                </a:solidFill>
                <a:latin typeface="Source Code Pro" panose="020B0509030403020204" pitchFamily="49" charset="0"/>
                <a:ea typeface="Source Code Pro" panose="020B0509030403020204" pitchFamily="49" charset="0"/>
              </a:rPr>
              <a:t>, </a:t>
            </a:r>
            <a:r>
              <a:rPr lang="es-ES" sz="1200" err="1">
                <a:solidFill>
                  <a:srgbClr val="FFFFFF"/>
                </a:solidFill>
                <a:latin typeface="Source Code Pro" panose="020B0509030403020204" pitchFamily="49" charset="0"/>
                <a:ea typeface="Source Code Pro" panose="020B0509030403020204" pitchFamily="49" charset="0"/>
              </a:rPr>
              <a:t>known</a:t>
            </a:r>
            <a:r>
              <a:rPr lang="es-ES" sz="1200">
                <a:solidFill>
                  <a:srgbClr val="FFFFFF"/>
                </a:solidFill>
                <a:latin typeface="Source Code Pro" panose="020B0509030403020204" pitchFamily="49" charset="0"/>
                <a:ea typeface="Source Code Pro" panose="020B0509030403020204" pitchFamily="49" charset="0"/>
              </a:rPr>
              <a:t> </a:t>
            </a:r>
            <a:r>
              <a:rPr lang="es-ES" sz="1200" err="1">
                <a:solidFill>
                  <a:srgbClr val="FFFFFF"/>
                </a:solidFill>
                <a:latin typeface="Source Code Pro" panose="020B0509030403020204" pitchFamily="49" charset="0"/>
                <a:ea typeface="Source Code Pro" panose="020B0509030403020204" pitchFamily="49" charset="0"/>
              </a:rPr>
              <a:t>values</a:t>
            </a:r>
            <a:r>
              <a:rPr lang="es-ES" sz="1200">
                <a:solidFill>
                  <a:srgbClr val="FFFFFF"/>
                </a:solidFill>
                <a:latin typeface="Source Code Pro" panose="020B0509030403020204" pitchFamily="49" charset="0"/>
                <a:ea typeface="Source Code Pro" panose="020B0509030403020204" pitchFamily="49" charset="0"/>
              </a:rPr>
              <a:t>, block </a:t>
            </a:r>
            <a:r>
              <a:rPr lang="es-ES" sz="1200" err="1">
                <a:solidFill>
                  <a:srgbClr val="FFFFFF"/>
                </a:solidFill>
                <a:latin typeface="Source Code Pro" panose="020B0509030403020204" pitchFamily="49" charset="0"/>
                <a:ea typeface="Source Code Pro" panose="020B0509030403020204" pitchFamily="49" charset="0"/>
              </a:rPr>
              <a:t>deletion</a:t>
            </a:r>
            <a:r>
              <a:rPr lang="es-ES" sz="1200">
                <a:solidFill>
                  <a:srgbClr val="FFFFFF"/>
                </a:solidFill>
                <a:latin typeface="Source Code Pro" panose="020B0509030403020204" pitchFamily="49" charset="0"/>
                <a:ea typeface="Source Code Pro" panose="020B0509030403020204" pitchFamily="49" charset="0"/>
              </a:rPr>
              <a:t>/</a:t>
            </a:r>
            <a:r>
              <a:rPr lang="es-ES" sz="1200" err="1">
                <a:solidFill>
                  <a:srgbClr val="FFFFFF"/>
                </a:solidFill>
                <a:latin typeface="Source Code Pro" panose="020B0509030403020204" pitchFamily="49" charset="0"/>
                <a:ea typeface="Source Code Pro" panose="020B0509030403020204" pitchFamily="49" charset="0"/>
              </a:rPr>
              <a:t>insertion</a:t>
            </a:r>
            <a:r>
              <a:rPr lang="es-ES" sz="1200">
                <a:solidFill>
                  <a:srgbClr val="FFFFFF"/>
                </a:solidFill>
                <a:latin typeface="Source Code Pro" panose="020B0509030403020204" pitchFamily="49" charset="0"/>
                <a:ea typeface="Source Code Pro" panose="020B0509030403020204" pitchFamily="49" charset="0"/>
              </a:rPr>
              <a:t> </a:t>
            </a:r>
            <a:r>
              <a:rPr lang="es-ES" sz="1200" err="1">
                <a:solidFill>
                  <a:srgbClr val="FFFFFF"/>
                </a:solidFill>
                <a:latin typeface="Source Code Pro" panose="020B0509030403020204" pitchFamily="49" charset="0"/>
                <a:ea typeface="Source Code Pro" panose="020B0509030403020204" pitchFamily="49" charset="0"/>
              </a:rPr>
              <a:t>etc</a:t>
            </a:r>
            <a:r>
              <a:rPr lang="es-ES" sz="1200">
                <a:solidFill>
                  <a:srgbClr val="FFFFFF"/>
                </a:solidFill>
                <a:latin typeface="Source Code Pro" panose="020B0509030403020204" pitchFamily="49" charset="0"/>
                <a:ea typeface="Source Code Pro" panose="020B0509030403020204" pitchFamily="49" charset="0"/>
              </a:rPr>
              <a:t>). En AFL y </a:t>
            </a:r>
            <a:r>
              <a:rPr lang="es-ES" sz="1200" err="1">
                <a:solidFill>
                  <a:srgbClr val="FFFFFF"/>
                </a:solidFill>
                <a:latin typeface="Source Code Pro" panose="020B0509030403020204" pitchFamily="49" charset="0"/>
                <a:ea typeface="Source Code Pro" panose="020B0509030403020204" pitchFamily="49" charset="0"/>
              </a:rPr>
              <a:t>WinAFL</a:t>
            </a:r>
            <a:r>
              <a:rPr lang="es-ES" sz="1200">
                <a:solidFill>
                  <a:srgbClr val="FFFFFF"/>
                </a:solidFill>
                <a:latin typeface="Source Code Pro" panose="020B0509030403020204" pitchFamily="49" charset="0"/>
                <a:ea typeface="Source Code Pro" panose="020B0509030403020204" pitchFamily="49" charset="0"/>
              </a:rPr>
              <a:t> a esto se le llaman </a:t>
            </a:r>
            <a:r>
              <a:rPr lang="es-ES" sz="1200" err="1">
                <a:solidFill>
                  <a:srgbClr val="FFFFFF"/>
                </a:solidFill>
                <a:latin typeface="Source Code Pro" panose="020B0509030403020204" pitchFamily="49" charset="0"/>
                <a:ea typeface="Source Code Pro" panose="020B0509030403020204" pitchFamily="49" charset="0"/>
              </a:rPr>
              <a:t>mutation</a:t>
            </a:r>
            <a:r>
              <a:rPr lang="es-ES" sz="1200">
                <a:solidFill>
                  <a:srgbClr val="FFFFFF"/>
                </a:solidFill>
                <a:latin typeface="Source Code Pro" panose="020B0509030403020204" pitchFamily="49" charset="0"/>
                <a:ea typeface="Source Code Pro" panose="020B0509030403020204" pitchFamily="49" charset="0"/>
              </a:rPr>
              <a:t> </a:t>
            </a:r>
            <a:r>
              <a:rPr lang="es-ES" sz="1200" err="1">
                <a:solidFill>
                  <a:srgbClr val="FFFFFF"/>
                </a:solidFill>
                <a:latin typeface="Source Code Pro" panose="020B0509030403020204" pitchFamily="49" charset="0"/>
                <a:ea typeface="Source Code Pro" panose="020B0509030403020204" pitchFamily="49" charset="0"/>
              </a:rPr>
              <a:t>strategies</a:t>
            </a:r>
            <a:r>
              <a:rPr lang="es-ES" sz="1200">
                <a:solidFill>
                  <a:srgbClr val="FFFFFF"/>
                </a:solidFill>
                <a:latin typeface="Source Code Pro" panose="020B0509030403020204" pitchFamily="49" charset="0"/>
                <a:ea typeface="Source Code Pro" panose="020B0509030403020204" pitchFamily="49" charset="0"/>
              </a:rPr>
              <a:t> </a:t>
            </a:r>
          </a:p>
          <a:p>
            <a:pPr marL="285750" indent="-285750" algn="just">
              <a:buFont typeface="Arial,Sans-Serif"/>
              <a:buChar char="•"/>
            </a:pPr>
            <a:endParaRPr lang="es-ES" sz="1800">
              <a:solidFill>
                <a:srgbClr val="FFFFFF"/>
              </a:solidFill>
              <a:latin typeface="Quantico"/>
            </a:endParaRPr>
          </a:p>
        </p:txBody>
      </p:sp>
      <p:pic>
        <p:nvPicPr>
          <p:cNvPr id="5" name="Imagen 4" descr="Texto&#10;&#10;Descripción generada automáticamente">
            <a:extLst>
              <a:ext uri="{FF2B5EF4-FFF2-40B4-BE49-F238E27FC236}">
                <a16:creationId xmlns:a16="http://schemas.microsoft.com/office/drawing/2014/main" id="{80EE85AF-F89A-3A50-E26D-7361D66B267F}"/>
              </a:ext>
            </a:extLst>
          </p:cNvPr>
          <p:cNvPicPr>
            <a:picLocks noChangeAspect="1"/>
          </p:cNvPicPr>
          <p:nvPr/>
        </p:nvPicPr>
        <p:blipFill>
          <a:blip r:embed="rId3"/>
          <a:stretch>
            <a:fillRect/>
          </a:stretch>
        </p:blipFill>
        <p:spPr>
          <a:xfrm>
            <a:off x="5163343" y="3738563"/>
            <a:ext cx="2657475" cy="762000"/>
          </a:xfrm>
          <a:prstGeom prst="rect">
            <a:avLst/>
          </a:prstGeom>
        </p:spPr>
      </p:pic>
      <p:pic>
        <p:nvPicPr>
          <p:cNvPr id="6" name="Imagen 5" descr="Texto&#10;&#10;Descripción generada automáticamente">
            <a:extLst>
              <a:ext uri="{FF2B5EF4-FFF2-40B4-BE49-F238E27FC236}">
                <a16:creationId xmlns:a16="http://schemas.microsoft.com/office/drawing/2014/main" id="{1B56437F-EA40-98FC-9512-A3BC1D99E678}"/>
              </a:ext>
            </a:extLst>
          </p:cNvPr>
          <p:cNvPicPr>
            <a:picLocks noChangeAspect="1"/>
          </p:cNvPicPr>
          <p:nvPr/>
        </p:nvPicPr>
        <p:blipFill>
          <a:blip r:embed="rId4"/>
          <a:stretch>
            <a:fillRect/>
          </a:stretch>
        </p:blipFill>
        <p:spPr>
          <a:xfrm>
            <a:off x="1686020" y="3548063"/>
            <a:ext cx="2419350" cy="1143000"/>
          </a:xfrm>
          <a:prstGeom prst="rect">
            <a:avLst/>
          </a:prstGeom>
        </p:spPr>
      </p:pic>
    </p:spTree>
    <p:extLst>
      <p:ext uri="{BB962C8B-B14F-4D97-AF65-F5344CB8AC3E}">
        <p14:creationId xmlns:p14="http://schemas.microsoft.com/office/powerpoint/2010/main" val="2821071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err="1"/>
              <a:t>WinAFL</a:t>
            </a:r>
            <a:endParaRPr lang="es-ES"/>
          </a:p>
        </p:txBody>
      </p:sp>
      <p:pic>
        <p:nvPicPr>
          <p:cNvPr id="3" name="Imagen 2" descr="Interfaz de usuario gráfica, Texto, Aplicación&#10;&#10;Descripción generada automáticamente">
            <a:extLst>
              <a:ext uri="{FF2B5EF4-FFF2-40B4-BE49-F238E27FC236}">
                <a16:creationId xmlns:a16="http://schemas.microsoft.com/office/drawing/2014/main" id="{3FA89E20-8373-1CDF-01E8-D4ED33A2D188}"/>
              </a:ext>
            </a:extLst>
          </p:cNvPr>
          <p:cNvPicPr>
            <a:picLocks noChangeAspect="1"/>
          </p:cNvPicPr>
          <p:nvPr/>
        </p:nvPicPr>
        <p:blipFill>
          <a:blip r:embed="rId3"/>
          <a:stretch>
            <a:fillRect/>
          </a:stretch>
        </p:blipFill>
        <p:spPr>
          <a:xfrm>
            <a:off x="139700" y="2449513"/>
            <a:ext cx="5284788" cy="2419350"/>
          </a:xfrm>
          <a:prstGeom prst="rect">
            <a:avLst/>
          </a:prstGeom>
        </p:spPr>
      </p:pic>
      <p:sp>
        <p:nvSpPr>
          <p:cNvPr id="5" name="CuadroTexto 4">
            <a:extLst>
              <a:ext uri="{FF2B5EF4-FFF2-40B4-BE49-F238E27FC236}">
                <a16:creationId xmlns:a16="http://schemas.microsoft.com/office/drawing/2014/main" id="{C8182D66-D971-CCDB-D822-D1F1487D0A11}"/>
              </a:ext>
            </a:extLst>
          </p:cNvPr>
          <p:cNvSpPr txBox="1"/>
          <p:nvPr/>
        </p:nvSpPr>
        <p:spPr>
          <a:xfrm>
            <a:off x="5553075" y="1801723"/>
            <a:ext cx="344963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rgbClr val="FFFFFF"/>
                </a:solidFill>
                <a:latin typeface="Source Code Pro" panose="020B0509030403020204" pitchFamily="49" charset="0"/>
                <a:ea typeface="Source Code Pro" panose="020B0509030403020204" pitchFamily="49" charset="0"/>
              </a:rPr>
              <a:t>Dirección</a:t>
            </a:r>
            <a:r>
              <a:rPr lang="en-US" sz="1200">
                <a:solidFill>
                  <a:srgbClr val="FFFFFF"/>
                </a:solidFill>
                <a:latin typeface="Source Code Pro" panose="020B0509030403020204" pitchFamily="49" charset="0"/>
                <a:ea typeface="Source Code Pro" panose="020B0509030403020204" pitchFamily="49" charset="0"/>
              </a:rPr>
              <a:t> </a:t>
            </a:r>
            <a:r>
              <a:rPr lang="en-US" sz="1200" err="1">
                <a:solidFill>
                  <a:srgbClr val="FFFFFF"/>
                </a:solidFill>
                <a:latin typeface="Source Code Pro" panose="020B0509030403020204" pitchFamily="49" charset="0"/>
                <a:ea typeface="Source Code Pro" panose="020B0509030403020204" pitchFamily="49" charset="0"/>
              </a:rPr>
              <a:t>ProcessImage</a:t>
            </a:r>
            <a:r>
              <a:rPr lang="en-US" sz="1200">
                <a:solidFill>
                  <a:srgbClr val="FFFFFF"/>
                </a:solidFill>
                <a:latin typeface="Source Code Pro" panose="020B0509030403020204" pitchFamily="49" charset="0"/>
                <a:ea typeface="Source Code Pro" panose="020B0509030403020204" pitchFamily="49" charset="0"/>
              </a:rPr>
              <a:t> -</a:t>
            </a:r>
            <a:r>
              <a:rPr lang="en-US" sz="1200" err="1">
                <a:solidFill>
                  <a:srgbClr val="FFFFFF"/>
                </a:solidFill>
                <a:latin typeface="Source Code Pro" panose="020B0509030403020204" pitchFamily="49" charset="0"/>
                <a:ea typeface="Source Code Pro" panose="020B0509030403020204" pitchFamily="49" charset="0"/>
              </a:rPr>
              <a:t>Dirección</a:t>
            </a:r>
            <a:r>
              <a:rPr lang="en-US" sz="1200">
                <a:solidFill>
                  <a:srgbClr val="FFFFFF"/>
                </a:solidFill>
                <a:latin typeface="Source Code Pro" panose="020B0509030403020204" pitchFamily="49" charset="0"/>
                <a:ea typeface="Source Code Pro" panose="020B0509030403020204" pitchFamily="49" charset="0"/>
              </a:rPr>
              <a:t> base de </a:t>
            </a:r>
            <a:r>
              <a:rPr lang="en-US" sz="1200" err="1">
                <a:solidFill>
                  <a:srgbClr val="FFFFFF"/>
                </a:solidFill>
                <a:latin typeface="Source Code Pro" panose="020B0509030403020204" pitchFamily="49" charset="0"/>
                <a:ea typeface="Source Code Pro" panose="020B0509030403020204" pitchFamily="49" charset="0"/>
              </a:rPr>
              <a:t>ReadFile.exe</a:t>
            </a:r>
            <a:r>
              <a:rPr lang="en-US" sz="1200">
                <a:solidFill>
                  <a:srgbClr val="FFFFFF"/>
                </a:solidFill>
                <a:latin typeface="Source Code Pro" panose="020B0509030403020204" pitchFamily="49" charset="0"/>
                <a:ea typeface="Source Code Pro" panose="020B0509030403020204" pitchFamily="49" charset="0"/>
              </a:rPr>
              <a:t> :</a:t>
            </a:r>
          </a:p>
          <a:p>
            <a:r>
              <a:rPr lang="es-ES" sz="1200">
                <a:latin typeface="Source Code Pro" panose="020B0509030403020204" pitchFamily="49" charset="0"/>
                <a:ea typeface="Source Code Pro" panose="020B0509030403020204" pitchFamily="49" charset="0"/>
              </a:rPr>
              <a:t>​</a:t>
            </a:r>
            <a:br>
              <a:rPr lang="es-ES" sz="1200">
                <a:latin typeface="Source Code Pro" panose="020B0509030403020204" pitchFamily="49" charset="0"/>
                <a:ea typeface="Source Code Pro" panose="020B0509030403020204" pitchFamily="49" charset="0"/>
              </a:rPr>
            </a:br>
            <a:r>
              <a:rPr lang="en-US" sz="1200">
                <a:solidFill>
                  <a:srgbClr val="FFFFFF"/>
                </a:solidFill>
                <a:latin typeface="Source Code Pro" panose="020B0509030403020204" pitchFamily="49" charset="0"/>
                <a:ea typeface="Source Code Pro" panose="020B0509030403020204" pitchFamily="49" charset="0"/>
              </a:rPr>
              <a:t>0x140007550 - 0x140000000 = 0x7550</a:t>
            </a:r>
            <a:r>
              <a:rPr lang="es-ES" sz="1200">
                <a:latin typeface="Source Code Pro" panose="020B0509030403020204" pitchFamily="49" charset="0"/>
                <a:ea typeface="Source Code Pro" panose="020B0509030403020204" pitchFamily="49" charset="0"/>
              </a:rPr>
              <a:t>​</a:t>
            </a:r>
          </a:p>
          <a:p>
            <a:endParaRPr lang="es-ES" sz="1200">
              <a:latin typeface="Source Code Pro" panose="020B0509030403020204" pitchFamily="49" charset="0"/>
              <a:ea typeface="Source Code Pro" panose="020B0509030403020204" pitchFamily="49" charset="0"/>
            </a:endParaRPr>
          </a:p>
          <a:p>
            <a:r>
              <a:rPr lang="en-US" sz="1200">
                <a:solidFill>
                  <a:srgbClr val="FFFFFF"/>
                </a:solidFill>
                <a:latin typeface="Source Code Pro" panose="020B0509030403020204" pitchFamily="49" charset="0"/>
                <a:ea typeface="Source Code Pro" panose="020B0509030403020204" pitchFamily="49" charset="0"/>
              </a:rPr>
              <a:t>1 </a:t>
            </a:r>
            <a:r>
              <a:rPr lang="en-US" sz="1200" err="1">
                <a:solidFill>
                  <a:srgbClr val="FFFFFF"/>
                </a:solidFill>
                <a:latin typeface="Source Code Pro" panose="020B0509030403020204" pitchFamily="49" charset="0"/>
                <a:ea typeface="Source Code Pro" panose="020B0509030403020204" pitchFamily="49" charset="0"/>
              </a:rPr>
              <a:t>argumento</a:t>
            </a:r>
            <a:endParaRPr lang="en-US" sz="1200">
              <a:solidFill>
                <a:srgbClr val="FFFFFF"/>
              </a:solidFill>
              <a:latin typeface="Source Code Pro" panose="020B0509030403020204" pitchFamily="49" charset="0"/>
              <a:ea typeface="Source Code Pro" panose="020B0509030403020204" pitchFamily="49" charset="0"/>
            </a:endParaRPr>
          </a:p>
          <a:p>
            <a:r>
              <a:rPr lang="en-US" sz="1200" err="1">
                <a:solidFill>
                  <a:srgbClr val="FFFFFF"/>
                </a:solidFill>
                <a:latin typeface="Source Code Pro" panose="020B0509030403020204" pitchFamily="49" charset="0"/>
                <a:ea typeface="Source Code Pro" panose="020B0509030403020204" pitchFamily="49" charset="0"/>
              </a:rPr>
              <a:t>fastcall</a:t>
            </a:r>
            <a:r>
              <a:rPr lang="en-US" sz="1200">
                <a:solidFill>
                  <a:srgbClr val="FFFFFF"/>
                </a:solidFill>
                <a:latin typeface="Source Code Pro" panose="020B0509030403020204" pitchFamily="49" charset="0"/>
                <a:ea typeface="Source Code Pro" panose="020B0509030403020204" pitchFamily="49" charset="0"/>
              </a:rPr>
              <a:t> calling convention</a:t>
            </a:r>
          </a:p>
        </p:txBody>
      </p:sp>
      <p:pic>
        <p:nvPicPr>
          <p:cNvPr id="6" name="Imagen 5" descr="Texto&#10;&#10;Descripción generada automáticamente">
            <a:extLst>
              <a:ext uri="{FF2B5EF4-FFF2-40B4-BE49-F238E27FC236}">
                <a16:creationId xmlns:a16="http://schemas.microsoft.com/office/drawing/2014/main" id="{6F927142-069A-3942-5A42-96AEB212A347}"/>
              </a:ext>
            </a:extLst>
          </p:cNvPr>
          <p:cNvPicPr>
            <a:picLocks noChangeAspect="1"/>
          </p:cNvPicPr>
          <p:nvPr/>
        </p:nvPicPr>
        <p:blipFill>
          <a:blip r:embed="rId4"/>
          <a:stretch>
            <a:fillRect/>
          </a:stretch>
        </p:blipFill>
        <p:spPr>
          <a:xfrm>
            <a:off x="141288" y="1162050"/>
            <a:ext cx="5281613" cy="1239838"/>
          </a:xfrm>
          <a:prstGeom prst="rect">
            <a:avLst/>
          </a:prstGeom>
        </p:spPr>
      </p:pic>
    </p:spTree>
    <p:extLst>
      <p:ext uri="{BB962C8B-B14F-4D97-AF65-F5344CB8AC3E}">
        <p14:creationId xmlns:p14="http://schemas.microsoft.com/office/powerpoint/2010/main" val="4028273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solidFill>
                  <a:schemeClr val="accent2"/>
                </a:solidFill>
              </a:rPr>
              <a:t>&lt;/</a:t>
            </a:r>
            <a:r>
              <a:rPr lang="en" err="1"/>
              <a:t>WinAFL</a:t>
            </a:r>
            <a:endParaRPr lang="es-ES" err="1"/>
          </a:p>
        </p:txBody>
      </p:sp>
      <p:sp>
        <p:nvSpPr>
          <p:cNvPr id="4" name="CuadroTexto 1">
            <a:extLst>
              <a:ext uri="{FF2B5EF4-FFF2-40B4-BE49-F238E27FC236}">
                <a16:creationId xmlns:a16="http://schemas.microsoft.com/office/drawing/2014/main" id="{CB71C239-120C-74CE-AC56-50901A9CDF6C}"/>
              </a:ext>
            </a:extLst>
          </p:cNvPr>
          <p:cNvSpPr txBox="1"/>
          <p:nvPr/>
        </p:nvSpPr>
        <p:spPr>
          <a:xfrm>
            <a:off x="720000" y="1788478"/>
            <a:ext cx="7783512" cy="14157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err="1">
                <a:solidFill>
                  <a:schemeClr val="tx1"/>
                </a:solidFill>
                <a:latin typeface="Source Code Pro" panose="020B0509030403020204" pitchFamily="49" charset="0"/>
                <a:ea typeface="Source Code Pro" panose="020B0509030403020204" pitchFamily="49" charset="0"/>
              </a:rPr>
              <a:t>afl-fuzz.exe</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i</a:t>
            </a:r>
            <a:r>
              <a:rPr lang="en-US" sz="1200">
                <a:solidFill>
                  <a:schemeClr val="tx1"/>
                </a:solidFill>
                <a:latin typeface="Source Code Pro" panose="020B0509030403020204" pitchFamily="49" charset="0"/>
                <a:ea typeface="Source Code Pro" panose="020B0509030403020204" pitchFamily="49" charset="0"/>
              </a:rPr>
              <a:t> C:\Users\Administrator\Desktop\</a:t>
            </a:r>
            <a:r>
              <a:rPr lang="en-US" sz="1200" err="1">
                <a:solidFill>
                  <a:schemeClr val="tx1"/>
                </a:solidFill>
                <a:latin typeface="Source Code Pro" panose="020B0509030403020204" pitchFamily="49" charset="0"/>
                <a:ea typeface="Source Code Pro" panose="020B0509030403020204" pitchFamily="49" charset="0"/>
              </a:rPr>
              <a:t>winafl_in</a:t>
            </a:r>
            <a:r>
              <a:rPr lang="en-US" sz="1200">
                <a:solidFill>
                  <a:schemeClr val="tx1"/>
                </a:solidFill>
                <a:latin typeface="Source Code Pro" panose="020B0509030403020204" pitchFamily="49" charset="0"/>
                <a:ea typeface="Source Code Pro" panose="020B0509030403020204" pitchFamily="49" charset="0"/>
              </a:rPr>
              <a:t> -o C:\Users\Administrator\Desktop\</a:t>
            </a:r>
            <a:r>
              <a:rPr lang="en-US" sz="1200" err="1">
                <a:solidFill>
                  <a:schemeClr val="tx1"/>
                </a:solidFill>
                <a:latin typeface="Source Code Pro" panose="020B0509030403020204" pitchFamily="49" charset="0"/>
                <a:ea typeface="Source Code Pro" panose="020B0509030403020204" pitchFamily="49" charset="0"/>
              </a:rPr>
              <a:t>winafl_out</a:t>
            </a:r>
            <a:r>
              <a:rPr lang="en-US" sz="1200">
                <a:solidFill>
                  <a:schemeClr val="tx1"/>
                </a:solidFill>
                <a:latin typeface="Source Code Pro" panose="020B0509030403020204" pitchFamily="49" charset="0"/>
                <a:ea typeface="Source Code Pro" panose="020B0509030403020204" pitchFamily="49" charset="0"/>
              </a:rPr>
              <a:t> -t 30000+ -D C:\Users\Administrator\Desktop\DynamoRIO-Windows-10.0.19755\bin64</a:t>
            </a:r>
          </a:p>
          <a:p>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coverage_module</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ReadFile.exe</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target_module</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ReadFile.exe</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target_offset</a:t>
            </a:r>
            <a:r>
              <a:rPr lang="en-US" sz="1200">
                <a:solidFill>
                  <a:schemeClr val="tx1"/>
                </a:solidFill>
                <a:latin typeface="Source Code Pro" panose="020B0509030403020204" pitchFamily="49" charset="0"/>
                <a:ea typeface="Source Code Pro" panose="020B0509030403020204" pitchFamily="49" charset="0"/>
              </a:rPr>
              <a:t> 0x7550 -</a:t>
            </a:r>
            <a:r>
              <a:rPr lang="en-US" sz="1200" err="1">
                <a:solidFill>
                  <a:schemeClr val="tx1"/>
                </a:solidFill>
                <a:latin typeface="Source Code Pro" panose="020B0509030403020204" pitchFamily="49" charset="0"/>
                <a:ea typeface="Source Code Pro" panose="020B0509030403020204" pitchFamily="49" charset="0"/>
              </a:rPr>
              <a:t>fuzz_iterations</a:t>
            </a:r>
            <a:r>
              <a:rPr lang="en-US" sz="1200">
                <a:solidFill>
                  <a:schemeClr val="tx1"/>
                </a:solidFill>
                <a:latin typeface="Source Code Pro" panose="020B0509030403020204" pitchFamily="49" charset="0"/>
                <a:ea typeface="Source Code Pro" panose="020B0509030403020204" pitchFamily="49" charset="0"/>
              </a:rPr>
              <a:t> 5000 -</a:t>
            </a:r>
            <a:r>
              <a:rPr lang="en-US" sz="1200" err="1">
                <a:solidFill>
                  <a:schemeClr val="tx1"/>
                </a:solidFill>
                <a:latin typeface="Source Code Pro" panose="020B0509030403020204" pitchFamily="49" charset="0"/>
                <a:ea typeface="Source Code Pro" panose="020B0509030403020204" pitchFamily="49" charset="0"/>
              </a:rPr>
              <a:t>call_convention</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fastcall</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nargs</a:t>
            </a:r>
            <a:r>
              <a:rPr lang="en-US" sz="1200">
                <a:solidFill>
                  <a:schemeClr val="tx1"/>
                </a:solidFill>
                <a:latin typeface="Source Code Pro" panose="020B0509030403020204" pitchFamily="49" charset="0"/>
                <a:ea typeface="Source Code Pro" panose="020B0509030403020204" pitchFamily="49" charset="0"/>
              </a:rPr>
              <a:t> 1 -</a:t>
            </a:r>
            <a:r>
              <a:rPr lang="en-US" sz="1200" err="1">
                <a:solidFill>
                  <a:schemeClr val="tx1"/>
                </a:solidFill>
                <a:latin typeface="Source Code Pro" panose="020B0509030403020204" pitchFamily="49" charset="0"/>
                <a:ea typeface="Source Code Pro" panose="020B0509030403020204" pitchFamily="49" charset="0"/>
              </a:rPr>
              <a:t>covtype</a:t>
            </a:r>
            <a:r>
              <a:rPr lang="en-US" sz="1200">
                <a:solidFill>
                  <a:schemeClr val="tx1"/>
                </a:solidFill>
                <a:latin typeface="Source Code Pro" panose="020B0509030403020204" pitchFamily="49" charset="0"/>
                <a:ea typeface="Source Code Pro" panose="020B0509030403020204" pitchFamily="49" charset="0"/>
              </a:rPr>
              <a:t> edge -- </a:t>
            </a:r>
            <a:r>
              <a:rPr lang="en-US" sz="1200" err="1">
                <a:solidFill>
                  <a:schemeClr val="tx1"/>
                </a:solidFill>
                <a:latin typeface="Source Code Pro" panose="020B0509030403020204" pitchFamily="49" charset="0"/>
                <a:ea typeface="Source Code Pro" panose="020B0509030403020204" pitchFamily="49" charset="0"/>
              </a:rPr>
              <a:t>ReadFile.exe</a:t>
            </a:r>
            <a:r>
              <a:rPr lang="en-US" sz="1200">
                <a:solidFill>
                  <a:schemeClr val="tx1"/>
                </a:solidFill>
                <a:latin typeface="Source Code Pro" panose="020B0509030403020204" pitchFamily="49" charset="0"/>
                <a:ea typeface="Source Code Pro" panose="020B0509030403020204" pitchFamily="49" charset="0"/>
              </a:rPr>
              <a:t> @@</a:t>
            </a:r>
          </a:p>
          <a:p>
            <a:endParaRPr lang="en-US">
              <a:solidFill>
                <a:schemeClr val="tx1"/>
              </a:solidFill>
            </a:endParaRPr>
          </a:p>
        </p:txBody>
      </p:sp>
    </p:spTree>
    <p:extLst>
      <p:ext uri="{BB962C8B-B14F-4D97-AF65-F5344CB8AC3E}">
        <p14:creationId xmlns:p14="http://schemas.microsoft.com/office/powerpoint/2010/main" val="1646265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pic>
        <p:nvPicPr>
          <p:cNvPr id="2" name="winafl-demo">
            <a:hlinkClick r:id="" action="ppaction://media"/>
            <a:extLst>
              <a:ext uri="{FF2B5EF4-FFF2-40B4-BE49-F238E27FC236}">
                <a16:creationId xmlns:a16="http://schemas.microsoft.com/office/drawing/2014/main" id="{45535E6F-218B-40B0-C558-0CAEB5DF5D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3088" y="403225"/>
            <a:ext cx="8156574" cy="4376737"/>
          </a:xfrm>
          <a:prstGeom prst="rect">
            <a:avLst/>
          </a:prstGeom>
        </p:spPr>
      </p:pic>
    </p:spTree>
    <p:extLst>
      <p:ext uri="{BB962C8B-B14F-4D97-AF65-F5344CB8AC3E}">
        <p14:creationId xmlns:p14="http://schemas.microsoft.com/office/powerpoint/2010/main" val="363445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n">
                <a:solidFill>
                  <a:schemeClr val="accent2"/>
                </a:solidFill>
              </a:rPr>
              <a:t>&lt;/</a:t>
            </a:r>
            <a:r>
              <a:rPr lang="en">
                <a:solidFill>
                  <a:srgbClr val="FFFFFF"/>
                </a:solidFill>
              </a:rPr>
              <a:t>Crash analysis</a:t>
            </a:r>
            <a:endParaRPr lang="es-ES">
              <a:solidFill>
                <a:srgbClr val="FFFFFF"/>
              </a:solidFill>
            </a:endParaRPr>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9" name="Imagen 8" descr="Tabla&#10;&#10;Descripción generada automáticamente">
            <a:extLst>
              <a:ext uri="{FF2B5EF4-FFF2-40B4-BE49-F238E27FC236}">
                <a16:creationId xmlns:a16="http://schemas.microsoft.com/office/drawing/2014/main" id="{8A3E4358-0D6E-1EC8-EC6E-5215550CDDF8}"/>
              </a:ext>
            </a:extLst>
          </p:cNvPr>
          <p:cNvPicPr>
            <a:picLocks noChangeAspect="1"/>
          </p:cNvPicPr>
          <p:nvPr/>
        </p:nvPicPr>
        <p:blipFill>
          <a:blip r:embed="rId3"/>
          <a:stretch>
            <a:fillRect/>
          </a:stretch>
        </p:blipFill>
        <p:spPr>
          <a:xfrm>
            <a:off x="1309687" y="1698879"/>
            <a:ext cx="6524625" cy="2380741"/>
          </a:xfrm>
          <a:prstGeom prst="rect">
            <a:avLst/>
          </a:prstGeom>
        </p:spPr>
      </p:pic>
    </p:spTree>
    <p:extLst>
      <p:ext uri="{BB962C8B-B14F-4D97-AF65-F5344CB8AC3E}">
        <p14:creationId xmlns:p14="http://schemas.microsoft.com/office/powerpoint/2010/main" val="456152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n">
                <a:solidFill>
                  <a:schemeClr val="accent2"/>
                </a:solidFill>
              </a:rPr>
              <a:t>&lt;/</a:t>
            </a:r>
            <a:r>
              <a:rPr lang="en">
                <a:solidFill>
                  <a:srgbClr val="FFFFFF"/>
                </a:solidFill>
              </a:rPr>
              <a:t>Crash analysis</a:t>
            </a:r>
            <a:endParaRPr lang="es-ES">
              <a:solidFill>
                <a:srgbClr val="FFFFFF"/>
              </a:solidFill>
            </a:endParaRPr>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7" name="Imagen 6" descr="Interfaz de usuario gráfica, Texto, Aplicación, Correo electrónico&#10;&#10;Descripción generada automáticamente">
            <a:extLst>
              <a:ext uri="{FF2B5EF4-FFF2-40B4-BE49-F238E27FC236}">
                <a16:creationId xmlns:a16="http://schemas.microsoft.com/office/drawing/2014/main" id="{CE5ADAD6-9F28-1BEF-48AB-7B7AD9988CC6}"/>
              </a:ext>
            </a:extLst>
          </p:cNvPr>
          <p:cNvPicPr>
            <a:picLocks noChangeAspect="1"/>
          </p:cNvPicPr>
          <p:nvPr/>
        </p:nvPicPr>
        <p:blipFill>
          <a:blip r:embed="rId3"/>
          <a:stretch>
            <a:fillRect/>
          </a:stretch>
        </p:blipFill>
        <p:spPr>
          <a:xfrm>
            <a:off x="355791" y="1286411"/>
            <a:ext cx="3225800" cy="3227388"/>
          </a:xfrm>
          <a:prstGeom prst="rect">
            <a:avLst/>
          </a:prstGeom>
        </p:spPr>
      </p:pic>
      <p:sp>
        <p:nvSpPr>
          <p:cNvPr id="8" name="CuadroTexto 7">
            <a:extLst>
              <a:ext uri="{FF2B5EF4-FFF2-40B4-BE49-F238E27FC236}">
                <a16:creationId xmlns:a16="http://schemas.microsoft.com/office/drawing/2014/main" id="{6E1A32C5-1000-32C3-100E-A41F8BAF7C07}"/>
              </a:ext>
            </a:extLst>
          </p:cNvPr>
          <p:cNvSpPr txBox="1"/>
          <p:nvPr/>
        </p:nvSpPr>
        <p:spPr>
          <a:xfrm>
            <a:off x="4184650" y="1311275"/>
            <a:ext cx="49101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solidFill>
                  <a:srgbClr val="FFFFFF"/>
                </a:solidFill>
                <a:latin typeface="Source Code Pro"/>
              </a:rPr>
              <a:t>"C:\</a:t>
            </a:r>
            <a:r>
              <a:rPr lang="es-ES" sz="1200" err="1">
                <a:solidFill>
                  <a:srgbClr val="FFFFFF"/>
                </a:solidFill>
                <a:latin typeface="Source Code Pro"/>
              </a:rPr>
              <a:t>Program</a:t>
            </a:r>
            <a:r>
              <a:rPr lang="es-ES" sz="1200">
                <a:solidFill>
                  <a:srgbClr val="FFFFFF"/>
                </a:solidFill>
                <a:latin typeface="Source Code Pro"/>
              </a:rPr>
              <a:t> Files (x86)\Windows Kits\10\</a:t>
            </a:r>
            <a:r>
              <a:rPr lang="es-ES" sz="1200" err="1">
                <a:solidFill>
                  <a:srgbClr val="FFFFFF"/>
                </a:solidFill>
                <a:latin typeface="Source Code Pro"/>
              </a:rPr>
              <a:t>Debuggers</a:t>
            </a:r>
            <a:r>
              <a:rPr lang="es-ES" sz="1200">
                <a:solidFill>
                  <a:srgbClr val="FFFFFF"/>
                </a:solidFill>
                <a:latin typeface="Source Code Pro"/>
              </a:rPr>
              <a:t>\x64\windbg.exe" -g -G</a:t>
            </a:r>
            <a:endParaRPr lang="es-ES" sz="1200">
              <a:latin typeface="Source Code Pro"/>
            </a:endParaRPr>
          </a:p>
        </p:txBody>
      </p:sp>
      <p:pic>
        <p:nvPicPr>
          <p:cNvPr id="2" name="Imagen 1" descr="Interfaz de usuario gráfica, Texto, Aplicación&#10;&#10;Descripción generada automáticamente">
            <a:extLst>
              <a:ext uri="{FF2B5EF4-FFF2-40B4-BE49-F238E27FC236}">
                <a16:creationId xmlns:a16="http://schemas.microsoft.com/office/drawing/2014/main" id="{5DDDA722-0078-A554-243F-EAA014873E9B}"/>
              </a:ext>
            </a:extLst>
          </p:cNvPr>
          <p:cNvPicPr>
            <a:picLocks noChangeAspect="1"/>
          </p:cNvPicPr>
          <p:nvPr/>
        </p:nvPicPr>
        <p:blipFill>
          <a:blip r:embed="rId4"/>
          <a:stretch>
            <a:fillRect/>
          </a:stretch>
        </p:blipFill>
        <p:spPr>
          <a:xfrm>
            <a:off x="3692888" y="2190864"/>
            <a:ext cx="5393791" cy="1415898"/>
          </a:xfrm>
          <a:prstGeom prst="rect">
            <a:avLst/>
          </a:prstGeom>
        </p:spPr>
      </p:pic>
    </p:spTree>
    <p:extLst>
      <p:ext uri="{BB962C8B-B14F-4D97-AF65-F5344CB8AC3E}">
        <p14:creationId xmlns:p14="http://schemas.microsoft.com/office/powerpoint/2010/main" val="221110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2" name="windbg-crash">
            <a:hlinkClick r:id="" action="ppaction://media"/>
            <a:extLst>
              <a:ext uri="{FF2B5EF4-FFF2-40B4-BE49-F238E27FC236}">
                <a16:creationId xmlns:a16="http://schemas.microsoft.com/office/drawing/2014/main" id="{07688D05-C981-A941-E8BB-0BB91D8C6C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4860" y="376639"/>
            <a:ext cx="7890678" cy="4624330"/>
          </a:xfrm>
          <a:prstGeom prst="rect">
            <a:avLst/>
          </a:prstGeom>
        </p:spPr>
      </p:pic>
    </p:spTree>
    <p:extLst>
      <p:ext uri="{BB962C8B-B14F-4D97-AF65-F5344CB8AC3E}">
        <p14:creationId xmlns:p14="http://schemas.microsoft.com/office/powerpoint/2010/main" val="94960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n">
                <a:solidFill>
                  <a:schemeClr val="accent2"/>
                </a:solidFill>
              </a:rPr>
              <a:t>&lt;/</a:t>
            </a:r>
            <a:r>
              <a:rPr lang="en">
                <a:solidFill>
                  <a:srgbClr val="FFFFFF"/>
                </a:solidFill>
              </a:rPr>
              <a:t>ASAN</a:t>
            </a:r>
            <a:endParaRPr lang="es-ES">
              <a:solidFill>
                <a:srgbClr val="FFFFFF"/>
              </a:solidFill>
            </a:endParaRPr>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2" name="Imagen 1" descr="Texto&#10;&#10;Descripción generada automáticamente">
            <a:extLst>
              <a:ext uri="{FF2B5EF4-FFF2-40B4-BE49-F238E27FC236}">
                <a16:creationId xmlns:a16="http://schemas.microsoft.com/office/drawing/2014/main" id="{8CDDF100-5FF0-4585-14BD-5FE1B462D951}"/>
              </a:ext>
            </a:extLst>
          </p:cNvPr>
          <p:cNvPicPr>
            <a:picLocks noChangeAspect="1"/>
          </p:cNvPicPr>
          <p:nvPr/>
        </p:nvPicPr>
        <p:blipFill>
          <a:blip r:embed="rId3"/>
          <a:stretch>
            <a:fillRect/>
          </a:stretch>
        </p:blipFill>
        <p:spPr>
          <a:xfrm>
            <a:off x="720000" y="1356655"/>
            <a:ext cx="5600439" cy="3341688"/>
          </a:xfrm>
          <a:prstGeom prst="rect">
            <a:avLst/>
          </a:prstGeom>
        </p:spPr>
      </p:pic>
      <p:pic>
        <p:nvPicPr>
          <p:cNvPr id="4" name="Imagen 3">
            <a:extLst>
              <a:ext uri="{FF2B5EF4-FFF2-40B4-BE49-F238E27FC236}">
                <a16:creationId xmlns:a16="http://schemas.microsoft.com/office/drawing/2014/main" id="{D0922890-D8EE-5CD3-3C72-C4513956B39D}"/>
              </a:ext>
            </a:extLst>
          </p:cNvPr>
          <p:cNvPicPr>
            <a:picLocks noChangeAspect="1"/>
          </p:cNvPicPr>
          <p:nvPr/>
        </p:nvPicPr>
        <p:blipFill>
          <a:blip r:embed="rId4"/>
          <a:stretch>
            <a:fillRect/>
          </a:stretch>
        </p:blipFill>
        <p:spPr>
          <a:xfrm>
            <a:off x="6720640" y="1560906"/>
            <a:ext cx="2047619" cy="2933186"/>
          </a:xfrm>
          <a:prstGeom prst="rect">
            <a:avLst/>
          </a:prstGeom>
        </p:spPr>
      </p:pic>
    </p:spTree>
    <p:extLst>
      <p:ext uri="{BB962C8B-B14F-4D97-AF65-F5344CB8AC3E}">
        <p14:creationId xmlns:p14="http://schemas.microsoft.com/office/powerpoint/2010/main" val="2097993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n">
                <a:solidFill>
                  <a:schemeClr val="accent2"/>
                </a:solidFill>
              </a:rPr>
              <a:t>&lt;/</a:t>
            </a:r>
            <a:r>
              <a:rPr lang="en">
                <a:solidFill>
                  <a:srgbClr val="FFFFFF"/>
                </a:solidFill>
              </a:rPr>
              <a:t>ASAN</a:t>
            </a:r>
            <a:endParaRPr lang="es-ES">
              <a:solidFill>
                <a:srgbClr val="FFFFFF"/>
              </a:solidFill>
            </a:endParaRPr>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4" name="Imagen 3" descr="Texto&#10;&#10;Descripción generada automáticamente">
            <a:extLst>
              <a:ext uri="{FF2B5EF4-FFF2-40B4-BE49-F238E27FC236}">
                <a16:creationId xmlns:a16="http://schemas.microsoft.com/office/drawing/2014/main" id="{5834C565-CD92-09A5-79FD-77A815C42C01}"/>
              </a:ext>
            </a:extLst>
          </p:cNvPr>
          <p:cNvPicPr>
            <a:picLocks noChangeAspect="1"/>
          </p:cNvPicPr>
          <p:nvPr/>
        </p:nvPicPr>
        <p:blipFill>
          <a:blip r:embed="rId3"/>
          <a:stretch>
            <a:fillRect/>
          </a:stretch>
        </p:blipFill>
        <p:spPr>
          <a:xfrm>
            <a:off x="1008062" y="1563301"/>
            <a:ext cx="7127875" cy="2651898"/>
          </a:xfrm>
          <a:prstGeom prst="rect">
            <a:avLst/>
          </a:prstGeom>
        </p:spPr>
      </p:pic>
    </p:spTree>
    <p:extLst>
      <p:ext uri="{BB962C8B-B14F-4D97-AF65-F5344CB8AC3E}">
        <p14:creationId xmlns:p14="http://schemas.microsoft.com/office/powerpoint/2010/main" val="1541086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r>
              <a:rPr lang="en">
                <a:solidFill>
                  <a:schemeClr val="accent2"/>
                </a:solidFill>
              </a:rPr>
              <a:t>&lt;/</a:t>
            </a:r>
            <a:r>
              <a:rPr lang="en">
                <a:solidFill>
                  <a:srgbClr val="FFFFFF"/>
                </a:solidFill>
              </a:rPr>
              <a:t>UBSAN</a:t>
            </a:r>
            <a:endParaRPr lang="es-ES">
              <a:solidFill>
                <a:srgbClr val="FFFFFF"/>
              </a:solidFill>
            </a:endParaRPr>
          </a:p>
        </p:txBody>
      </p:sp>
      <p:sp>
        <p:nvSpPr>
          <p:cNvPr id="3" name="Google Shape;103;p16">
            <a:extLst>
              <a:ext uri="{FF2B5EF4-FFF2-40B4-BE49-F238E27FC236}">
                <a16:creationId xmlns:a16="http://schemas.microsoft.com/office/drawing/2014/main" id="{E3DE9E80-22F6-B201-E200-CA981A2EE914}"/>
              </a:ext>
            </a:extLst>
          </p:cNvPr>
          <p:cNvSpPr txBox="1">
            <a:spLocks/>
          </p:cNvSpPr>
          <p:nvPr/>
        </p:nvSpPr>
        <p:spPr>
          <a:xfrm>
            <a:off x="828751" y="2009951"/>
            <a:ext cx="4133888" cy="1758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buSzPts val="1200"/>
            </a:pPr>
            <a:endParaRPr lang="es-ES"/>
          </a:p>
        </p:txBody>
      </p:sp>
      <p:pic>
        <p:nvPicPr>
          <p:cNvPr id="2" name="Imagen 1" descr="Texto&#10;&#10;Descripción generada automáticamente">
            <a:extLst>
              <a:ext uri="{FF2B5EF4-FFF2-40B4-BE49-F238E27FC236}">
                <a16:creationId xmlns:a16="http://schemas.microsoft.com/office/drawing/2014/main" id="{DA4CC5DD-C690-2320-C408-517F5E00CC6C}"/>
              </a:ext>
            </a:extLst>
          </p:cNvPr>
          <p:cNvPicPr>
            <a:picLocks noChangeAspect="1"/>
          </p:cNvPicPr>
          <p:nvPr/>
        </p:nvPicPr>
        <p:blipFill>
          <a:blip r:embed="rId3"/>
          <a:stretch>
            <a:fillRect/>
          </a:stretch>
        </p:blipFill>
        <p:spPr>
          <a:xfrm>
            <a:off x="1940377" y="2650313"/>
            <a:ext cx="5489575" cy="728663"/>
          </a:xfrm>
          <a:prstGeom prst="rect">
            <a:avLst/>
          </a:prstGeom>
        </p:spPr>
      </p:pic>
      <p:sp>
        <p:nvSpPr>
          <p:cNvPr id="6" name="CuadroTexto 5">
            <a:extLst>
              <a:ext uri="{FF2B5EF4-FFF2-40B4-BE49-F238E27FC236}">
                <a16:creationId xmlns:a16="http://schemas.microsoft.com/office/drawing/2014/main" id="{9F063626-F0C0-49C0-DA37-8E62B0AA9C0D}"/>
              </a:ext>
            </a:extLst>
          </p:cNvPr>
          <p:cNvSpPr txBox="1"/>
          <p:nvPr/>
        </p:nvSpPr>
        <p:spPr>
          <a:xfrm>
            <a:off x="1701914" y="1614408"/>
            <a:ext cx="6521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solidFill>
                <a:latin typeface="Source Code Pro" panose="020B0509030403020204" pitchFamily="49" charset="0"/>
                <a:ea typeface="Source Code Pro" panose="020B0509030403020204" pitchFamily="49" charset="0"/>
              </a:rPr>
              <a:t>Disponible </a:t>
            </a:r>
            <a:r>
              <a:rPr lang="en-US" sz="1200" err="1">
                <a:solidFill>
                  <a:schemeClr val="tx1"/>
                </a:solidFill>
                <a:latin typeface="Source Code Pro" panose="020B0509030403020204" pitchFamily="49" charset="0"/>
                <a:ea typeface="Source Code Pro" panose="020B0509030403020204" pitchFamily="49" charset="0"/>
              </a:rPr>
              <a:t>únicamente</a:t>
            </a:r>
            <a:r>
              <a:rPr lang="en-US" sz="1200">
                <a:solidFill>
                  <a:schemeClr val="tx1"/>
                </a:solidFill>
                <a:latin typeface="Source Code Pro" panose="020B0509030403020204" pitchFamily="49" charset="0"/>
                <a:ea typeface="Source Code Pro" panose="020B0509030403020204" pitchFamily="49" charset="0"/>
              </a:rPr>
              <a:t> a </a:t>
            </a:r>
            <a:r>
              <a:rPr lang="en-US" sz="1200" err="1">
                <a:solidFill>
                  <a:schemeClr val="tx1"/>
                </a:solidFill>
                <a:latin typeface="Source Code Pro" panose="020B0509030403020204" pitchFamily="49" charset="0"/>
                <a:ea typeface="Source Code Pro" panose="020B0509030403020204" pitchFamily="49" charset="0"/>
              </a:rPr>
              <a:t>través</a:t>
            </a:r>
            <a:r>
              <a:rPr lang="en-US" sz="1200">
                <a:solidFill>
                  <a:schemeClr val="tx1"/>
                </a:solidFill>
                <a:latin typeface="Source Code Pro" panose="020B0509030403020204" pitchFamily="49" charset="0"/>
                <a:ea typeface="Source Code Pro" panose="020B0509030403020204" pitchFamily="49" charset="0"/>
              </a:rPr>
              <a:t> del </a:t>
            </a:r>
            <a:r>
              <a:rPr lang="en-US" sz="1200" err="1">
                <a:solidFill>
                  <a:schemeClr val="tx1"/>
                </a:solidFill>
                <a:latin typeface="Source Code Pro" panose="020B0509030403020204" pitchFamily="49" charset="0"/>
                <a:ea typeface="Source Code Pro" panose="020B0509030403020204" pitchFamily="49" charset="0"/>
              </a:rPr>
              <a:t>compilador</a:t>
            </a:r>
            <a:r>
              <a:rPr lang="en-US" sz="1200">
                <a:solidFill>
                  <a:schemeClr val="tx1"/>
                </a:solidFill>
                <a:latin typeface="Source Code Pro" panose="020B0509030403020204" pitchFamily="49" charset="0"/>
                <a:ea typeface="Source Code Pro" panose="020B0509030403020204" pitchFamily="49" charset="0"/>
              </a:rPr>
              <a:t> Clang-cl:</a:t>
            </a:r>
          </a:p>
          <a:p>
            <a:r>
              <a:rPr lang="en-US" sz="1200">
                <a:solidFill>
                  <a:schemeClr val="tx1"/>
                </a:solidFill>
                <a:latin typeface="Source Code Pro" panose="020B0509030403020204" pitchFamily="49" charset="0"/>
                <a:ea typeface="Source Code Pro" panose="020B0509030403020204" pitchFamily="49" charset="0"/>
              </a:rPr>
              <a:t>clang-cl </a:t>
            </a:r>
            <a:r>
              <a:rPr lang="en-US" sz="1200" err="1">
                <a:solidFill>
                  <a:schemeClr val="tx1"/>
                </a:solidFill>
                <a:latin typeface="Source Code Pro" panose="020B0509030403020204" pitchFamily="49" charset="0"/>
                <a:ea typeface="Source Code Pro" panose="020B0509030403020204" pitchFamily="49" charset="0"/>
              </a:rPr>
              <a:t>bof.cpp</a:t>
            </a:r>
            <a:r>
              <a:rPr lang="en-US" sz="1200">
                <a:solidFill>
                  <a:schemeClr val="tx1"/>
                </a:solidFill>
                <a:latin typeface="Source Code Pro" panose="020B0509030403020204" pitchFamily="49" charset="0"/>
                <a:ea typeface="Source Code Pro" panose="020B0509030403020204" pitchFamily="49" charset="0"/>
              </a:rPr>
              <a:t> -</a:t>
            </a:r>
            <a:r>
              <a:rPr lang="en-US" sz="1200" err="1">
                <a:solidFill>
                  <a:schemeClr val="tx1"/>
                </a:solidFill>
                <a:latin typeface="Source Code Pro" panose="020B0509030403020204" pitchFamily="49" charset="0"/>
                <a:ea typeface="Source Code Pro" panose="020B0509030403020204" pitchFamily="49" charset="0"/>
              </a:rPr>
              <a:t>fsanitize</a:t>
            </a:r>
            <a:r>
              <a:rPr lang="en-US" sz="1200">
                <a:solidFill>
                  <a:schemeClr val="tx1"/>
                </a:solidFill>
                <a:latin typeface="Source Code Pro" panose="020B0509030403020204" pitchFamily="49" charset="0"/>
                <a:ea typeface="Source Code Pro" panose="020B0509030403020204" pitchFamily="49" charset="0"/>
              </a:rPr>
              <a:t>=undefined -o </a:t>
            </a:r>
            <a:r>
              <a:rPr lang="en-US" sz="1200" err="1">
                <a:solidFill>
                  <a:schemeClr val="tx1"/>
                </a:solidFill>
                <a:latin typeface="Source Code Pro" panose="020B0509030403020204" pitchFamily="49" charset="0"/>
                <a:ea typeface="Source Code Pro" panose="020B0509030403020204" pitchFamily="49" charset="0"/>
              </a:rPr>
              <a:t>bof-ubsan.exe</a:t>
            </a:r>
            <a:endParaRPr lang="en-US" sz="1200">
              <a:solidFill>
                <a:schemeClr val="tx1"/>
              </a:solidFill>
              <a:latin typeface="Source Code Pro" panose="020B0509030403020204" pitchFamily="49" charset="0"/>
              <a:ea typeface="Source Code Pro" panose="020B0509030403020204" pitchFamily="49" charset="0"/>
            </a:endParaRPr>
          </a:p>
          <a:p>
            <a:endParaRPr lang="en-US" sz="1200">
              <a:solidFill>
                <a:schemeClr val="tx1"/>
              </a:solidFill>
              <a:latin typeface="Source Code Pro" panose="020B0509030403020204" pitchFamily="49" charset="0"/>
              <a:ea typeface="Source Code Pro" panose="020B0509030403020204" pitchFamily="49" charset="0"/>
            </a:endParaRPr>
          </a:p>
        </p:txBody>
      </p:sp>
    </p:spTree>
    <p:extLst>
      <p:ext uri="{BB962C8B-B14F-4D97-AF65-F5344CB8AC3E}">
        <p14:creationId xmlns:p14="http://schemas.microsoft.com/office/powerpoint/2010/main" val="66422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a:solidFill>
                  <a:srgbClr val="FFFFFF"/>
                </a:solidFill>
              </a:rPr>
              <a:t>Tools AFL++</a:t>
            </a:r>
            <a:endParaRPr lang="es-ES">
              <a:solidFill>
                <a:srgbClr val="FFFFFF"/>
              </a:solidFill>
            </a:endParaRPr>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pic>
        <p:nvPicPr>
          <p:cNvPr id="3" name="Imagen 2" descr="Texto&#10;&#10;Descripción generada automáticamente">
            <a:extLst>
              <a:ext uri="{FF2B5EF4-FFF2-40B4-BE49-F238E27FC236}">
                <a16:creationId xmlns:a16="http://schemas.microsoft.com/office/drawing/2014/main" id="{295FF4EB-CD1A-233E-FB78-96B7B9525A9A}"/>
              </a:ext>
            </a:extLst>
          </p:cNvPr>
          <p:cNvPicPr>
            <a:picLocks noChangeAspect="1"/>
          </p:cNvPicPr>
          <p:nvPr/>
        </p:nvPicPr>
        <p:blipFill>
          <a:blip r:embed="rId4"/>
          <a:stretch>
            <a:fillRect/>
          </a:stretch>
        </p:blipFill>
        <p:spPr>
          <a:xfrm>
            <a:off x="3299992" y="1039716"/>
            <a:ext cx="5284463" cy="3139808"/>
          </a:xfrm>
          <a:prstGeom prst="rect">
            <a:avLst/>
          </a:prstGeom>
        </p:spPr>
      </p:pic>
      <p:pic>
        <p:nvPicPr>
          <p:cNvPr id="4" name="Imagen 3" descr="Interfaz de usuario gráfica, Texto&#10;&#10;Descripción generada automáticamente">
            <a:extLst>
              <a:ext uri="{FF2B5EF4-FFF2-40B4-BE49-F238E27FC236}">
                <a16:creationId xmlns:a16="http://schemas.microsoft.com/office/drawing/2014/main" id="{99777F31-4E07-DDA7-6843-45C29CA0ED25}"/>
              </a:ext>
            </a:extLst>
          </p:cNvPr>
          <p:cNvPicPr>
            <a:picLocks noChangeAspect="1"/>
          </p:cNvPicPr>
          <p:nvPr/>
        </p:nvPicPr>
        <p:blipFill>
          <a:blip r:embed="rId5"/>
          <a:stretch>
            <a:fillRect/>
          </a:stretch>
        </p:blipFill>
        <p:spPr>
          <a:xfrm>
            <a:off x="3299992" y="4227972"/>
            <a:ext cx="5611947" cy="591928"/>
          </a:xfrm>
          <a:prstGeom prst="rect">
            <a:avLst/>
          </a:prstGeom>
        </p:spPr>
      </p:pic>
      <p:sp>
        <p:nvSpPr>
          <p:cNvPr id="7" name="CuadroTexto 6">
            <a:extLst>
              <a:ext uri="{FF2B5EF4-FFF2-40B4-BE49-F238E27FC236}">
                <a16:creationId xmlns:a16="http://schemas.microsoft.com/office/drawing/2014/main" id="{51BD529C-AEE3-4343-BAC8-B416FF633793}"/>
              </a:ext>
            </a:extLst>
          </p:cNvPr>
          <p:cNvSpPr txBox="1"/>
          <p:nvPr/>
        </p:nvSpPr>
        <p:spPr>
          <a:xfrm>
            <a:off x="0" y="1808529"/>
            <a:ext cx="715683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Clr>
                <a:schemeClr val="tx1"/>
              </a:buClr>
              <a:buFont typeface="Arial" panose="020B0604020202020204" pitchFamily="34" charset="0"/>
              <a:buChar char="•"/>
            </a:pPr>
            <a:r>
              <a:rPr lang="en-US" sz="1200">
                <a:solidFill>
                  <a:schemeClr val="tx1"/>
                </a:solidFill>
                <a:latin typeface="Source Code Pro" panose="020B0509030403020204" pitchFamily="49" charset="0"/>
                <a:ea typeface="Source Code Pro" panose="020B0509030403020204" pitchFamily="49" charset="0"/>
                <a:cs typeface="Segoe UI"/>
              </a:rPr>
              <a:t>-</a:t>
            </a:r>
            <a:r>
              <a:rPr lang="en-US" sz="1200" err="1">
                <a:solidFill>
                  <a:schemeClr val="tx1"/>
                </a:solidFill>
                <a:latin typeface="Source Code Pro" panose="020B0509030403020204" pitchFamily="49" charset="0"/>
                <a:ea typeface="Source Code Pro" panose="020B0509030403020204" pitchFamily="49" charset="0"/>
                <a:cs typeface="Segoe UI"/>
              </a:rPr>
              <a:t>afl-cmin</a:t>
            </a:r>
            <a:r>
              <a:rPr lang="en-US" sz="1200">
                <a:solidFill>
                  <a:schemeClr val="tx1"/>
                </a:solidFill>
                <a:latin typeface="Source Code Pro" panose="020B0509030403020204" pitchFamily="49" charset="0"/>
                <a:ea typeface="Source Code Pro" panose="020B0509030403020204" pitchFamily="49" charset="0"/>
                <a:cs typeface="Segoe UI"/>
              </a:rPr>
              <a:t>: corpus minimization</a:t>
            </a:r>
            <a:endParaRPr lang="es-ES" sz="1200">
              <a:solidFill>
                <a:schemeClr val="tx1"/>
              </a:solidFill>
              <a:latin typeface="Source Code Pro" panose="020B0509030403020204" pitchFamily="49" charset="0"/>
              <a:ea typeface="Source Code Pro" panose="020B0509030403020204" pitchFamily="49" charset="0"/>
            </a:endParaRPr>
          </a:p>
          <a:p>
            <a:pPr marL="171450" indent="-171450">
              <a:buClr>
                <a:schemeClr val="tx1"/>
              </a:buClr>
              <a:buFont typeface="Arial" panose="020B0604020202020204" pitchFamily="34" charset="0"/>
              <a:buChar char="•"/>
            </a:pPr>
            <a:r>
              <a:rPr lang="en-US" sz="1200">
                <a:solidFill>
                  <a:schemeClr val="tx1"/>
                </a:solidFill>
                <a:latin typeface="Source Code Pro" panose="020B0509030403020204" pitchFamily="49" charset="0"/>
                <a:ea typeface="Source Code Pro" panose="020B0509030403020204" pitchFamily="49" charset="0"/>
                <a:cs typeface="Segoe UI"/>
              </a:rPr>
              <a:t>-</a:t>
            </a:r>
            <a:r>
              <a:rPr lang="en-US" sz="1200" err="1">
                <a:solidFill>
                  <a:schemeClr val="tx1"/>
                </a:solidFill>
                <a:latin typeface="Source Code Pro" panose="020B0509030403020204" pitchFamily="49" charset="0"/>
                <a:ea typeface="Source Code Pro" panose="020B0509030403020204" pitchFamily="49" charset="0"/>
                <a:cs typeface="Segoe UI"/>
              </a:rPr>
              <a:t>afl-tmin</a:t>
            </a:r>
            <a:r>
              <a:rPr lang="en-US" sz="1200">
                <a:solidFill>
                  <a:schemeClr val="tx1"/>
                </a:solidFill>
                <a:latin typeface="Source Code Pro" panose="020B0509030403020204" pitchFamily="49" charset="0"/>
                <a:ea typeface="Source Code Pro" panose="020B0509030403020204" pitchFamily="49" charset="0"/>
                <a:cs typeface="Segoe UI"/>
              </a:rPr>
              <a:t>: testcase minimization</a:t>
            </a:r>
          </a:p>
          <a:p>
            <a:pPr marL="171450" indent="-171450">
              <a:buClr>
                <a:schemeClr val="tx1"/>
              </a:buClr>
              <a:buFont typeface="Arial" panose="020B0604020202020204" pitchFamily="34" charset="0"/>
              <a:buChar char="•"/>
            </a:pPr>
            <a:r>
              <a:rPr lang="en-US" sz="1200">
                <a:solidFill>
                  <a:schemeClr val="tx1"/>
                </a:solidFill>
                <a:latin typeface="Source Code Pro" panose="020B0509030403020204" pitchFamily="49" charset="0"/>
                <a:ea typeface="Source Code Pro" panose="020B0509030403020204" pitchFamily="49" charset="0"/>
                <a:cs typeface="Segoe UI"/>
              </a:rPr>
              <a:t>-</a:t>
            </a:r>
            <a:r>
              <a:rPr lang="en-US" sz="1200" err="1">
                <a:solidFill>
                  <a:schemeClr val="tx1"/>
                </a:solidFill>
                <a:latin typeface="Source Code Pro" panose="020B0509030403020204" pitchFamily="49" charset="0"/>
                <a:ea typeface="Source Code Pro" panose="020B0509030403020204" pitchFamily="49" charset="0"/>
                <a:cs typeface="Segoe UI"/>
              </a:rPr>
              <a:t>afl-addseeds</a:t>
            </a:r>
            <a:r>
              <a:rPr lang="en-US" sz="1200">
                <a:solidFill>
                  <a:schemeClr val="tx1"/>
                </a:solidFill>
                <a:latin typeface="Source Code Pro" panose="020B0509030403020204" pitchFamily="49" charset="0"/>
                <a:ea typeface="Source Code Pro" panose="020B0509030403020204" pitchFamily="49" charset="0"/>
                <a:cs typeface="Segoe UI"/>
              </a:rPr>
              <a:t>: para </a:t>
            </a:r>
            <a:r>
              <a:rPr lang="en-US" sz="1200" err="1">
                <a:solidFill>
                  <a:schemeClr val="tx1"/>
                </a:solidFill>
                <a:latin typeface="Source Code Pro" panose="020B0509030403020204" pitchFamily="49" charset="0"/>
                <a:ea typeface="Source Code Pro" panose="020B0509030403020204" pitchFamily="49" charset="0"/>
                <a:cs typeface="Segoe UI"/>
              </a:rPr>
              <a:t>aumentar</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el</a:t>
            </a:r>
            <a:endParaRPr lang="en-US" sz="1200">
              <a:solidFill>
                <a:schemeClr val="tx1"/>
              </a:solidFill>
              <a:latin typeface="Source Code Pro" panose="020B0509030403020204" pitchFamily="49" charset="0"/>
              <a:ea typeface="Source Code Pro" panose="020B0509030403020204" pitchFamily="49" charset="0"/>
              <a:cs typeface="Segoe UI"/>
            </a:endParaRPr>
          </a:p>
          <a:p>
            <a:pPr marL="171450" indent="-171450">
              <a:buClr>
                <a:schemeClr val="tx1"/>
              </a:buClr>
              <a:buFont typeface="Arial" panose="020B0604020202020204" pitchFamily="34" charset="0"/>
              <a:buChar char="•"/>
            </a:pPr>
            <a:r>
              <a:rPr lang="en-US" sz="1200">
                <a:solidFill>
                  <a:schemeClr val="tx1"/>
                </a:solidFill>
                <a:latin typeface="Source Code Pro" panose="020B0509030403020204" pitchFamily="49" charset="0"/>
                <a:ea typeface="Source Code Pro" panose="020B0509030403020204" pitchFamily="49" charset="0"/>
                <a:cs typeface="Segoe UI"/>
              </a:rPr>
              <a:t>corpus sin </a:t>
            </a:r>
            <a:r>
              <a:rPr lang="en-US" sz="1200" err="1">
                <a:solidFill>
                  <a:schemeClr val="tx1"/>
                </a:solidFill>
                <a:latin typeface="Source Code Pro" panose="020B0509030403020204" pitchFamily="49" charset="0"/>
                <a:ea typeface="Source Code Pro" panose="020B0509030403020204" pitchFamily="49" charset="0"/>
                <a:cs typeface="Segoe UI"/>
              </a:rPr>
              <a:t>parar</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el</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fuzzer</a:t>
            </a:r>
            <a:endParaRPr lang="en-US" sz="1200">
              <a:solidFill>
                <a:schemeClr val="tx1"/>
              </a:solidFill>
              <a:latin typeface="Source Code Pro" panose="020B0509030403020204" pitchFamily="49" charset="0"/>
              <a:ea typeface="Source Code Pro" panose="020B0509030403020204" pitchFamily="49" charset="0"/>
              <a:cs typeface="Segoe UI"/>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p:txBody>
      </p:sp>
    </p:spTree>
    <p:extLst>
      <p:ext uri="{BB962C8B-B14F-4D97-AF65-F5344CB8AC3E}">
        <p14:creationId xmlns:p14="http://schemas.microsoft.com/office/powerpoint/2010/main" val="370549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69">
          <a:extLst>
            <a:ext uri="{FF2B5EF4-FFF2-40B4-BE49-F238E27FC236}">
              <a16:creationId xmlns:a16="http://schemas.microsoft.com/office/drawing/2014/main" id="{53D8C6CE-FE2A-F722-09AB-78E3C47471E7}"/>
            </a:ext>
          </a:extLst>
        </p:cNvPr>
        <p:cNvGrpSpPr/>
        <p:nvPr/>
      </p:nvGrpSpPr>
      <p:grpSpPr>
        <a:xfrm>
          <a:off x="0" y="0"/>
          <a:ext cx="0" cy="0"/>
          <a:chOff x="0" y="0"/>
          <a:chExt cx="0" cy="0"/>
        </a:xfrm>
      </p:grpSpPr>
      <p:sp>
        <p:nvSpPr>
          <p:cNvPr id="1273" name="Google Shape;1273;p44">
            <a:extLst>
              <a:ext uri="{FF2B5EF4-FFF2-40B4-BE49-F238E27FC236}">
                <a16:creationId xmlns:a16="http://schemas.microsoft.com/office/drawing/2014/main" id="{5FA13B6A-0AEF-E239-4856-97A1B4DA65B7}"/>
              </a:ext>
            </a:extLst>
          </p:cNvPr>
          <p:cNvSpPr txBox="1">
            <a:spLocks noGrp="1"/>
          </p:cNvSpPr>
          <p:nvPr>
            <p:ph type="title"/>
          </p:nvPr>
        </p:nvSpPr>
        <p:spPr>
          <a:xfrm>
            <a:off x="720000" y="539500"/>
            <a:ext cx="77040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&lt;/</a:t>
            </a:r>
            <a:r>
              <a:rPr lang="en" err="1"/>
              <a:t>Referencias</a:t>
            </a:r>
            <a:endParaRPr/>
          </a:p>
        </p:txBody>
      </p:sp>
      <p:sp>
        <p:nvSpPr>
          <p:cNvPr id="1274" name="Google Shape;1274;p44">
            <a:extLst>
              <a:ext uri="{FF2B5EF4-FFF2-40B4-BE49-F238E27FC236}">
                <a16:creationId xmlns:a16="http://schemas.microsoft.com/office/drawing/2014/main" id="{5420FC93-CB7E-FC40-D289-530B6D50A342}"/>
              </a:ext>
            </a:extLst>
          </p:cNvPr>
          <p:cNvSpPr txBox="1"/>
          <p:nvPr/>
        </p:nvSpPr>
        <p:spPr>
          <a:xfrm>
            <a:off x="720000" y="1115500"/>
            <a:ext cx="9662201" cy="3622809"/>
          </a:xfrm>
          <a:prstGeom prst="rect">
            <a:avLst/>
          </a:prstGeom>
          <a:noFill/>
          <a:ln>
            <a:noFill/>
          </a:ln>
        </p:spPr>
        <p:txBody>
          <a:bodyPr spcFirstLastPara="1" wrap="square" lIns="91425" tIns="91425" rIns="91425" bIns="91425" anchor="ctr" anchorCtr="0">
            <a:noAutofit/>
          </a:bodyPr>
          <a:lstStyle/>
          <a:p>
            <a:pPr marL="285750" lvl="0" indent="-2857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Quantico"/>
                <a:sym typeface="Quantico"/>
                <a:hlinkClick r:id="rId3">
                  <a:extLst>
                    <a:ext uri="{A12FA001-AC4F-418D-AE19-62706E023703}">
                      <ahyp:hlinkClr xmlns:ahyp="http://schemas.microsoft.com/office/drawing/2018/hyperlinkcolor" val="tx"/>
                    </a:ext>
                  </a:extLst>
                </a:hlinkClick>
              </a:rPr>
              <a:t>https://github.com/google/sanitizers/wiki/AddressSanitizer</a:t>
            </a:r>
            <a:endParaRPr lang="es-ES" sz="1200">
              <a:solidFill>
                <a:schemeClr val="dk1"/>
              </a:solidFill>
              <a:latin typeface="Source Code Pro"/>
              <a:ea typeface="Source Code Pro"/>
              <a:cs typeface="Quantico"/>
              <a:sym typeface="Quantico"/>
            </a:endParaRPr>
          </a:p>
          <a:p>
            <a:pPr marL="285750" lvl="0" indent="-2857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Quantico"/>
                <a:sym typeface="Quantico"/>
                <a:hlinkClick r:id="rId4">
                  <a:extLst>
                    <a:ext uri="{A12FA001-AC4F-418D-AE19-62706E023703}">
                      <ahyp:hlinkClr xmlns:ahyp="http://schemas.microsoft.com/office/drawing/2018/hyperlinkcolor" val="tx"/>
                    </a:ext>
                  </a:extLst>
                </a:hlinkClick>
              </a:rPr>
              <a:t>https://github.com/google/sanitizers/wiki/AddressSanitizerAlgorithm</a:t>
            </a:r>
            <a:endParaRPr lang="es-ES" sz="1200">
              <a:solidFill>
                <a:schemeClr val="dk1"/>
              </a:solidFill>
              <a:latin typeface="Source Code Pro"/>
              <a:ea typeface="Source Code Pro"/>
              <a:cs typeface="Quantico"/>
              <a:sym typeface="Quantico"/>
            </a:endParaRPr>
          </a:p>
          <a:p>
            <a:pPr marL="285750" lvl="0" indent="-2857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Quantico"/>
                <a:sym typeface="Quantico"/>
                <a:hlinkClick r:id="rId5">
                  <a:extLst>
                    <a:ext uri="{A12FA001-AC4F-418D-AE19-62706E023703}">
                      <ahyp:hlinkClr xmlns:ahyp="http://schemas.microsoft.com/office/drawing/2018/hyperlinkcolor" val="tx"/>
                    </a:ext>
                  </a:extLst>
                </a:hlinkClick>
              </a:rPr>
              <a:t>https://github.com/antonio-morales/Fuzzing101</a:t>
            </a:r>
            <a:endParaRPr lang="es-ES" sz="1200">
              <a:solidFill>
                <a:schemeClr val="dk1"/>
              </a:solidFill>
              <a:latin typeface="Source Code Pro"/>
              <a:ea typeface="Source Code Pro"/>
              <a:cs typeface="Quantico"/>
              <a:sym typeface="Quantico"/>
            </a:endParaRPr>
          </a:p>
          <a:p>
            <a:pPr marL="285750" lvl="0" indent="-2857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Quantico"/>
                <a:sym typeface="Quantico"/>
                <a:hlinkClick r:id="rId6">
                  <a:extLst>
                    <a:ext uri="{A12FA001-AC4F-418D-AE19-62706E023703}">
                      <ahyp:hlinkClr xmlns:ahyp="http://schemas.microsoft.com/office/drawing/2018/hyperlinkcolor" val="tx"/>
                    </a:ext>
                  </a:extLst>
                </a:hlinkClick>
              </a:rPr>
              <a:t>https://blog.ritsec.club/posts/afl-under-hood/</a:t>
            </a:r>
            <a:endParaRPr lang="es-ES" sz="1200">
              <a:solidFill>
                <a:schemeClr val="dk1"/>
              </a:solidFill>
              <a:latin typeface="Source Code Pro"/>
              <a:ea typeface="Source Code Pro"/>
              <a:cs typeface="Quantico"/>
              <a:sym typeface="Quantico"/>
            </a:endParaRPr>
          </a:p>
          <a:p>
            <a:pPr marL="285750" lvl="0" indent="-285750" algn="just" rtl="0">
              <a:spcBef>
                <a:spcPts val="0"/>
              </a:spcBef>
              <a:spcAft>
                <a:spcPts val="0"/>
              </a:spcAft>
              <a:buClr>
                <a:schemeClr val="tx1"/>
              </a:buClr>
              <a:buFont typeface="Arial" panose="020B0604020202020204" pitchFamily="34" charset="0"/>
              <a:buChar char="•"/>
            </a:pPr>
            <a:r>
              <a:rPr lang="es-ES" sz="1200">
                <a:solidFill>
                  <a:schemeClr val="dk1"/>
                </a:solidFill>
                <a:latin typeface="Source Code Pro"/>
                <a:ea typeface="Source Code Pro"/>
                <a:cs typeface="Quantico"/>
                <a:sym typeface="Quantico"/>
                <a:hlinkClick r:id="rId7">
                  <a:extLst>
                    <a:ext uri="{A12FA001-AC4F-418D-AE19-62706E023703}">
                      <ahyp:hlinkClr xmlns:ahyp="http://schemas.microsoft.com/office/drawing/2018/hyperlinkcolor" val="tx"/>
                    </a:ext>
                  </a:extLst>
                </a:hlinkClick>
              </a:rPr>
              <a:t>https://securitylab.github.com/research/fuzzing-challenges-solutions-1/</a:t>
            </a:r>
            <a:endParaRPr lang="es-ES" sz="1200">
              <a:solidFill>
                <a:schemeClr val="dk1"/>
              </a:solidFill>
              <a:latin typeface="Source Code Pro"/>
              <a:ea typeface="Source Code Pro"/>
              <a:cs typeface="Quantico"/>
              <a:sym typeface="Quantico"/>
            </a:endParaRPr>
          </a:p>
          <a:p>
            <a:pPr marL="285750" indent="-285750" algn="just">
              <a:buClr>
                <a:schemeClr val="tx1"/>
              </a:buClr>
              <a:buFont typeface="Arial" panose="020B0604020202020204" pitchFamily="34" charset="0"/>
              <a:buChar char="•"/>
            </a:pPr>
            <a:r>
              <a:rPr lang="es-ES" sz="1200">
                <a:solidFill>
                  <a:schemeClr val="dk1"/>
                </a:solidFill>
                <a:latin typeface="Source Code Pro"/>
                <a:ea typeface="Source Code Pro"/>
                <a:hlinkClick r:id="rId8">
                  <a:extLst>
                    <a:ext uri="{A12FA001-AC4F-418D-AE19-62706E023703}">
                      <ahyp:hlinkClr xmlns:ahyp="http://schemas.microsoft.com/office/drawing/2018/hyperlinkcolor" val="tx"/>
                    </a:ext>
                  </a:extLst>
                </a:hlinkClick>
              </a:rPr>
              <a:t>The AFL++ fuzzing framework | AFLplusplus</a:t>
            </a:r>
            <a:endParaRPr lang="es-ES" sz="1200">
              <a:solidFill>
                <a:schemeClr val="dk1"/>
              </a:solidFill>
              <a:latin typeface="Source Code Pro"/>
              <a:ea typeface="Source Code Pro"/>
            </a:endParaRPr>
          </a:p>
          <a:p>
            <a:pPr marL="285750" indent="-285750" algn="just">
              <a:buClr>
                <a:schemeClr val="tx1"/>
              </a:buClr>
              <a:buFont typeface="Arial" panose="020B0604020202020204" pitchFamily="34" charset="0"/>
              <a:buChar char="•"/>
            </a:pPr>
            <a:r>
              <a:rPr lang="es-ES" sz="1200">
                <a:solidFill>
                  <a:schemeClr val="dk1"/>
                </a:solidFill>
                <a:latin typeface="Source Code Pro"/>
                <a:ea typeface="Source Code Pro"/>
                <a:hlinkClick r:id="rId9">
                  <a:extLst>
                    <a:ext uri="{A12FA001-AC4F-418D-AE19-62706E023703}">
                      <ahyp:hlinkClr xmlns:ahyp="http://schemas.microsoft.com/office/drawing/2018/hyperlinkcolor" val="tx"/>
                    </a:ext>
                  </a:extLst>
                </a:hlinkClick>
              </a:rPr>
              <a:t>GitHub - googleprojectzero/winafl: A fork of AFL for fuzzing Windows binaries</a:t>
            </a:r>
            <a:endParaRPr lang="es-ES" sz="1200">
              <a:solidFill>
                <a:schemeClr val="dk1"/>
              </a:solidFill>
              <a:latin typeface="Source Code Pro"/>
              <a:ea typeface="Source Code Pro"/>
            </a:endParaRPr>
          </a:p>
          <a:p>
            <a:pPr marL="285750" lvl="0" indent="-285750" algn="just" rtl="0">
              <a:spcBef>
                <a:spcPts val="0"/>
              </a:spcBef>
              <a:spcAft>
                <a:spcPts val="0"/>
              </a:spcAft>
              <a:buClr>
                <a:srgbClr val="FFFFFF"/>
              </a:buClr>
              <a:buFont typeface="Arial" panose="020B0604020202020204" pitchFamily="34" charset="0"/>
              <a:buChar char="•"/>
            </a:pPr>
            <a:endParaRPr lang="es-ES" sz="1800">
              <a:solidFill>
                <a:schemeClr val="dk1"/>
              </a:solidFill>
              <a:latin typeface="Quantico"/>
              <a:ea typeface="Quantico"/>
              <a:cs typeface="Quantico"/>
            </a:endParaRPr>
          </a:p>
          <a:p>
            <a:pPr marL="285750" lvl="0" indent="-285750" algn="just" rtl="0">
              <a:spcBef>
                <a:spcPts val="0"/>
              </a:spcBef>
              <a:spcAft>
                <a:spcPts val="0"/>
              </a:spcAft>
              <a:buClr>
                <a:srgbClr val="FFFFFF"/>
              </a:buClr>
              <a:buFont typeface="Arial" panose="020B0604020202020204" pitchFamily="34" charset="0"/>
              <a:buChar char="•"/>
            </a:pPr>
            <a:endParaRPr lang="es-ES" sz="1800">
              <a:solidFill>
                <a:schemeClr val="dk1"/>
              </a:solidFill>
              <a:latin typeface="Quantico"/>
              <a:ea typeface="Quantico"/>
              <a:cs typeface="Quantico"/>
            </a:endParaRPr>
          </a:p>
          <a:p>
            <a:pPr marL="285750" lvl="0" indent="-285750" algn="just" rtl="0">
              <a:spcBef>
                <a:spcPts val="0"/>
              </a:spcBef>
              <a:spcAft>
                <a:spcPts val="0"/>
              </a:spcAft>
              <a:buFont typeface="Arial" panose="020B0604020202020204" pitchFamily="34" charset="0"/>
              <a:buChar char="•"/>
            </a:pPr>
            <a:endParaRPr lang="es-ES" sz="1800">
              <a:solidFill>
                <a:schemeClr val="dk1"/>
              </a:solidFill>
              <a:latin typeface="Quantico"/>
              <a:ea typeface="Quantico"/>
              <a:cs typeface="Quantico"/>
            </a:endParaRPr>
          </a:p>
          <a:p>
            <a:pPr algn="just"/>
            <a:endParaRPr lang="es-ES" sz="1800">
              <a:solidFill>
                <a:schemeClr val="dk1"/>
              </a:solidFill>
              <a:latin typeface="Quantico"/>
              <a:ea typeface="Quantico"/>
              <a:cs typeface="Quantico"/>
            </a:endParaRPr>
          </a:p>
          <a:p>
            <a:pPr algn="just"/>
            <a:endParaRPr lang="es-ES" sz="2200">
              <a:solidFill>
                <a:schemeClr val="dk1"/>
              </a:solidFill>
              <a:latin typeface="Quantico"/>
              <a:ea typeface="Quantico"/>
              <a:cs typeface="Quantico"/>
            </a:endParaRPr>
          </a:p>
        </p:txBody>
      </p:sp>
    </p:spTree>
    <p:extLst>
      <p:ext uri="{BB962C8B-B14F-4D97-AF65-F5344CB8AC3E}">
        <p14:creationId xmlns:p14="http://schemas.microsoft.com/office/powerpoint/2010/main" val="3488269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a:solidFill>
                  <a:srgbClr val="FFFFFF"/>
                </a:solidFill>
              </a:rPr>
              <a:t>Tools AFL++</a:t>
            </a:r>
            <a:endParaRPr lang="es-ES">
              <a:solidFill>
                <a:srgbClr val="FFFFFF"/>
              </a:solidFill>
            </a:endParaRPr>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sp>
        <p:nvSpPr>
          <p:cNvPr id="7" name="CuadroTexto 6">
            <a:extLst>
              <a:ext uri="{FF2B5EF4-FFF2-40B4-BE49-F238E27FC236}">
                <a16:creationId xmlns:a16="http://schemas.microsoft.com/office/drawing/2014/main" id="{51BD529C-AEE3-4343-BAC8-B416FF633793}"/>
              </a:ext>
            </a:extLst>
          </p:cNvPr>
          <p:cNvSpPr txBox="1"/>
          <p:nvPr/>
        </p:nvSpPr>
        <p:spPr>
          <a:xfrm>
            <a:off x="191418" y="1282777"/>
            <a:ext cx="329127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solidFill>
                <a:latin typeface="Source Code Pro" panose="020B0509030403020204" pitchFamily="49" charset="0"/>
                <a:ea typeface="Source Code Pro" panose="020B0509030403020204" pitchFamily="49" charset="0"/>
                <a:cs typeface="Segoe UI"/>
              </a:rPr>
              <a:t>-</a:t>
            </a:r>
            <a:r>
              <a:rPr lang="en-US" sz="1200" err="1">
                <a:solidFill>
                  <a:schemeClr val="tx1"/>
                </a:solidFill>
                <a:latin typeface="Source Code Pro" panose="020B0509030403020204" pitchFamily="49" charset="0"/>
                <a:ea typeface="Source Code Pro" panose="020B0509030403020204" pitchFamily="49" charset="0"/>
                <a:cs typeface="Segoe UI"/>
              </a:rPr>
              <a:t>afl</a:t>
            </a:r>
            <a:r>
              <a:rPr lang="en-US" sz="1200">
                <a:solidFill>
                  <a:schemeClr val="tx1"/>
                </a:solidFill>
                <a:latin typeface="Source Code Pro" panose="020B0509030403020204" pitchFamily="49" charset="0"/>
                <a:ea typeface="Source Code Pro" panose="020B0509030403020204" pitchFamily="49" charset="0"/>
                <a:cs typeface="Segoe UI"/>
              </a:rPr>
              <a:t>-system-config: </a:t>
            </a:r>
            <a:r>
              <a:rPr lang="en-US" sz="1200" err="1">
                <a:solidFill>
                  <a:schemeClr val="tx1"/>
                </a:solidFill>
                <a:latin typeface="Source Code Pro" panose="020B0509030403020204" pitchFamily="49" charset="0"/>
                <a:ea typeface="Source Code Pro" panose="020B0509030403020204" pitchFamily="49" charset="0"/>
                <a:cs typeface="Segoe UI"/>
              </a:rPr>
              <a:t>útil</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pero</a:t>
            </a:r>
            <a:r>
              <a:rPr lang="en-US" sz="1200">
                <a:solidFill>
                  <a:schemeClr val="tx1"/>
                </a:solidFill>
                <a:latin typeface="Source Code Pro" panose="020B0509030403020204" pitchFamily="49" charset="0"/>
                <a:ea typeface="Source Code Pro" panose="020B0509030403020204" pitchFamily="49" charset="0"/>
                <a:cs typeface="Segoe UI"/>
              </a:rPr>
              <a:t> con </a:t>
            </a:r>
            <a:r>
              <a:rPr lang="en-US" sz="1200" err="1">
                <a:solidFill>
                  <a:schemeClr val="tx1"/>
                </a:solidFill>
                <a:latin typeface="Source Code Pro" panose="020B0509030403020204" pitchFamily="49" charset="0"/>
                <a:ea typeface="Source Code Pro" panose="020B0509030403020204" pitchFamily="49" charset="0"/>
                <a:cs typeface="Segoe UI"/>
              </a:rPr>
              <a:t>cuidado</a:t>
            </a:r>
            <a:r>
              <a:rPr lang="en-US" sz="1200">
                <a:solidFill>
                  <a:schemeClr val="tx1"/>
                </a:solidFill>
                <a:latin typeface="Source Code Pro" panose="020B0509030403020204" pitchFamily="49" charset="0"/>
                <a:ea typeface="Source Code Pro" panose="020B0509030403020204" pitchFamily="49" charset="0"/>
                <a:cs typeface="Segoe UI"/>
              </a:rPr>
              <a:t> (mete un setting que </a:t>
            </a:r>
            <a:r>
              <a:rPr lang="en-US" sz="1200" err="1">
                <a:solidFill>
                  <a:schemeClr val="tx1"/>
                </a:solidFill>
                <a:latin typeface="Source Code Pro" panose="020B0509030403020204" pitchFamily="49" charset="0"/>
                <a:ea typeface="Source Code Pro" panose="020B0509030403020204" pitchFamily="49" charset="0"/>
                <a:cs typeface="Segoe UI"/>
              </a:rPr>
              <a:t>luego</a:t>
            </a:r>
            <a:r>
              <a:rPr lang="en-US" sz="1200">
                <a:solidFill>
                  <a:schemeClr val="tx1"/>
                </a:solidFill>
                <a:latin typeface="Source Code Pro" panose="020B0509030403020204" pitchFamily="49" charset="0"/>
                <a:ea typeface="Source Code Pro" panose="020B0509030403020204" pitchFamily="49" charset="0"/>
                <a:cs typeface="Segoe UI"/>
              </a:rPr>
              <a:t> da </a:t>
            </a:r>
            <a:r>
              <a:rPr lang="en-US" sz="1200" err="1">
                <a:solidFill>
                  <a:schemeClr val="tx1"/>
                </a:solidFill>
                <a:latin typeface="Source Code Pro" panose="020B0509030403020204" pitchFamily="49" charset="0"/>
                <a:ea typeface="Source Code Pro" panose="020B0509030403020204" pitchFamily="49" charset="0"/>
                <a:cs typeface="Segoe UI"/>
              </a:rPr>
              <a:t>problemas</a:t>
            </a:r>
            <a:r>
              <a:rPr lang="en-US" sz="1200">
                <a:solidFill>
                  <a:schemeClr val="tx1"/>
                </a:solidFill>
                <a:latin typeface="Source Code Pro" panose="020B0509030403020204" pitchFamily="49" charset="0"/>
                <a:ea typeface="Source Code Pro" panose="020B0509030403020204" pitchFamily="49" charset="0"/>
                <a:cs typeface="Segoe UI"/>
              </a:rPr>
              <a:t>)</a:t>
            </a:r>
          </a:p>
          <a:p>
            <a:endParaRPr lang="en-US" sz="1200">
              <a:solidFill>
                <a:schemeClr val="tx1"/>
              </a:solidFill>
              <a:latin typeface="Source Code Pro" panose="020B0509030403020204" pitchFamily="49" charset="0"/>
              <a:ea typeface="Source Code Pro" panose="020B0509030403020204" pitchFamily="49" charset="0"/>
              <a:cs typeface="Segoe UI"/>
            </a:endParaRPr>
          </a:p>
          <a:p>
            <a:r>
              <a:rPr lang="en-US" sz="1200">
                <a:solidFill>
                  <a:schemeClr val="tx1"/>
                </a:solidFill>
                <a:latin typeface="Source Code Pro" panose="020B0509030403020204" pitchFamily="49" charset="0"/>
                <a:ea typeface="Source Code Pro" panose="020B0509030403020204" pitchFamily="49" charset="0"/>
                <a:cs typeface="Segoe UI"/>
              </a:rPr>
              <a:t>-</a:t>
            </a:r>
            <a:r>
              <a:rPr lang="en-US" sz="1200" err="1">
                <a:solidFill>
                  <a:schemeClr val="tx1"/>
                </a:solidFill>
                <a:latin typeface="Source Code Pro" panose="020B0509030403020204" pitchFamily="49" charset="0"/>
                <a:ea typeface="Source Code Pro" panose="020B0509030403020204" pitchFamily="49" charset="0"/>
                <a:cs typeface="Segoe UI"/>
              </a:rPr>
              <a:t>afl-whatsup</a:t>
            </a:r>
            <a:r>
              <a:rPr lang="en-US" sz="1200">
                <a:solidFill>
                  <a:schemeClr val="tx1"/>
                </a:solidFill>
                <a:latin typeface="Source Code Pro" panose="020B0509030403020204" pitchFamily="49" charset="0"/>
                <a:ea typeface="Source Code Pro" panose="020B0509030403020204" pitchFamily="49" charset="0"/>
                <a:cs typeface="Segoe UI"/>
              </a:rPr>
              <a:t>: para </a:t>
            </a:r>
            <a:r>
              <a:rPr lang="en-US" sz="1200" err="1">
                <a:solidFill>
                  <a:schemeClr val="tx1"/>
                </a:solidFill>
                <a:latin typeface="Source Code Pro" panose="020B0509030403020204" pitchFamily="49" charset="0"/>
                <a:ea typeface="Source Code Pro" panose="020B0509030403020204" pitchFamily="49" charset="0"/>
                <a:cs typeface="Segoe UI"/>
              </a:rPr>
              <a:t>ver</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el</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estado</a:t>
            </a:r>
            <a:r>
              <a:rPr lang="en-US" sz="1200">
                <a:solidFill>
                  <a:schemeClr val="tx1"/>
                </a:solidFill>
                <a:latin typeface="Source Code Pro" panose="020B0509030403020204" pitchFamily="49" charset="0"/>
                <a:ea typeface="Source Code Pro" panose="020B0509030403020204" pitchFamily="49" charset="0"/>
                <a:cs typeface="Segoe UI"/>
              </a:rPr>
              <a:t> actual de </a:t>
            </a:r>
            <a:r>
              <a:rPr lang="en-US" sz="1200" err="1">
                <a:solidFill>
                  <a:schemeClr val="tx1"/>
                </a:solidFill>
                <a:latin typeface="Source Code Pro" panose="020B0509030403020204" pitchFamily="49" charset="0"/>
                <a:ea typeface="Source Code Pro" panose="020B0509030403020204" pitchFamily="49" charset="0"/>
                <a:cs typeface="Segoe UI"/>
              </a:rPr>
              <a:t>los</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fuzzers</a:t>
            </a:r>
            <a:r>
              <a:rPr lang="en-US" sz="1200">
                <a:solidFill>
                  <a:schemeClr val="tx1"/>
                </a:solidFill>
                <a:latin typeface="Source Code Pro" panose="020B0509030403020204" pitchFamily="49" charset="0"/>
                <a:ea typeface="Source Code Pro" panose="020B0509030403020204" pitchFamily="49" charset="0"/>
                <a:cs typeface="Segoe UI"/>
              </a:rPr>
              <a:t> </a:t>
            </a:r>
            <a:r>
              <a:rPr lang="en-US" sz="1200" err="1">
                <a:solidFill>
                  <a:schemeClr val="tx1"/>
                </a:solidFill>
                <a:latin typeface="Source Code Pro" panose="020B0509030403020204" pitchFamily="49" charset="0"/>
                <a:ea typeface="Source Code Pro" panose="020B0509030403020204" pitchFamily="49" charset="0"/>
                <a:cs typeface="Segoe UI"/>
              </a:rPr>
              <a:t>activos</a:t>
            </a:r>
            <a:endParaRPr lang="en-US" sz="1200">
              <a:solidFill>
                <a:schemeClr val="tx1"/>
              </a:solidFill>
              <a:latin typeface="Source Code Pro" panose="020B0509030403020204" pitchFamily="49" charset="0"/>
              <a:ea typeface="Source Code Pro" panose="020B0509030403020204" pitchFamily="49" charset="0"/>
              <a:cs typeface="Segoe UI"/>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a:p>
            <a:endParaRPr lang="en-US" sz="1200">
              <a:latin typeface="Source Code Pro"/>
              <a:ea typeface="Source Code Pro"/>
            </a:endParaRPr>
          </a:p>
        </p:txBody>
      </p:sp>
      <p:pic>
        <p:nvPicPr>
          <p:cNvPr id="2" name="Imagen 1" descr="Texto&#10;&#10;Descripción generada automáticamente">
            <a:extLst>
              <a:ext uri="{FF2B5EF4-FFF2-40B4-BE49-F238E27FC236}">
                <a16:creationId xmlns:a16="http://schemas.microsoft.com/office/drawing/2014/main" id="{06BB8546-EB56-EB8F-B737-7F3611C40C35}"/>
              </a:ext>
            </a:extLst>
          </p:cNvPr>
          <p:cNvPicPr>
            <a:picLocks noChangeAspect="1"/>
          </p:cNvPicPr>
          <p:nvPr/>
        </p:nvPicPr>
        <p:blipFill>
          <a:blip r:embed="rId4"/>
          <a:stretch>
            <a:fillRect/>
          </a:stretch>
        </p:blipFill>
        <p:spPr>
          <a:xfrm>
            <a:off x="150812" y="3331644"/>
            <a:ext cx="8270875" cy="1337713"/>
          </a:xfrm>
          <a:prstGeom prst="rect">
            <a:avLst/>
          </a:prstGeom>
        </p:spPr>
      </p:pic>
      <p:pic>
        <p:nvPicPr>
          <p:cNvPr id="6" name="Imagen 5" descr="Texto&#10;&#10;Descripción generada automáticamente">
            <a:extLst>
              <a:ext uri="{FF2B5EF4-FFF2-40B4-BE49-F238E27FC236}">
                <a16:creationId xmlns:a16="http://schemas.microsoft.com/office/drawing/2014/main" id="{070132F3-B194-CB0D-132E-00F1352367E7}"/>
              </a:ext>
            </a:extLst>
          </p:cNvPr>
          <p:cNvPicPr>
            <a:picLocks noChangeAspect="1"/>
          </p:cNvPicPr>
          <p:nvPr/>
        </p:nvPicPr>
        <p:blipFill>
          <a:blip r:embed="rId5"/>
          <a:stretch>
            <a:fillRect/>
          </a:stretch>
        </p:blipFill>
        <p:spPr>
          <a:xfrm>
            <a:off x="4017035" y="142875"/>
            <a:ext cx="4991368" cy="4889500"/>
          </a:xfrm>
          <a:prstGeom prst="rect">
            <a:avLst/>
          </a:prstGeom>
        </p:spPr>
      </p:pic>
    </p:spTree>
    <p:extLst>
      <p:ext uri="{BB962C8B-B14F-4D97-AF65-F5344CB8AC3E}">
        <p14:creationId xmlns:p14="http://schemas.microsoft.com/office/powerpoint/2010/main" val="1375436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720000" y="539500"/>
            <a:ext cx="7704000" cy="996600"/>
          </a:xfrm>
          <a:prstGeom prst="rect">
            <a:avLst/>
          </a:prstGeom>
        </p:spPr>
        <p:txBody>
          <a:bodyPr spcFirstLastPara="1" wrap="square" lIns="91425" tIns="91425" rIns="91425" bIns="91425" anchor="t" anchorCtr="0">
            <a:noAutofit/>
          </a:bodyPr>
          <a:lstStyle/>
          <a:p>
            <a:r>
              <a:rPr lang="en">
                <a:solidFill>
                  <a:schemeClr val="accent2"/>
                </a:solidFill>
              </a:rPr>
              <a:t>&lt;/ </a:t>
            </a:r>
            <a:r>
              <a:rPr lang="en">
                <a:solidFill>
                  <a:srgbClr val="FFFFFF"/>
                </a:solidFill>
              </a:rPr>
              <a:t>Tools AFL++</a:t>
            </a:r>
            <a:endParaRPr lang="es-ES">
              <a:solidFill>
                <a:srgbClr val="FFFFFF"/>
              </a:solidFill>
            </a:endParaRPr>
          </a:p>
        </p:txBody>
      </p:sp>
      <p:pic>
        <p:nvPicPr>
          <p:cNvPr id="5" name="Imagen 4">
            <a:extLst>
              <a:ext uri="{FF2B5EF4-FFF2-40B4-BE49-F238E27FC236}">
                <a16:creationId xmlns:a16="http://schemas.microsoft.com/office/drawing/2014/main" id="{C6B90533-5186-58FD-C9B2-ABDE1AB50C6A}"/>
              </a:ext>
            </a:extLst>
          </p:cNvPr>
          <p:cNvPicPr>
            <a:picLocks noChangeAspect="1"/>
          </p:cNvPicPr>
          <p:nvPr/>
        </p:nvPicPr>
        <p:blipFill>
          <a:blip r:embed="rId3"/>
          <a:stretch>
            <a:fillRect/>
          </a:stretch>
        </p:blipFill>
        <p:spPr>
          <a:xfrm>
            <a:off x="319950" y="4604000"/>
            <a:ext cx="8692314" cy="431800"/>
          </a:xfrm>
          <a:prstGeom prst="rect">
            <a:avLst/>
          </a:prstGeom>
        </p:spPr>
      </p:pic>
      <p:pic>
        <p:nvPicPr>
          <p:cNvPr id="3" name="Imagen 2" descr="Texto&#10;&#10;Descripción generada automáticamente">
            <a:extLst>
              <a:ext uri="{FF2B5EF4-FFF2-40B4-BE49-F238E27FC236}">
                <a16:creationId xmlns:a16="http://schemas.microsoft.com/office/drawing/2014/main" id="{3F974340-6A2F-2EA9-BDE1-F55A9F2F562D}"/>
              </a:ext>
            </a:extLst>
          </p:cNvPr>
          <p:cNvPicPr>
            <a:picLocks noChangeAspect="1"/>
          </p:cNvPicPr>
          <p:nvPr/>
        </p:nvPicPr>
        <p:blipFill>
          <a:blip r:embed="rId4"/>
          <a:stretch>
            <a:fillRect/>
          </a:stretch>
        </p:blipFill>
        <p:spPr>
          <a:xfrm>
            <a:off x="1341438" y="3778250"/>
            <a:ext cx="6659563" cy="1150938"/>
          </a:xfrm>
          <a:prstGeom prst="rect">
            <a:avLst/>
          </a:prstGeom>
        </p:spPr>
      </p:pic>
      <p:pic>
        <p:nvPicPr>
          <p:cNvPr id="4" name="Imagen 3" descr="Interfaz de usuario gráfica&#10;&#10;Descripción generada automáticamente">
            <a:extLst>
              <a:ext uri="{FF2B5EF4-FFF2-40B4-BE49-F238E27FC236}">
                <a16:creationId xmlns:a16="http://schemas.microsoft.com/office/drawing/2014/main" id="{0738A935-89E8-1295-53C1-FCCA5513D893}"/>
              </a:ext>
            </a:extLst>
          </p:cNvPr>
          <p:cNvPicPr>
            <a:picLocks noChangeAspect="1"/>
          </p:cNvPicPr>
          <p:nvPr/>
        </p:nvPicPr>
        <p:blipFill>
          <a:blip r:embed="rId5"/>
          <a:stretch>
            <a:fillRect/>
          </a:stretch>
        </p:blipFill>
        <p:spPr>
          <a:xfrm>
            <a:off x="4026451" y="277813"/>
            <a:ext cx="3972409" cy="3254376"/>
          </a:xfrm>
          <a:prstGeom prst="rect">
            <a:avLst/>
          </a:prstGeom>
        </p:spPr>
      </p:pic>
      <p:sp>
        <p:nvSpPr>
          <p:cNvPr id="8" name="CuadroTexto 7">
            <a:extLst>
              <a:ext uri="{FF2B5EF4-FFF2-40B4-BE49-F238E27FC236}">
                <a16:creationId xmlns:a16="http://schemas.microsoft.com/office/drawing/2014/main" id="{2E3E0E15-8F26-AAE5-849F-A416739DC8B1}"/>
              </a:ext>
            </a:extLst>
          </p:cNvPr>
          <p:cNvSpPr txBox="1"/>
          <p:nvPr/>
        </p:nvSpPr>
        <p:spPr>
          <a:xfrm>
            <a:off x="528507" y="1536100"/>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latin typeface="Source Code Pro" panose="020B0509030403020204" pitchFamily="49" charset="0"/>
                <a:ea typeface="Source Code Pro" panose="020B0509030403020204" pitchFamily="49" charset="0"/>
              </a:rPr>
              <a:t>-</a:t>
            </a:r>
            <a:r>
              <a:rPr lang="en-US" sz="1200" err="1">
                <a:solidFill>
                  <a:srgbClr val="FFFFFF"/>
                </a:solidFill>
                <a:latin typeface="Source Code Pro" panose="020B0509030403020204" pitchFamily="49" charset="0"/>
                <a:ea typeface="Source Code Pro" panose="020B0509030403020204" pitchFamily="49" charset="0"/>
              </a:rPr>
              <a:t>afl</a:t>
            </a:r>
            <a:r>
              <a:rPr lang="en-US" sz="1200">
                <a:solidFill>
                  <a:srgbClr val="FFFFFF"/>
                </a:solidFill>
                <a:latin typeface="Source Code Pro" panose="020B0509030403020204" pitchFamily="49" charset="0"/>
                <a:ea typeface="Source Code Pro" panose="020B0509030403020204" pitchFamily="49" charset="0"/>
              </a:rPr>
              <a:t>-plot: genera </a:t>
            </a:r>
            <a:r>
              <a:rPr lang="en-US" sz="1200" err="1">
                <a:solidFill>
                  <a:srgbClr val="FFFFFF"/>
                </a:solidFill>
                <a:latin typeface="Source Code Pro" panose="020B0509030403020204" pitchFamily="49" charset="0"/>
                <a:ea typeface="Source Code Pro" panose="020B0509030403020204" pitchFamily="49" charset="0"/>
              </a:rPr>
              <a:t>gráficos</a:t>
            </a:r>
            <a:r>
              <a:rPr lang="en-US" sz="1200">
                <a:solidFill>
                  <a:srgbClr val="FFFFFF"/>
                </a:solidFill>
                <a:latin typeface="Source Code Pro" panose="020B0509030403020204" pitchFamily="49" charset="0"/>
                <a:ea typeface="Source Code Pro" panose="020B0509030403020204" pitchFamily="49" charset="0"/>
              </a:rPr>
              <a:t> que </a:t>
            </a:r>
            <a:r>
              <a:rPr lang="en-US" sz="1200" err="1">
                <a:solidFill>
                  <a:srgbClr val="FFFFFF"/>
                </a:solidFill>
                <a:latin typeface="Source Code Pro" panose="020B0509030403020204" pitchFamily="49" charset="0"/>
                <a:ea typeface="Source Code Pro" panose="020B0509030403020204" pitchFamily="49" charset="0"/>
              </a:rPr>
              <a:t>muestran</a:t>
            </a:r>
            <a:r>
              <a:rPr lang="en-US" sz="1200">
                <a:solidFill>
                  <a:srgbClr val="FFFFFF"/>
                </a:solidFill>
                <a:latin typeface="Source Code Pro" panose="020B0509030403020204" pitchFamily="49" charset="0"/>
                <a:ea typeface="Source Code Pro" panose="020B0509030403020204" pitchFamily="49" charset="0"/>
              </a:rPr>
              <a:t> la </a:t>
            </a:r>
            <a:r>
              <a:rPr lang="en-US" sz="1200" err="1">
                <a:solidFill>
                  <a:srgbClr val="FFFFFF"/>
                </a:solidFill>
                <a:latin typeface="Source Code Pro" panose="020B0509030403020204" pitchFamily="49" charset="0"/>
                <a:ea typeface="Source Code Pro" panose="020B0509030403020204" pitchFamily="49" charset="0"/>
              </a:rPr>
              <a:t>evolución</a:t>
            </a:r>
            <a:r>
              <a:rPr lang="en-US" sz="1200">
                <a:solidFill>
                  <a:srgbClr val="FFFFFF"/>
                </a:solidFill>
                <a:latin typeface="Source Code Pro" panose="020B0509030403020204" pitchFamily="49" charset="0"/>
                <a:ea typeface="Source Code Pro" panose="020B0509030403020204" pitchFamily="49" charset="0"/>
              </a:rPr>
              <a:t> de </a:t>
            </a:r>
            <a:r>
              <a:rPr lang="en-US" sz="1200" err="1">
                <a:solidFill>
                  <a:srgbClr val="FFFFFF"/>
                </a:solidFill>
                <a:latin typeface="Source Code Pro" panose="020B0509030403020204" pitchFamily="49" charset="0"/>
                <a:ea typeface="Source Code Pro" panose="020B0509030403020204" pitchFamily="49" charset="0"/>
              </a:rPr>
              <a:t>los</a:t>
            </a:r>
            <a:r>
              <a:rPr lang="en-US" sz="1200">
                <a:solidFill>
                  <a:srgbClr val="FFFFFF"/>
                </a:solidFill>
                <a:latin typeface="Source Code Pro" panose="020B0509030403020204" pitchFamily="49" charset="0"/>
                <a:ea typeface="Source Code Pro" panose="020B0509030403020204" pitchFamily="49" charset="0"/>
              </a:rPr>
              <a:t> crashes, </a:t>
            </a:r>
            <a:r>
              <a:rPr lang="en-US" sz="1200" err="1">
                <a:solidFill>
                  <a:srgbClr val="FFFFFF"/>
                </a:solidFill>
                <a:latin typeface="Source Code Pro" panose="020B0509030403020204" pitchFamily="49" charset="0"/>
                <a:ea typeface="Source Code Pro" panose="020B0509030403020204" pitchFamily="49" charset="0"/>
              </a:rPr>
              <a:t>el</a:t>
            </a:r>
            <a:r>
              <a:rPr lang="en-US" sz="1200">
                <a:solidFill>
                  <a:srgbClr val="FFFFFF"/>
                </a:solidFill>
                <a:latin typeface="Source Code Pro" panose="020B0509030403020204" pitchFamily="49" charset="0"/>
                <a:ea typeface="Source Code Pro" panose="020B0509030403020204" pitchFamily="49" charset="0"/>
              </a:rPr>
              <a:t> coverage y </a:t>
            </a:r>
            <a:r>
              <a:rPr lang="en-US" sz="1200" err="1">
                <a:solidFill>
                  <a:srgbClr val="FFFFFF"/>
                </a:solidFill>
                <a:latin typeface="Source Code Pro" panose="020B0509030403020204" pitchFamily="49" charset="0"/>
                <a:ea typeface="Source Code Pro" panose="020B0509030403020204" pitchFamily="49" charset="0"/>
              </a:rPr>
              <a:t>los</a:t>
            </a:r>
            <a:r>
              <a:rPr lang="en-US" sz="1200">
                <a:solidFill>
                  <a:srgbClr val="FFFFFF"/>
                </a:solidFill>
                <a:latin typeface="Source Code Pro" panose="020B0509030403020204" pitchFamily="49" charset="0"/>
                <a:ea typeface="Source Code Pro" panose="020B0509030403020204" pitchFamily="49" charset="0"/>
              </a:rPr>
              <a:t> </a:t>
            </a:r>
            <a:r>
              <a:rPr lang="en-US" sz="1200" err="1">
                <a:solidFill>
                  <a:srgbClr val="FFFFFF"/>
                </a:solidFill>
                <a:latin typeface="Source Code Pro" panose="020B0509030403020204" pitchFamily="49" charset="0"/>
                <a:ea typeface="Source Code Pro" panose="020B0509030403020204" pitchFamily="49" charset="0"/>
              </a:rPr>
              <a:t>niveles</a:t>
            </a:r>
            <a:endParaRPr lang="es-ES" sz="1200">
              <a:latin typeface="Source Code Pro" panose="020B0509030403020204" pitchFamily="49" charset="0"/>
              <a:ea typeface="Source Code Pro" panose="020B0509030403020204" pitchFamily="49" charset="0"/>
            </a:endParaRPr>
          </a:p>
        </p:txBody>
      </p:sp>
    </p:spTree>
    <p:extLst>
      <p:ext uri="{BB962C8B-B14F-4D97-AF65-F5344CB8AC3E}">
        <p14:creationId xmlns:p14="http://schemas.microsoft.com/office/powerpoint/2010/main" val="2915956156"/>
      </p:ext>
    </p:extLst>
  </p:cSld>
  <p:clrMapOvr>
    <a:masterClrMapping/>
  </p:clrMapOvr>
</p:sld>
</file>

<file path=ppt/theme/theme1.xml><?xml version="1.0" encoding="utf-8"?>
<a:theme xmlns:a="http://schemas.openxmlformats.org/drawingml/2006/main" name="New Operating System Design Pitch Deck  Infographics by Slidesgo">
  <a:themeElements>
    <a:clrScheme name="Simple Light">
      <a:dk1>
        <a:srgbClr val="FFFFFF"/>
      </a:dk1>
      <a:lt1>
        <a:srgbClr val="2D323C"/>
      </a:lt1>
      <a:dk2>
        <a:srgbClr val="242830"/>
      </a:dk2>
      <a:lt2>
        <a:srgbClr val="FFDB5D"/>
      </a:lt2>
      <a:accent1>
        <a:srgbClr val="94EE6B"/>
      </a:accent1>
      <a:accent2>
        <a:srgbClr val="E81981"/>
      </a:accent2>
      <a:accent3>
        <a:srgbClr val="BD64B5"/>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Presentación en pantalla (16:9)</PresentationFormat>
  <Slides>70</Slides>
  <Notes>70</Notes>
  <HiddenSlides>0</HiddenSlides>
  <ScaleCrop>false</ScaleCrop>
  <HeadingPairs>
    <vt:vector size="4" baseType="variant">
      <vt:variant>
        <vt:lpstr>Tema</vt:lpstr>
      </vt:variant>
      <vt:variant>
        <vt:i4>1</vt:i4>
      </vt:variant>
      <vt:variant>
        <vt:lpstr>Títulos de diapositiva</vt:lpstr>
      </vt:variant>
      <vt:variant>
        <vt:i4>70</vt:i4>
      </vt:variant>
    </vt:vector>
  </HeadingPairs>
  <TitlesOfParts>
    <vt:vector size="71" baseType="lpstr">
      <vt:lpstr>New Operating System Design Pitch Deck  Infographics by Slidesgo</vt:lpstr>
      <vt:lpstr>Practical fuzzing </vt:lpstr>
      <vt:lpstr>&lt;/ ¿Quiénes somos?</vt:lpstr>
      <vt:lpstr>&lt;/ ¿Quiénes somos?</vt:lpstr>
      <vt:lpstr>&lt;/ Conceptos</vt:lpstr>
      <vt:lpstr>&lt;/ Conceptos</vt:lpstr>
      <vt:lpstr>&lt;/ Conceptos</vt:lpstr>
      <vt:lpstr>&lt;/ Tools AFL++</vt:lpstr>
      <vt:lpstr>&lt;/ Tools AFL++</vt:lpstr>
      <vt:lpstr>&lt;/ Tools AFL++</vt:lpstr>
      <vt:lpstr>&lt;/ Flags AFL++</vt:lpstr>
      <vt:lpstr>&lt;/  Compiladores AFL++</vt:lpstr>
      <vt:lpstr>&lt;/Coverage-Based Fuzzing</vt:lpstr>
      <vt:lpstr>&lt;/Coverage-Based Fuzzing</vt:lpstr>
      <vt:lpstr>&lt;/Coverage-Based Fuzzing</vt:lpstr>
      <vt:lpstr>&lt;/Coverage Instrumentation </vt:lpstr>
      <vt:lpstr>&lt;/Coverage Instrumentation </vt:lpstr>
      <vt:lpstr>&lt;/Coverage Instrumentation </vt:lpstr>
      <vt:lpstr>&lt;/Coverage Instrumentation </vt:lpstr>
      <vt:lpstr>&lt;/Coverage Instrumentation </vt:lpstr>
      <vt:lpstr>&lt;/Coverage Instrumentation </vt:lpstr>
      <vt:lpstr>&lt;/Midiendo el coverage </vt:lpstr>
      <vt:lpstr>&lt;/Midiendo el coverage </vt:lpstr>
      <vt:lpstr>&lt;/Midiendo el coverage </vt:lpstr>
      <vt:lpstr>Presentación de PowerPoint</vt:lpstr>
      <vt:lpstr>&lt;/Midiendo el coverage </vt:lpstr>
      <vt:lpstr>Presentación de PowerPoint</vt:lpstr>
      <vt:lpstr>&lt;/xls2txt </vt:lpstr>
      <vt:lpstr>&lt;/xls2txt </vt:lpstr>
      <vt:lpstr>&lt;/xls2txt </vt:lpstr>
      <vt:lpstr>&lt;/xls2txt </vt:lpstr>
      <vt:lpstr>&lt;/xls2txt </vt:lpstr>
      <vt:lpstr>&lt;/xls2txt </vt:lpstr>
      <vt:lpstr>&lt;/xls2txt </vt:lpstr>
      <vt:lpstr>&lt;/AddressSanitizer </vt:lpstr>
      <vt:lpstr>&lt;/AddressSanitizer </vt:lpstr>
      <vt:lpstr>&lt;/AddressSanitizer </vt:lpstr>
      <vt:lpstr>&lt;/AddressSanitizer </vt:lpstr>
      <vt:lpstr>&lt;/AddressSanitizer </vt:lpstr>
      <vt:lpstr>&lt;/AddressSanitizer </vt:lpstr>
      <vt:lpstr>&lt;/AddressSanitizer </vt:lpstr>
      <vt:lpstr>&lt;/AddressSanitizer </vt:lpstr>
      <vt:lpstr>&lt;/AddressSanitizer </vt:lpstr>
      <vt:lpstr>&lt;/Modo persistente </vt:lpstr>
      <vt:lpstr>&lt;/Modo persistente </vt:lpstr>
      <vt:lpstr>&lt;/Paralelización </vt:lpstr>
      <vt:lpstr>&lt;/Ccalc </vt:lpstr>
      <vt:lpstr>&lt;/Ccalc </vt:lpstr>
      <vt:lpstr>&lt;/Ccalc </vt:lpstr>
      <vt:lpstr>&lt;/Ccalc </vt:lpstr>
      <vt:lpstr>&lt;/Ccalc </vt:lpstr>
      <vt:lpstr>&lt;/Ccalc </vt:lpstr>
      <vt:lpstr>&lt;/Ccalc </vt:lpstr>
      <vt:lpstr>&lt;/Ccalc </vt:lpstr>
      <vt:lpstr>&lt;/Windows</vt:lpstr>
      <vt:lpstr>&lt;/Windows</vt:lpstr>
      <vt:lpstr>&lt;/Windows</vt:lpstr>
      <vt:lpstr>&lt;/Windows</vt:lpstr>
      <vt:lpstr>&lt;/WinAFL</vt:lpstr>
      <vt:lpstr>&lt;/WinAFL</vt:lpstr>
      <vt:lpstr>&lt;/WinAFL</vt:lpstr>
      <vt:lpstr>&lt;/WinAFL</vt:lpstr>
      <vt:lpstr>&lt;/WinAFL</vt:lpstr>
      <vt:lpstr>Presentación de PowerPoint</vt:lpstr>
      <vt:lpstr>&lt;/Crash analysis</vt:lpstr>
      <vt:lpstr>&lt;/Crash analysis</vt:lpstr>
      <vt:lpstr>Presentación de PowerPoint</vt:lpstr>
      <vt:lpstr>&lt;/ASAN</vt:lpstr>
      <vt:lpstr>&lt;/ASAN</vt:lpstr>
      <vt:lpstr>&lt;/UBSAN</vt:lpstr>
      <vt:lpstr>&lt;/Referencias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Operating System Design Pitch Deck Infographics</dc:title>
  <cp:revision>10</cp:revision>
  <dcterms:modified xsi:type="dcterms:W3CDTF">2024-04-22T14:39:50Z</dcterms:modified>
</cp:coreProperties>
</file>