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2" r:id="rId7"/>
    <p:sldId id="264" r:id="rId8"/>
    <p:sldId id="266" r:id="rId9"/>
    <p:sldId id="310" r:id="rId10"/>
    <p:sldId id="294" r:id="rId11"/>
    <p:sldId id="272" r:id="rId12"/>
    <p:sldId id="273" r:id="rId13"/>
    <p:sldId id="308" r:id="rId14"/>
    <p:sldId id="302" r:id="rId15"/>
    <p:sldId id="278" r:id="rId16"/>
    <p:sldId id="279" r:id="rId17"/>
    <p:sldId id="280" r:id="rId18"/>
    <p:sldId id="281" r:id="rId19"/>
    <p:sldId id="265" r:id="rId20"/>
    <p:sldId id="270" r:id="rId21"/>
    <p:sldId id="274" r:id="rId22"/>
    <p:sldId id="277" r:id="rId23"/>
    <p:sldId id="287" r:id="rId24"/>
    <p:sldId id="288" r:id="rId25"/>
    <p:sldId id="291" r:id="rId26"/>
    <p:sldId id="292" r:id="rId27"/>
    <p:sldId id="293" r:id="rId28"/>
    <p:sldId id="298" r:id="rId29"/>
    <p:sldId id="304" r:id="rId30"/>
    <p:sldId id="307" r:id="rId31"/>
    <p:sldId id="301" r:id="rId32"/>
    <p:sldId id="269" r:id="rId33"/>
    <p:sldId id="268" r:id="rId34"/>
    <p:sldId id="275" r:id="rId35"/>
    <p:sldId id="311" r:id="rId36"/>
    <p:sldId id="267" r:id="rId37"/>
    <p:sldId id="271" r:id="rId38"/>
    <p:sldId id="295" r:id="rId39"/>
    <p:sldId id="300" r:id="rId40"/>
    <p:sldId id="276" r:id="rId41"/>
    <p:sldId id="303" r:id="rId42"/>
    <p:sldId id="297" r:id="rId43"/>
    <p:sldId id="283" r:id="rId44"/>
    <p:sldId id="284" r:id="rId45"/>
    <p:sldId id="285" r:id="rId46"/>
    <p:sldId id="296" r:id="rId47"/>
    <p:sldId id="299" r:id="rId48"/>
    <p:sldId id="306" r:id="rId49"/>
    <p:sldId id="289" r:id="rId50"/>
    <p:sldId id="305" r:id="rId51"/>
    <p:sldId id="309" r:id="rId52"/>
    <p:sldId id="282" r:id="rId5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9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A4CA2D-422C-1B22-A9F4-C6D0B4216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0E084CD-F1AE-121D-F6A3-241D1242C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C1A76F-2103-6505-F1DA-8AD9353B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39BB5E-D6CF-37D5-B1AB-596F141A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0A8FD6-5F4F-A268-1D9C-AA6CAD398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09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AC5EE-10B8-802A-8BFD-7045DA77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F9FD02-349B-EB4E-E509-CCC2C050D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423E6B-DFAC-6813-881B-D89DE21A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CF19FF-E3ED-89F0-02B5-89D98D438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BB9B74-7EDF-3284-9962-4CF650AF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27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7DE5B1-61A3-11AA-BC36-9E69320BA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987EF8-7BF4-020E-F93B-B6CB88885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714A95-B561-6570-4F05-4BD8A04CA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AFD1E0-551B-5A81-71D9-38F9A7DE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85E0DD-B7ED-B41F-579D-B2070A5B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34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54BDE-EBA8-720D-DBFB-B412B7BB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270E71-5EF3-CB6D-FCA0-8FEA03ED4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E55FD0-E1E3-DDB4-B84D-13653AB7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067A2E-BC40-D31A-07F7-DE0A1850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16BFF-1FB7-D9E3-FFD6-78DDA8B9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2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923D4-02E1-491C-FFE6-75254E5D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0764EA-65D1-DDCF-75DB-4D503254A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2C18C8-9F37-A793-5417-1E7353DC8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597E5B-B45E-3E21-3C33-7B9BF583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A88C14-5615-861F-2F6A-C816F21D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1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3FF0D3-8E25-F7E2-B033-A253D24C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ED3416-A5D8-BAB8-B997-FA4A674B1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B3260A-30C5-E550-EA85-08CF3D62D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88F706-2773-783F-42C4-1DB1C32B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5E157A-5F99-B116-9D92-286CA086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3DB6FBB-6C21-CA9E-74CD-D2FD4FB38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927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96FC2-6070-3361-E2CF-40E30EDD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312EDC-4244-0BF1-E653-0C6FA5E7A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103C4A9-E1DA-03CF-F32C-1418EE031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F29958-8880-9B78-B0C7-C246600B7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3DFD57-7618-394B-20D9-FFB3172C96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1ACB01-40AA-460E-5D1D-719CDCA98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0B8B7CF-37E0-E6C3-B090-A0783135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89153A1-858C-B151-15F3-50FD6F35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C2C69-67A3-7D51-DFC0-1B86C820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DC9E2C-4ACF-2D2B-8CED-F99564F9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5D3BDF3-8BA8-0531-7D92-88F2F245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FB11C8-1D67-28B2-AB88-86A164088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6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62D4E7-5323-ACE0-335E-1D8179A03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7282B4D-25C9-701C-10B8-9E479C54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42EDB0-D3CA-CACE-7F74-0762CDFA8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156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E9EA1-0B7C-E102-1D34-77463530E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4A814D-028E-320D-F161-A4F93BD94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382E32-6908-7B80-2B81-3F02D8E4A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F0B380-2BD0-C875-75AF-7AD790CE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A1179E-BBBA-5ABD-92C3-D9FBBFB6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04FA4-C3F9-7EF7-6944-1D5BC865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48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2859F-F791-40EF-CC83-7297619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01863B-30DE-D159-A373-7EE8BBBD5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311FB9-2A8B-595D-8146-A3AFB5CCC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F5CAD9-4DC1-78AF-143E-79CD685EE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F1008B-0719-AC96-B5BF-B10B6DCE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FCB70B-B313-0421-FC91-F46718358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01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385F4-8644-3A65-4BDB-42BB0A30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A1439E-5812-3DC0-F4BC-DE6C1F3B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2B28BD-2852-410A-2A22-56C36285B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0BCBC-0242-4311-9D6C-2A997B84D8BB}" type="datetimeFigureOut">
              <a:rPr lang="es-ES" smtClean="0"/>
              <a:t>21/10/2023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650F16-5EE6-B56B-0969-FDE0487EB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0BB2F8-605F-6D43-4335-1CE33AC94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04FE3-0880-4BFF-B878-661BE90090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715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812FEB-0634-F47A-DF28-CC87B69E42E5}"/>
              </a:ext>
            </a:extLst>
          </p:cNvPr>
          <p:cNvSpPr txBox="1"/>
          <p:nvPr/>
        </p:nvSpPr>
        <p:spPr>
          <a:xfrm>
            <a:off x="1182254" y="581890"/>
            <a:ext cx="9781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Técnicas de phishing avanzadas: pescando con clase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8A758B-1F3D-98E6-1CAC-FA1578AA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32" y="1686742"/>
            <a:ext cx="3943349" cy="38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05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6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SECURE EMAIL GATEWAYS (SEG)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D9CB33DD-E596-7607-6844-6FDD6AC09DA4}"/>
              </a:ext>
            </a:extLst>
          </p:cNvPr>
          <p:cNvSpPr txBox="1"/>
          <p:nvPr/>
        </p:nvSpPr>
        <p:spPr>
          <a:xfrm>
            <a:off x="720436" y="1113818"/>
            <a:ext cx="892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-Usar las DSN (aka </a:t>
            </a:r>
            <a:r>
              <a:rPr lang="es-ES" b="1" dirty="0" err="1">
                <a:latin typeface="Abadi Extra Light" panose="020B0204020104020204" pitchFamily="34" charset="0"/>
              </a:rPr>
              <a:t>Delivery</a:t>
            </a:r>
            <a:r>
              <a:rPr lang="es-ES" b="1" dirty="0">
                <a:latin typeface="Abadi Extra Light" panose="020B0204020104020204" pitchFamily="34" charset="0"/>
              </a:rPr>
              <a:t> Status </a:t>
            </a:r>
            <a:r>
              <a:rPr lang="es-ES" b="1" dirty="0" err="1">
                <a:latin typeface="Abadi Extra Light" panose="020B0204020104020204" pitchFamily="34" charset="0"/>
              </a:rPr>
              <a:t>Notification</a:t>
            </a:r>
            <a:r>
              <a:rPr lang="es-ES" b="1" dirty="0">
                <a:latin typeface="Abadi Extra Light" panose="020B0204020104020204" pitchFamily="34" charset="0"/>
              </a:rPr>
              <a:t>, aka te has equivocado escribiendo el correo):</a:t>
            </a:r>
          </a:p>
        </p:txBody>
      </p:sp>
      <p:pic>
        <p:nvPicPr>
          <p:cNvPr id="11" name="Imagen 10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56D2CF8A-414A-F808-97BC-40DE071D9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12" y="1516314"/>
            <a:ext cx="6001380" cy="2545517"/>
          </a:xfrm>
          <a:prstGeom prst="rect">
            <a:avLst/>
          </a:prstGeom>
        </p:spPr>
      </p:pic>
      <p:pic>
        <p:nvPicPr>
          <p:cNvPr id="15" name="Imagen 1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6E9AC796-DE0E-433B-EA20-450352D84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68" y="4148058"/>
            <a:ext cx="6880194" cy="22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SECURE EMAIL GATEWAYS (SEG)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D56CDE1-1FF5-5318-AE2F-4BE069541DBA}"/>
              </a:ext>
            </a:extLst>
          </p:cNvPr>
          <p:cNvSpPr txBox="1"/>
          <p:nvPr/>
        </p:nvSpPr>
        <p:spPr>
          <a:xfrm>
            <a:off x="720436" y="1480764"/>
            <a:ext cx="9014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Preguntas a hacerse: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¿Qué es lo que mira una solución SEG?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¿Cómo averiguamos si nuestro objetivo usa un SEG, y si lo usa, cuál es?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¿Podemos hacer pruebas para asegurarnos que nuestro correo no acabe en la carpeta de Spam?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30D01E-B9C4-4E7C-470D-B2271E313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68" y="2834358"/>
            <a:ext cx="6078107" cy="31784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6FA7D82-3197-C848-CEC5-58628B6F41F1}"/>
              </a:ext>
            </a:extLst>
          </p:cNvPr>
          <p:cNvSpPr txBox="1"/>
          <p:nvPr/>
        </p:nvSpPr>
        <p:spPr>
          <a:xfrm>
            <a:off x="7661428" y="2988662"/>
            <a:ext cx="3373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Phisious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-Conseguir una cuenta de correo en el mismo proveedor de correo de la organización víctima</a:t>
            </a:r>
          </a:p>
        </p:txBody>
      </p:sp>
    </p:spTree>
    <p:extLst>
      <p:ext uri="{BB962C8B-B14F-4D97-AF65-F5344CB8AC3E}">
        <p14:creationId xmlns:p14="http://schemas.microsoft.com/office/powerpoint/2010/main" val="242671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653761" y="279568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DOMINIOS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73702" y="897433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D56CDE1-1FF5-5318-AE2F-4BE069541DBA}"/>
              </a:ext>
            </a:extLst>
          </p:cNvPr>
          <p:cNvSpPr txBox="1"/>
          <p:nvPr/>
        </p:nvSpPr>
        <p:spPr>
          <a:xfrm>
            <a:off x="653761" y="1341636"/>
            <a:ext cx="90141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-Reputación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-Categorización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-Certificados SSL/TLS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Ataques 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Homomórficos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Typosquatting</a:t>
            </a:r>
            <a:r>
              <a:rPr lang="es-ES" b="1" dirty="0">
                <a:latin typeface="Abadi Extra Light" panose="020B0204020104020204" pitchFamily="34" charset="0"/>
              </a:rPr>
              <a:t> (</a:t>
            </a:r>
            <a:r>
              <a:rPr lang="es-ES" b="1" dirty="0" err="1">
                <a:latin typeface="Abadi Extra Light" panose="020B0204020104020204" pitchFamily="34" charset="0"/>
              </a:rPr>
              <a:t>DNStwist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etc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Subdomain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takeover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6B8B88-820C-D402-0808-AA1CDA19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61" y="1020042"/>
            <a:ext cx="3548063" cy="3430413"/>
          </a:xfrm>
          <a:prstGeom prst="rect">
            <a:avLst/>
          </a:prstGeom>
        </p:spPr>
      </p:pic>
      <p:pic>
        <p:nvPicPr>
          <p:cNvPr id="10242" name="Picture 2" descr="Let's Encrypt - Certificados SSL/TLS Gratuitos">
            <a:extLst>
              <a:ext uri="{FF2B5EF4-FFF2-40B4-BE49-F238E27FC236}">
                <a16:creationId xmlns:a16="http://schemas.microsoft.com/office/drawing/2014/main" id="{94C695EA-067B-E08F-294E-313348B1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00" y="1374727"/>
            <a:ext cx="2306349" cy="23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42F981-C751-8052-3A8A-5107B527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4" y="4562460"/>
            <a:ext cx="3724275" cy="180022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3CAA15E-5A8A-2F43-7345-C132975B65FD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0912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653761" y="279568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DOMINIOS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73702" y="897433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A5D1A1A3-E090-8718-A176-BFABEC680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4342367"/>
            <a:ext cx="11748564" cy="14938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A06F61A-4662-96E3-09A2-1016BD21C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799" y="1479036"/>
            <a:ext cx="7576490" cy="24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8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653761" y="279568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DOMINIOS .zip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73702" y="897433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D56CDE1-1FF5-5318-AE2F-4BE069541DBA}"/>
              </a:ext>
            </a:extLst>
          </p:cNvPr>
          <p:cNvSpPr txBox="1"/>
          <p:nvPr/>
        </p:nvSpPr>
        <p:spPr>
          <a:xfrm>
            <a:off x="653761" y="1341636"/>
            <a:ext cx="901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https://guacamole.zip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991ABED-34C4-061D-28E4-D28E404412DE}"/>
              </a:ext>
            </a:extLst>
          </p:cNvPr>
          <p:cNvCxnSpPr>
            <a:cxnSpLocks/>
          </p:cNvCxnSpPr>
          <p:nvPr/>
        </p:nvCxnSpPr>
        <p:spPr>
          <a:xfrm flipV="1">
            <a:off x="1890944" y="1722268"/>
            <a:ext cx="532660" cy="665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CCB39F8-2413-8005-4702-1FC9DBA0BD6E}"/>
              </a:ext>
            </a:extLst>
          </p:cNvPr>
          <p:cNvSpPr txBox="1"/>
          <p:nvPr/>
        </p:nvSpPr>
        <p:spPr>
          <a:xfrm>
            <a:off x="1646808" y="2287113"/>
            <a:ext cx="10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TLD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AB28E8-A014-F39C-B54B-1B4B16537B05}"/>
              </a:ext>
            </a:extLst>
          </p:cNvPr>
          <p:cNvSpPr txBox="1"/>
          <p:nvPr/>
        </p:nvSpPr>
        <p:spPr>
          <a:xfrm>
            <a:off x="1047565" y="3018408"/>
            <a:ext cx="4527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-TLD nuevo, de 2022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-Parece de un fichero y la gente lo abre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-Cualquiera puede registrar un dominio bajo ese TLD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-Esto + HTML </a:t>
            </a:r>
            <a:r>
              <a:rPr lang="es-ES" b="1" dirty="0" err="1">
                <a:latin typeface="Abadi Extra Light" panose="020B0204020104020204" pitchFamily="34" charset="0"/>
              </a:rPr>
              <a:t>smuggling</a:t>
            </a:r>
            <a:r>
              <a:rPr lang="es-ES" b="1" dirty="0">
                <a:latin typeface="Abadi Extra Light" panose="020B0204020104020204" pitchFamily="34" charset="0"/>
              </a:rPr>
              <a:t> = = chungo</a:t>
            </a:r>
          </a:p>
        </p:txBody>
      </p:sp>
      <p:pic>
        <p:nvPicPr>
          <p:cNvPr id="4098" name="Picture 2" descr="Formato de archivo zip - Iconos gratis de interfaz">
            <a:extLst>
              <a:ext uri="{FF2B5EF4-FFF2-40B4-BE49-F238E27FC236}">
                <a16:creationId xmlns:a16="http://schemas.microsoft.com/office/drawing/2014/main" id="{78446590-4278-10E9-531C-082AB760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5" y="152305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3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SAFE BROWSING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B9EC1AB6-0287-D36B-09D8-BDA3A17F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59" y="1436530"/>
            <a:ext cx="6872241" cy="2964019"/>
          </a:xfrm>
          <a:prstGeom prst="rect">
            <a:avLst/>
          </a:prstGeom>
        </p:spPr>
      </p:pic>
      <p:pic>
        <p:nvPicPr>
          <p:cNvPr id="13316" name="Picture 4" descr="Google rolls out new Enhanced Safe Browsing security feature">
            <a:extLst>
              <a:ext uri="{FF2B5EF4-FFF2-40B4-BE49-F238E27FC236}">
                <a16:creationId xmlns:a16="http://schemas.microsoft.com/office/drawing/2014/main" id="{FBA62365-FEB1-085B-B880-26850A02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" y="1257304"/>
            <a:ext cx="5762625" cy="39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773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7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SAFE BROWSING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ADA9E6EE-2A09-40D2-77E7-31B95DC87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3" y="1550432"/>
            <a:ext cx="4848225" cy="47076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5B44CA4-24EC-E5D2-3A01-6979277F9CE2}"/>
              </a:ext>
            </a:extLst>
          </p:cNvPr>
          <p:cNvSpPr txBox="1"/>
          <p:nvPr/>
        </p:nvSpPr>
        <p:spPr>
          <a:xfrm>
            <a:off x="85725" y="1149204"/>
            <a:ext cx="484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chrome://settings/security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96A7DB-451E-616A-D926-1D5AF701219A}"/>
              </a:ext>
            </a:extLst>
          </p:cNvPr>
          <p:cNvSpPr txBox="1"/>
          <p:nvPr/>
        </p:nvSpPr>
        <p:spPr>
          <a:xfrm>
            <a:off x="5829300" y="1203575"/>
            <a:ext cx="620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https://developers.google.com/safe-browsing/v4?hl=es-419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CE1A5A-55E7-9295-8860-63F5A682EA45}"/>
              </a:ext>
            </a:extLst>
          </p:cNvPr>
          <p:cNvSpPr txBox="1"/>
          <p:nvPr/>
        </p:nvSpPr>
        <p:spPr>
          <a:xfrm>
            <a:off x="5829300" y="1695450"/>
            <a:ext cx="606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Es una API a la que Chrome hace peticiones para saber si tiene que hacer </a:t>
            </a:r>
            <a:r>
              <a:rPr lang="es-ES" b="1" dirty="0" err="1">
                <a:latin typeface="Abadi Extra Light" panose="020B0204020104020204" pitchFamily="34" charset="0"/>
              </a:rPr>
              <a:t>display</a:t>
            </a:r>
            <a:r>
              <a:rPr lang="es-ES" b="1" dirty="0">
                <a:latin typeface="Abadi Extra Light" panose="020B0204020104020204" pitchFamily="34" charset="0"/>
              </a:rPr>
              <a:t> o no de la página de bloqueo.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AFCAFB0-3A06-0EAB-E9AB-94D8768C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79" y="2420647"/>
            <a:ext cx="6680766" cy="32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91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SAFE BROWSING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D4BD43BD-5910-C4C6-9835-2B5F31EAC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428750"/>
            <a:ext cx="63246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00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SAFE BROWSING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8FF36A7F-C081-7EBC-CE3B-2628B8A0D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63" y="1178203"/>
            <a:ext cx="4044438" cy="51702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BFC6BB2-E7A6-5ADC-CDA3-988FA861BC30}"/>
              </a:ext>
            </a:extLst>
          </p:cNvPr>
          <p:cNvSpPr txBox="1"/>
          <p:nvPr/>
        </p:nvSpPr>
        <p:spPr>
          <a:xfrm>
            <a:off x="5273336" y="1420427"/>
            <a:ext cx="533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De Edge todavía no he podido mirar cómo funciona por debajo</a:t>
            </a:r>
          </a:p>
        </p:txBody>
      </p:sp>
    </p:spTree>
    <p:extLst>
      <p:ext uri="{BB962C8B-B14F-4D97-AF65-F5344CB8AC3E}">
        <p14:creationId xmlns:p14="http://schemas.microsoft.com/office/powerpoint/2010/main" val="3918708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GOPHISH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720436" y="1480764"/>
            <a:ext cx="824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La </a:t>
            </a:r>
            <a:r>
              <a:rPr lang="es-ES" b="1" dirty="0" err="1">
                <a:latin typeface="Abadi Extra Light" panose="020B0204020104020204" pitchFamily="34" charset="0"/>
              </a:rPr>
              <a:t>tool</a:t>
            </a:r>
            <a:r>
              <a:rPr lang="es-ES" b="1" dirty="0">
                <a:latin typeface="Abadi Extra Light" panose="020B0204020104020204" pitchFamily="34" charset="0"/>
              </a:rPr>
              <a:t> más típica para phishing, tanto para Red </a:t>
            </a:r>
            <a:r>
              <a:rPr lang="es-ES" b="1" dirty="0" err="1">
                <a:latin typeface="Abadi Extra Light" panose="020B0204020104020204" pitchFamily="34" charset="0"/>
              </a:rPr>
              <a:t>Team</a:t>
            </a:r>
            <a:r>
              <a:rPr lang="es-ES" b="1" dirty="0">
                <a:latin typeface="Abadi Extra Light" panose="020B0204020104020204" pitchFamily="34" charset="0"/>
              </a:rPr>
              <a:t> como para concienciación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54B7F8-0D6D-6C9B-7CB4-5B8D3903FC31}"/>
              </a:ext>
            </a:extLst>
          </p:cNvPr>
          <p:cNvSpPr txBox="1"/>
          <p:nvPr/>
        </p:nvSpPr>
        <p:spPr>
          <a:xfrm>
            <a:off x="622782" y="2115680"/>
            <a:ext cx="97831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-Contramedidas a las detecciones de </a:t>
            </a:r>
            <a:r>
              <a:rPr lang="es-ES" b="1" dirty="0" err="1">
                <a:latin typeface="Abadi Extra Light" panose="020B0204020104020204" pitchFamily="34" charset="0"/>
              </a:rPr>
              <a:t>Gophish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https://www.sprocketsecurity.com/resources/never-had-a-bad-day-phishing-how-to-set-up-gophish-to-evade-security-controls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-Parámetro </a:t>
            </a:r>
            <a:r>
              <a:rPr lang="es-ES" b="1" dirty="0" err="1">
                <a:latin typeface="Abadi Extra Light" panose="020B0204020104020204" pitchFamily="34" charset="0"/>
              </a:rPr>
              <a:t>rid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-Cabeceras SMTP X-</a:t>
            </a:r>
            <a:r>
              <a:rPr lang="es-ES" b="1" dirty="0" err="1">
                <a:latin typeface="Abadi Extra Light" panose="020B0204020104020204" pitchFamily="34" charset="0"/>
              </a:rPr>
              <a:t>Gophish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-Cambiar la página 404 por defecto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https://github.com/puzzlepeaches/sneaky_gophish 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evilgophish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5A702C-9683-EB47-2D06-861DB70DA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095" y="3618307"/>
            <a:ext cx="2438400" cy="2590800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E7932E70-355A-9B00-EDA4-8E52FDFDBFBC}"/>
              </a:ext>
            </a:extLst>
          </p:cNvPr>
          <p:cNvCxnSpPr>
            <a:cxnSpLocks/>
          </p:cNvCxnSpPr>
          <p:nvPr/>
        </p:nvCxnSpPr>
        <p:spPr>
          <a:xfrm flipH="1">
            <a:off x="1926454" y="4829452"/>
            <a:ext cx="5178641" cy="547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21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82CFD7-8BA9-7DD5-5D74-A119B2F25E0A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WHOAMI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35E3FCF-C3EC-3551-CB2D-4DB65484B91E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3186546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C1EA61-9444-8925-9A26-5058D8AA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96" y="1415473"/>
            <a:ext cx="2661804" cy="26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5366488-787E-CFC6-85BB-462A5BE69683}"/>
              </a:ext>
            </a:extLst>
          </p:cNvPr>
          <p:cNvSpPr txBox="1"/>
          <p:nvPr/>
        </p:nvSpPr>
        <p:spPr>
          <a:xfrm>
            <a:off x="720436" y="1403927"/>
            <a:ext cx="40270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badi Extra Light" panose="020F0502020204030204" pitchFamily="34" charset="0"/>
              </a:rPr>
              <a:t>-Daniel Monzón Peso (aka stark0de)</a:t>
            </a:r>
          </a:p>
          <a:p>
            <a:r>
              <a:rPr lang="es-ES" sz="1400" b="1" dirty="0">
                <a:latin typeface="Abadi Extra Light" panose="020F0502020204030204" pitchFamily="34" charset="0"/>
              </a:rPr>
              <a:t>-</a:t>
            </a:r>
            <a:r>
              <a:rPr lang="es-ES" sz="1400" b="1" dirty="0" err="1">
                <a:latin typeface="Abadi Extra Light" panose="020F0502020204030204" pitchFamily="34" charset="0"/>
              </a:rPr>
              <a:t>Pentester</a:t>
            </a:r>
            <a:r>
              <a:rPr lang="es-ES" sz="1400" b="1" dirty="0">
                <a:latin typeface="Abadi Extra Light" panose="020F0502020204030204" pitchFamily="34" charset="0"/>
              </a:rPr>
              <a:t> en </a:t>
            </a:r>
            <a:r>
              <a:rPr lang="es-ES" sz="1400" b="1" dirty="0" err="1">
                <a:latin typeface="Abadi Extra Light" panose="020F0502020204030204" pitchFamily="34" charset="0"/>
              </a:rPr>
              <a:t>Entelgy</a:t>
            </a:r>
            <a:r>
              <a:rPr lang="es-ES" sz="1400" b="1" dirty="0">
                <a:latin typeface="Abadi Extra Light" panose="020F0502020204030204" pitchFamily="34" charset="0"/>
              </a:rPr>
              <a:t> </a:t>
            </a:r>
            <a:r>
              <a:rPr lang="es-ES" sz="1400" b="1" dirty="0" err="1">
                <a:latin typeface="Abadi Extra Light" panose="020F0502020204030204" pitchFamily="34" charset="0"/>
              </a:rPr>
              <a:t>Innotec</a:t>
            </a:r>
            <a:r>
              <a:rPr lang="es-ES" sz="1400" b="1" dirty="0">
                <a:latin typeface="Abadi Extra Light" panose="020F0502020204030204" pitchFamily="34" charset="0"/>
              </a:rPr>
              <a:t> Security</a:t>
            </a:r>
          </a:p>
          <a:p>
            <a:r>
              <a:rPr lang="es-ES" sz="1400" b="1" dirty="0">
                <a:latin typeface="Abadi Extra Light" panose="020F0502020204030204" pitchFamily="34" charset="0"/>
              </a:rPr>
              <a:t>-Con algunas certificaciones</a:t>
            </a:r>
          </a:p>
          <a:p>
            <a:r>
              <a:rPr lang="es-ES" sz="1400" b="1" dirty="0">
                <a:latin typeface="Abadi Extra Light" panose="020F0502020204030204" pitchFamily="34" charset="0"/>
              </a:rPr>
              <a:t>-Con ganas de conocer cómo funciona y cómo se puede abusar de todo tipo de tecnología (actualmente, sobre todo de Windows)</a:t>
            </a:r>
          </a:p>
          <a:p>
            <a:r>
              <a:rPr lang="es-ES" sz="1400" b="1" dirty="0">
                <a:latin typeface="Abadi Extra Light" panose="020F0502020204030204" pitchFamily="34" charset="0"/>
              </a:rPr>
              <a:t>-@stark0de1 en Twitter</a:t>
            </a:r>
          </a:p>
        </p:txBody>
      </p:sp>
      <p:pic>
        <p:nvPicPr>
          <p:cNvPr id="1028" name="Picture 4" descr="Pepe Hack Hack Sticker - Pepe Hack Hack Pepo Stickers">
            <a:extLst>
              <a:ext uri="{FF2B5EF4-FFF2-40B4-BE49-F238E27FC236}">
                <a16:creationId xmlns:a16="http://schemas.microsoft.com/office/drawing/2014/main" id="{97AC1675-DC14-295F-5C33-C7F37A7B0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81" y="3322551"/>
            <a:ext cx="2008909" cy="20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08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SEGUNDO FACTOR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803564" y="1403927"/>
            <a:ext cx="545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Técnicas: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pPr marL="342900" indent="-342900">
              <a:buAutoNum type="arabicParenR"/>
            </a:pPr>
            <a:r>
              <a:rPr lang="es-ES" b="1" dirty="0" err="1">
                <a:latin typeface="Abadi Extra Light" panose="020B0204020104020204" pitchFamily="34" charset="0"/>
              </a:rPr>
              <a:t>Transparent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proxies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342900" indent="-342900">
              <a:buAutoNum type="arabicParenR"/>
            </a:pPr>
            <a:r>
              <a:rPr lang="es-ES" b="1" dirty="0" err="1">
                <a:latin typeface="Abadi Extra Light" panose="020B0204020104020204" pitchFamily="34" charset="0"/>
              </a:rPr>
              <a:t>EvilnoVNC</a:t>
            </a:r>
            <a:endParaRPr lang="es-ES" b="1" dirty="0">
              <a:latin typeface="Abadi Extra Light" panose="020B02040201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A45AF3-0D7C-EE10-B20F-F9EC8D3A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659" y="1373948"/>
            <a:ext cx="7391689" cy="411010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81A2F0E-4B87-F8EE-F2FF-22FAD787DB9F}"/>
              </a:ext>
            </a:extLst>
          </p:cNvPr>
          <p:cNvSpPr txBox="1"/>
          <p:nvPr/>
        </p:nvSpPr>
        <p:spPr>
          <a:xfrm>
            <a:off x="3437659" y="5523451"/>
            <a:ext cx="661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https://unit42.paloaltonetworks.com/meddler-phishing-attacks/</a:t>
            </a:r>
          </a:p>
        </p:txBody>
      </p:sp>
    </p:spTree>
    <p:extLst>
      <p:ext uri="{BB962C8B-B14F-4D97-AF65-F5344CB8AC3E}">
        <p14:creationId xmlns:p14="http://schemas.microsoft.com/office/powerpoint/2010/main" val="3291620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EVILNOVNC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803564" y="1403927"/>
            <a:ext cx="545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Preguntas a hacerse: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-¿Cómo funciona?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-¿Cómo se puede detectar?</a:t>
            </a:r>
          </a:p>
        </p:txBody>
      </p:sp>
      <p:pic>
        <p:nvPicPr>
          <p:cNvPr id="11266" name="Picture 2" descr="It's MAGIC - Reaction GIFs">
            <a:extLst>
              <a:ext uri="{FF2B5EF4-FFF2-40B4-BE49-F238E27FC236}">
                <a16:creationId xmlns:a16="http://schemas.microsoft.com/office/drawing/2014/main" id="{5CAD4D79-DCE2-AF1C-E77C-E6978EA5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1403927"/>
            <a:ext cx="3519487" cy="322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D0912FC-893E-8AE9-F41E-E56FA1835A4E}"/>
              </a:ext>
            </a:extLst>
          </p:cNvPr>
          <p:cNvSpPr txBox="1"/>
          <p:nvPr/>
        </p:nvSpPr>
        <p:spPr>
          <a:xfrm>
            <a:off x="914400" y="285861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https://mrd0x.com/bypass-2fa-using-novnc/ (2022)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1F0DF40-9659-66B5-9AC8-CC9FD147E01C}"/>
              </a:ext>
            </a:extLst>
          </p:cNvPr>
          <p:cNvSpPr txBox="1"/>
          <p:nvPr/>
        </p:nvSpPr>
        <p:spPr>
          <a:xfrm>
            <a:off x="914400" y="3408340"/>
            <a:ext cx="54586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latin typeface="Abadi Extra Light" panose="020B0204020104020204" pitchFamily="34" charset="0"/>
              </a:rPr>
              <a:t>NoVNC</a:t>
            </a:r>
            <a:r>
              <a:rPr lang="es-ES" b="1" dirty="0">
                <a:latin typeface="Abadi Extra Light" panose="020B0204020104020204" pitchFamily="34" charset="0"/>
              </a:rPr>
              <a:t> es una librería de </a:t>
            </a:r>
            <a:r>
              <a:rPr lang="es-ES" b="1" dirty="0" err="1">
                <a:latin typeface="Abadi Extra Light" panose="020B0204020104020204" pitchFamily="34" charset="0"/>
              </a:rPr>
              <a:t>Javascript</a:t>
            </a:r>
            <a:r>
              <a:rPr lang="es-ES" b="1" dirty="0">
                <a:latin typeface="Abadi Extra Light" panose="020B0204020104020204" pitchFamily="34" charset="0"/>
              </a:rPr>
              <a:t>, que se puede usar como cliente VNC. Así que la página de phishing crea una conexión </a:t>
            </a:r>
            <a:r>
              <a:rPr lang="es-ES" b="1" dirty="0" err="1">
                <a:latin typeface="Abadi Extra Light" panose="020B0204020104020204" pitchFamily="34" charset="0"/>
              </a:rPr>
              <a:t>noVNC</a:t>
            </a:r>
            <a:r>
              <a:rPr lang="es-ES" b="1" dirty="0">
                <a:latin typeface="Abadi Extra Light" panose="020B0204020104020204" pitchFamily="34" charset="0"/>
              </a:rPr>
              <a:t> a la web real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Detecciones: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-Errores en la apariencia </a:t>
            </a:r>
            <a:r>
              <a:rPr lang="es-ES" b="1" dirty="0" err="1">
                <a:latin typeface="Abadi Extra Light" panose="020B0204020104020204" pitchFamily="34" charset="0"/>
              </a:rPr>
              <a:t>etc</a:t>
            </a:r>
            <a:r>
              <a:rPr lang="es-ES" b="1" dirty="0">
                <a:latin typeface="Abadi Extra Light" panose="020B0204020104020204" pitchFamily="34" charset="0"/>
              </a:rPr>
              <a:t>: https://adepts.of0x.cc/novnc-phishing/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Jailbreak</a:t>
            </a:r>
            <a:r>
              <a:rPr lang="es-ES" b="1" dirty="0">
                <a:latin typeface="Abadi Extra Light" panose="020B0204020104020204" pitchFamily="34" charset="0"/>
              </a:rPr>
              <a:t> == </a:t>
            </a:r>
            <a:r>
              <a:rPr lang="es-ES" b="1" dirty="0" err="1">
                <a:latin typeface="Abadi Extra Light" panose="020B0204020104020204" pitchFamily="34" charset="0"/>
              </a:rPr>
              <a:t>pwn</a:t>
            </a:r>
            <a:r>
              <a:rPr lang="es-ES" b="1" dirty="0">
                <a:latin typeface="Abadi Extra Light" panose="020B0204020104020204" pitchFamily="34" charset="0"/>
              </a:rPr>
              <a:t> de infra del red </a:t>
            </a:r>
            <a:r>
              <a:rPr lang="es-ES" b="1" dirty="0" err="1">
                <a:latin typeface="Abadi Extra Light" panose="020B0204020104020204" pitchFamily="34" charset="0"/>
              </a:rPr>
              <a:t>team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https://twitter.com/TheXC3LL/status/1710360513702490256?t=h5XBtD_mY8cB4Z8tBzd0Mg&amp;s=35</a:t>
            </a:r>
          </a:p>
        </p:txBody>
      </p:sp>
    </p:spTree>
    <p:extLst>
      <p:ext uri="{BB962C8B-B14F-4D97-AF65-F5344CB8AC3E}">
        <p14:creationId xmlns:p14="http://schemas.microsoft.com/office/powerpoint/2010/main" val="3287281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EVILNGINX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803564" y="1403927"/>
            <a:ext cx="5458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Preguntas a hacerse: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-¿Cómo funciona?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-¿Cómo se puede detectar?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 err="1">
                <a:latin typeface="Abadi Extra Light" panose="020B0204020104020204" pitchFamily="34" charset="0"/>
              </a:rPr>
              <a:t>For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the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record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-Van a sacar una versión de pago (</a:t>
            </a:r>
            <a:r>
              <a:rPr lang="es-ES" b="1" dirty="0" err="1">
                <a:latin typeface="Abadi Extra Light" panose="020B0204020104020204" pitchFamily="34" charset="0"/>
              </a:rPr>
              <a:t>Evilnginx</a:t>
            </a:r>
            <a:r>
              <a:rPr lang="es-ES" b="1" dirty="0">
                <a:latin typeface="Abadi Extra Light" panose="020B0204020104020204" pitchFamily="34" charset="0"/>
              </a:rPr>
              <a:t> Pro)</a:t>
            </a:r>
          </a:p>
        </p:txBody>
      </p:sp>
      <p:pic>
        <p:nvPicPr>
          <p:cNvPr id="12290" name="Picture 2" descr="GitHub - kgretzky/evilginx2: Standalone man-in-the-middle attack framework  used for phishing login credentials along with session cookies, allowing  for the bypass of 2-factor authentication">
            <a:extLst>
              <a:ext uri="{FF2B5EF4-FFF2-40B4-BE49-F238E27FC236}">
                <a16:creationId xmlns:a16="http://schemas.microsoft.com/office/drawing/2014/main" id="{02C7D710-7119-2A2C-8EC9-6EEEA980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54" y="274930"/>
            <a:ext cx="3705225" cy="20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Bypassing 2FA Authentication with Evilginx2">
            <a:extLst>
              <a:ext uri="{FF2B5EF4-FFF2-40B4-BE49-F238E27FC236}">
                <a16:creationId xmlns:a16="http://schemas.microsoft.com/office/drawing/2014/main" id="{071D6058-6563-8415-F62C-C7708F86D0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825CA9-0D62-775B-15FD-23F2E939C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02" y="2938898"/>
            <a:ext cx="5623634" cy="29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29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EVILNGINX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poc evilnginx2">
            <a:hlinkClick r:id="" action="ppaction://media"/>
            <a:extLst>
              <a:ext uri="{FF2B5EF4-FFF2-40B4-BE49-F238E27FC236}">
                <a16:creationId xmlns:a16="http://schemas.microsoft.com/office/drawing/2014/main" id="{03D49559-D22F-8717-7C9D-785876BFC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EVILNGINX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803564" y="1403927"/>
            <a:ext cx="4627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Detección: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-Por certificado, </a:t>
            </a:r>
            <a:r>
              <a:rPr lang="es-ES" b="1" dirty="0" err="1">
                <a:latin typeface="Abadi Extra Light" panose="020B0204020104020204" pitchFamily="34" charset="0"/>
              </a:rPr>
              <a:t>Evilnginx</a:t>
            </a:r>
            <a:r>
              <a:rPr lang="es-ES" b="1" dirty="0">
                <a:latin typeface="Abadi Extra Light" panose="020B0204020104020204" pitchFamily="34" charset="0"/>
              </a:rPr>
              <a:t> usa </a:t>
            </a:r>
            <a:r>
              <a:rPr lang="es-ES" b="1" dirty="0" err="1">
                <a:latin typeface="Abadi Extra Light" panose="020B0204020104020204" pitchFamily="34" charset="0"/>
              </a:rPr>
              <a:t>LetsEncrypt</a:t>
            </a:r>
            <a:r>
              <a:rPr lang="es-ES" b="1" dirty="0">
                <a:latin typeface="Abadi Extra Light" panose="020B0204020104020204" pitchFamily="34" charset="0"/>
              </a:rPr>
              <a:t> automáticamente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-La URL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js_inject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Se puede esconder un </a:t>
            </a:r>
            <a:r>
              <a:rPr lang="es-ES" b="1" dirty="0" err="1">
                <a:latin typeface="Abadi Extra Light" panose="020B0204020104020204" pitchFamily="34" charset="0"/>
              </a:rPr>
              <a:t>phishlet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</p:txBody>
      </p:sp>
      <p:pic>
        <p:nvPicPr>
          <p:cNvPr id="8" name="Imagen 7" descr="Imagen de la pantall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C2B7BFF6-99FB-0A6C-2313-46870BE0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94" y="1403927"/>
            <a:ext cx="6248942" cy="1722269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8D851F8E-046B-334F-F1FF-00612767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10" y="3466833"/>
            <a:ext cx="5349704" cy="17832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C4B7D4-B4EC-0974-A9B2-18EB19CBC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85" y="3731805"/>
            <a:ext cx="5491161" cy="23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0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EVILNGINX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F35C134-D6E1-4F08-3A28-CB3A5E18155D}"/>
              </a:ext>
            </a:extLst>
          </p:cNvPr>
          <p:cNvSpPr txBox="1"/>
          <p:nvPr/>
        </p:nvSpPr>
        <p:spPr>
          <a:xfrm>
            <a:off x="834501" y="1384917"/>
            <a:ext cx="62676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Defendiéndonos de los defensores: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-Esconder los </a:t>
            </a:r>
            <a:r>
              <a:rPr lang="es-ES" b="1" dirty="0" err="1">
                <a:latin typeface="Abadi Extra Light" panose="020B0204020104020204" pitchFamily="34" charset="0"/>
              </a:rPr>
              <a:t>phishlets</a:t>
            </a:r>
            <a:r>
              <a:rPr lang="es-ES" b="1" dirty="0">
                <a:latin typeface="Abadi Extra Light" panose="020B0204020104020204" pitchFamily="34" charset="0"/>
              </a:rPr>
              <a:t> temporalmente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-Usar redirectores: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 https://help.evilginx.com/docs/guides/redirectors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B94AABC-2765-D9FC-3B16-0CA829A8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1" y="3112736"/>
            <a:ext cx="5778556" cy="24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19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EVILNGINX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F35C134-D6E1-4F08-3A28-CB3A5E18155D}"/>
              </a:ext>
            </a:extLst>
          </p:cNvPr>
          <p:cNvSpPr txBox="1"/>
          <p:nvPr/>
        </p:nvSpPr>
        <p:spPr>
          <a:xfrm>
            <a:off x="834501" y="1384917"/>
            <a:ext cx="62676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Redirectores y truquitos para JS en general: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Subdomain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takeover</a:t>
            </a:r>
            <a:r>
              <a:rPr lang="es-ES" b="1" dirty="0">
                <a:latin typeface="Abadi Extra Light" panose="020B0204020104020204" pitchFamily="34" charset="0"/>
              </a:rPr>
              <a:t> (registros CNAME olvidados)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-¿Tu file </a:t>
            </a:r>
            <a:r>
              <a:rPr lang="es-ES" b="1" dirty="0" err="1">
                <a:latin typeface="Abadi Extra Light" panose="020B0204020104020204" pitchFamily="34" charset="0"/>
              </a:rPr>
              <a:t>upload</a:t>
            </a:r>
            <a:r>
              <a:rPr lang="es-ES" b="1" dirty="0">
                <a:latin typeface="Abadi Extra Light" panose="020B0204020104020204" pitchFamily="34" charset="0"/>
              </a:rPr>
              <a:t> me deja subir ficheros HTML? ¿qué podría salir mal?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9ECA588-A759-5294-1A14-DC6707D7F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01" y="2981364"/>
            <a:ext cx="6454853" cy="31663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4EA3F1D-7F2B-74AF-BE21-AE6BB1C5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854" y="788267"/>
            <a:ext cx="4039691" cy="462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7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23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TRUQUITOS DE JAVASCRIPT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6053226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F35C134-D6E1-4F08-3A28-CB3A5E18155D}"/>
              </a:ext>
            </a:extLst>
          </p:cNvPr>
          <p:cNvSpPr txBox="1"/>
          <p:nvPr/>
        </p:nvSpPr>
        <p:spPr>
          <a:xfrm>
            <a:off x="834501" y="1384917"/>
            <a:ext cx="6267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Identificar navegadores sin depender de los </a:t>
            </a:r>
            <a:r>
              <a:rPr lang="es-ES" b="1" dirty="0" err="1">
                <a:latin typeface="Abadi Extra Light" panose="020B0204020104020204" pitchFamily="34" charset="0"/>
              </a:rPr>
              <a:t>User-Agent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C7B6F0-8CF4-317A-3052-4460673BFE0E}"/>
              </a:ext>
            </a:extLst>
          </p:cNvPr>
          <p:cNvSpPr txBox="1"/>
          <p:nvPr/>
        </p:nvSpPr>
        <p:spPr>
          <a:xfrm>
            <a:off x="834501" y="1908699"/>
            <a:ext cx="7989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-Cosas que tienen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-Cosas que no tienen y tienen todos los demás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-Funcionalidades que solo tiene X navegador (esto lo tengo pendiente aún)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EEDFC5-5BB7-3F38-E45F-DF9406C66BC2}"/>
              </a:ext>
            </a:extLst>
          </p:cNvPr>
          <p:cNvSpPr txBox="1"/>
          <p:nvPr/>
        </p:nvSpPr>
        <p:spPr>
          <a:xfrm>
            <a:off x="905523" y="2681980"/>
            <a:ext cx="68979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Edge: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window.msCommonShell</a:t>
            </a:r>
            <a:r>
              <a:rPr lang="es-ES" b="1" dirty="0">
                <a:latin typeface="Abadi Extra Light" panose="020B0204020104020204" pitchFamily="34" charset="0"/>
              </a:rPr>
              <a:t> (este no funciona siempre)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window.clientInformation.plugins</a:t>
            </a:r>
            <a:r>
              <a:rPr lang="es-ES" b="1" dirty="0">
                <a:latin typeface="Abadi Extra Light" panose="020B0204020104020204" pitchFamily="34" charset="0"/>
              </a:rPr>
              <a:t>["Microsoft Edge PDF Plugin (a veces </a:t>
            </a:r>
            <a:r>
              <a:rPr lang="es-ES" b="1" dirty="0" err="1">
                <a:latin typeface="Abadi Extra Light" panose="020B0204020104020204" pitchFamily="34" charset="0"/>
              </a:rPr>
              <a:t>Viewer</a:t>
            </a:r>
            <a:r>
              <a:rPr lang="es-ES" b="1" dirty="0">
                <a:latin typeface="Abadi Extra Light" panose="020B0204020104020204" pitchFamily="34" charset="0"/>
              </a:rPr>
              <a:t>)"]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 Chrome: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window.chrome</a:t>
            </a:r>
            <a:r>
              <a:rPr lang="es-ES" b="1" dirty="0">
                <a:latin typeface="Abadi Extra Light" panose="020B0204020104020204" pitchFamily="34" charset="0"/>
              </a:rPr>
              <a:t> (Chrome)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window.clientInformation.plugins</a:t>
            </a:r>
            <a:r>
              <a:rPr lang="es-ES" b="1" dirty="0">
                <a:latin typeface="Abadi Extra Light" panose="020B0204020104020204" pitchFamily="34" charset="0"/>
              </a:rPr>
              <a:t>["Chrome PDF </a:t>
            </a:r>
            <a:r>
              <a:rPr lang="es-ES" b="1" dirty="0" err="1">
                <a:latin typeface="Abadi Extra Light" panose="020B0204020104020204" pitchFamily="34" charset="0"/>
              </a:rPr>
              <a:t>Viewer</a:t>
            </a:r>
            <a:r>
              <a:rPr lang="es-ES" b="1" dirty="0">
                <a:latin typeface="Abadi Extra Light" panose="020B0204020104020204" pitchFamily="34" charset="0"/>
              </a:rPr>
              <a:t>"]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Mozilla: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mozInnerScreenX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mozInnerScreenY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Detección de </a:t>
            </a:r>
            <a:r>
              <a:rPr lang="es-ES" b="1" dirty="0" err="1">
                <a:latin typeface="Abadi Extra Light" panose="020B0204020104020204" pitchFamily="34" charset="0"/>
              </a:rPr>
              <a:t>webdrivers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r>
              <a:rPr lang="es-ES" b="1" dirty="0" err="1">
                <a:latin typeface="Abadi Extra Light" panose="020B0204020104020204" pitchFamily="34" charset="0"/>
              </a:rPr>
              <a:t>window.clientInformation.webdriver</a:t>
            </a:r>
            <a:r>
              <a:rPr lang="es-ES" b="1" dirty="0">
                <a:latin typeface="Abadi Extra Light" panose="020B0204020104020204" pitchFamily="34" charset="0"/>
              </a:rPr>
              <a:t> y https://developer.mozilla.org/en-US/docs/Web/API/Navigator/webdriver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406FBA1-45F8-503F-4BBB-0A9FF788B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472" y="3259077"/>
            <a:ext cx="3413556" cy="75856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067BC2C-8A79-93BD-FA5B-8C80C95B7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037" y="1481651"/>
            <a:ext cx="5452508" cy="756057"/>
          </a:xfrm>
          <a:prstGeom prst="rect">
            <a:avLst/>
          </a:prstGeom>
        </p:spPr>
      </p:pic>
      <p:pic>
        <p:nvPicPr>
          <p:cNvPr id="18" name="Imagen 1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1988D91-1D0D-940D-62BE-7CEB51D4F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63" y="4618160"/>
            <a:ext cx="2842506" cy="12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38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23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TRUQUITOS DE JAVASCRIPT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6053226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C4D3A52A-6F2C-2C67-2883-F61717E479A5}"/>
              </a:ext>
            </a:extLst>
          </p:cNvPr>
          <p:cNvSpPr txBox="1"/>
          <p:nvPr/>
        </p:nvSpPr>
        <p:spPr>
          <a:xfrm>
            <a:off x="488272" y="1792513"/>
            <a:ext cx="42435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-Ofuscar el JS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Anti-debugging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window.top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Las técnicas </a:t>
            </a:r>
            <a:r>
              <a:rPr lang="es-ES" b="1" dirty="0" err="1">
                <a:latin typeface="Abadi Extra Light" panose="020B0204020104020204" pitchFamily="34" charset="0"/>
              </a:rPr>
              <a:t>anti-web</a:t>
            </a:r>
            <a:r>
              <a:rPr lang="es-ES" b="1" dirty="0">
                <a:latin typeface="Abadi Extra Light" panose="020B0204020104020204" pitchFamily="34" charset="0"/>
              </a:rPr>
              <a:t> drivers que he comentado 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https://x-c3ll.github.io/posts/javascript-antidebugging/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https://weizmangal.com/?tags=Anti-Debug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setInterval</a:t>
            </a:r>
            <a:r>
              <a:rPr lang="es-ES" b="1" dirty="0">
                <a:latin typeface="Abadi Extra Light" panose="020B0204020104020204" pitchFamily="34" charset="0"/>
              </a:rPr>
              <a:t>(() =&gt; {</a:t>
            </a:r>
            <a:r>
              <a:rPr lang="es-ES" b="1" dirty="0" err="1">
                <a:latin typeface="Abadi Extra Light" panose="020B0204020104020204" pitchFamily="34" charset="0"/>
              </a:rPr>
              <a:t>debugger</a:t>
            </a:r>
            <a:r>
              <a:rPr lang="es-ES" b="1" dirty="0">
                <a:latin typeface="Abadi Extra Light" panose="020B0204020104020204" pitchFamily="34" charset="0"/>
              </a:rPr>
              <a:t>;}, 100);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C322719-214D-2C0E-FA09-6336DEE95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473" y="1665430"/>
            <a:ext cx="7084892" cy="44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14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29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23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WEBASSEMBLY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3904830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3310A8-C6B4-D08A-43E8-58E9565B39E7}"/>
              </a:ext>
            </a:extLst>
          </p:cNvPr>
          <p:cNvSpPr txBox="1"/>
          <p:nvPr/>
        </p:nvSpPr>
        <p:spPr>
          <a:xfrm>
            <a:off x="720436" y="1345417"/>
            <a:ext cx="50869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-Otros lenguajes -&gt; compilación -&gt; </a:t>
            </a:r>
            <a:r>
              <a:rPr lang="es-ES" b="1" dirty="0" err="1">
                <a:latin typeface="Abadi Extra Light" panose="020B0204020104020204" pitchFamily="34" charset="0"/>
              </a:rPr>
              <a:t>WebAssembly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-Es más rápido que JS porque es de más bajo nivel (JS es de alto nivel)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-Soportado por la mayoría de navegadores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-Interesante para usos ofensivos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https://telefonicatech.com/en/blog/dark-side-webassembly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https://www.virusbulletin.com/virusbulletin/2018/10/dark-side-webassembly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3EF063-68B5-90B9-7DE8-4E4BA94E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033" y="1047364"/>
            <a:ext cx="2238375" cy="1066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690898F-4E7C-F01D-4899-F0232A1BB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40" y="2255273"/>
            <a:ext cx="4582978" cy="38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0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0D44F2-AA55-05A9-46FD-411248115E0C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EL MENÚ DE HOY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191B578-1DAF-1F11-AF6D-260C466DA476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5126182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09DBFA3E-2E97-51E7-62B4-F7562999F6EB}"/>
              </a:ext>
            </a:extLst>
          </p:cNvPr>
          <p:cNvSpPr txBox="1"/>
          <p:nvPr/>
        </p:nvSpPr>
        <p:spPr>
          <a:xfrm>
            <a:off x="720436" y="1422400"/>
            <a:ext cx="8848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Inspeccionando a nuestro objetivo</a:t>
            </a:r>
          </a:p>
          <a:p>
            <a:pPr marL="342900" indent="-342900">
              <a:buFontTx/>
              <a:buAutoNum type="arabicParenR"/>
            </a:pPr>
            <a:r>
              <a:rPr lang="es-ES" b="1" dirty="0" err="1">
                <a:latin typeface="Abadi Extra Light" panose="020B0204020104020204" pitchFamily="34" charset="0"/>
              </a:rPr>
              <a:t>Gophish</a:t>
            </a:r>
            <a:r>
              <a:rPr lang="es-ES" b="1" dirty="0">
                <a:latin typeface="Abadi Extra Light" panose="020B0204020104020204" pitchFamily="34" charset="0"/>
              </a:rPr>
              <a:t> (y detección)</a:t>
            </a: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Bypass de 2FA, técnicas y </a:t>
            </a:r>
            <a:r>
              <a:rPr lang="es-ES" b="1" dirty="0" err="1">
                <a:latin typeface="Abadi Extra Light" panose="020B0204020104020204" pitchFamily="34" charset="0"/>
              </a:rPr>
              <a:t>tools</a:t>
            </a:r>
            <a:r>
              <a:rPr lang="es-ES" b="1" dirty="0">
                <a:latin typeface="Abadi Extra Light" panose="020B0204020104020204" pitchFamily="34" charset="0"/>
              </a:rPr>
              <a:t> (y medidas defensivas)</a:t>
            </a: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Ficheros (novedades y medidas defensivas)</a:t>
            </a: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Phishing alternativo (OAuth, </a:t>
            </a:r>
            <a:r>
              <a:rPr lang="es-ES" b="1" dirty="0" err="1">
                <a:latin typeface="Abadi Extra Light" panose="020B0204020104020204" pitchFamily="34" charset="0"/>
              </a:rPr>
              <a:t>Teams</a:t>
            </a:r>
            <a:r>
              <a:rPr lang="es-ES" b="1" dirty="0">
                <a:latin typeface="Abadi Extra Light" panose="020B0204020104020204" pitchFamily="34" charset="0"/>
              </a:rPr>
              <a:t>, </a:t>
            </a:r>
            <a:r>
              <a:rPr lang="es-ES" b="1" dirty="0" err="1">
                <a:latin typeface="Abadi Extra Light" panose="020B0204020104020204" pitchFamily="34" charset="0"/>
              </a:rPr>
              <a:t>etc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Probablemente más cosas que se me vayan ocurriendo</a:t>
            </a:r>
          </a:p>
        </p:txBody>
      </p:sp>
    </p:spTree>
    <p:extLst>
      <p:ext uri="{BB962C8B-B14F-4D97-AF65-F5344CB8AC3E}">
        <p14:creationId xmlns:p14="http://schemas.microsoft.com/office/powerpoint/2010/main" val="934787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23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WEBASSEMBLY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3904830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20231020_232701">
            <a:hlinkClick r:id="" action="ppaction://media"/>
            <a:extLst>
              <a:ext uri="{FF2B5EF4-FFF2-40B4-BE49-F238E27FC236}">
                <a16:creationId xmlns:a16="http://schemas.microsoft.com/office/drawing/2014/main" id="{5ECFA9F3-9D12-09AB-F76D-56EF8D4F6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369" y="1221585"/>
            <a:ext cx="9016414" cy="50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23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PYSCRIPT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3904830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39A03D50-B506-FE7B-2F38-76ABF4A32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131" y="128155"/>
            <a:ext cx="4743450" cy="190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1AA839-9B7D-B160-D503-5E2645F6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823" y="2072412"/>
            <a:ext cx="3461295" cy="430826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63310A8-C6B4-D08A-43E8-58E9565B39E7}"/>
              </a:ext>
            </a:extLst>
          </p:cNvPr>
          <p:cNvSpPr txBox="1"/>
          <p:nvPr/>
        </p:nvSpPr>
        <p:spPr>
          <a:xfrm>
            <a:off x="870012" y="1447060"/>
            <a:ext cx="4436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Es un </a:t>
            </a:r>
            <a:r>
              <a:rPr lang="es-ES" b="1" dirty="0" err="1">
                <a:latin typeface="Abadi Extra Light" panose="020B0204020104020204" pitchFamily="34" charset="0"/>
              </a:rPr>
              <a:t>framework</a:t>
            </a:r>
            <a:r>
              <a:rPr lang="es-ES" b="1" dirty="0">
                <a:latin typeface="Abadi Extra Light" panose="020B0204020104020204" pitchFamily="34" charset="0"/>
              </a:rPr>
              <a:t>  de JavaScript que permite a los usuarios crear aplicaciones en Python en el navegador utilizando una mezcla de Python y HTML normal.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6552616-CE05-1E7C-D77F-3D0C70B4F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36" y="2681288"/>
            <a:ext cx="2333640" cy="35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905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803564" y="1403927"/>
            <a:ext cx="84642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-Formatos habituales (la pelea de Microsoft con las macros)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-Formatos descubiertos/usados recientemente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 OneNote (.</a:t>
            </a:r>
            <a:r>
              <a:rPr lang="es-ES" b="1" dirty="0" err="1">
                <a:latin typeface="Abadi Extra Light" panose="020B0204020104020204" pitchFamily="34" charset="0"/>
              </a:rPr>
              <a:t>onenote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 LNK (.</a:t>
            </a:r>
            <a:r>
              <a:rPr lang="es-ES" b="1" dirty="0" err="1">
                <a:latin typeface="Abadi Extra Light" panose="020B0204020104020204" pitchFamily="34" charset="0"/>
              </a:rPr>
              <a:t>lnk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 SLN (.</a:t>
            </a:r>
            <a:r>
              <a:rPr lang="es-ES" b="1" dirty="0" err="1">
                <a:latin typeface="Abadi Extra Light" panose="020B0204020104020204" pitchFamily="34" charset="0"/>
              </a:rPr>
              <a:t>suo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-Medidas defensivas y </a:t>
            </a:r>
            <a:r>
              <a:rPr lang="es-ES" b="1" dirty="0" err="1">
                <a:latin typeface="Abadi Extra Light" panose="020B0204020104020204" pitchFamily="34" charset="0"/>
              </a:rPr>
              <a:t>bypasses</a:t>
            </a:r>
            <a:r>
              <a:rPr lang="es-ES" b="1" dirty="0">
                <a:latin typeface="Abadi Extra Light" panose="020B0204020104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MOTW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Smartscreen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275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FICHEROS: OneNote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C6BA1D-C0F0-186D-DD3C-F049A313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41617"/>
            <a:ext cx="5236531" cy="264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886634-A885-D05F-5E25-D37E00AF0F0F}"/>
              </a:ext>
            </a:extLst>
          </p:cNvPr>
          <p:cNvSpPr txBox="1"/>
          <p:nvPr/>
        </p:nvSpPr>
        <p:spPr>
          <a:xfrm>
            <a:off x="825623" y="1358283"/>
            <a:ext cx="4429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-Ficheros ZIP con .</a:t>
            </a:r>
            <a:r>
              <a:rPr lang="es-ES" b="1" dirty="0" err="1">
                <a:latin typeface="Abadi Extra Light" panose="020B0204020104020204" pitchFamily="34" charset="0"/>
              </a:rPr>
              <a:t>onenote</a:t>
            </a:r>
            <a:r>
              <a:rPr lang="es-ES" b="1" dirty="0">
                <a:latin typeface="Abadi Extra Light" panose="020B0204020104020204" pitchFamily="34" charset="0"/>
              </a:rPr>
              <a:t> y más ficheros </a:t>
            </a:r>
            <a:r>
              <a:rPr lang="es-ES" b="1" dirty="0" err="1">
                <a:latin typeface="Abadi Extra Light" panose="020B0204020104020204" pitchFamily="34" charset="0"/>
              </a:rPr>
              <a:t>dentros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-Embeber ficheros y crear botones (tipo </a:t>
            </a:r>
            <a:r>
              <a:rPr lang="es-ES" b="1" dirty="0" err="1">
                <a:latin typeface="Abadi Extra Light" panose="020B0204020104020204" pitchFamily="34" charset="0"/>
              </a:rPr>
              <a:t>Call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to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Action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8907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FICHEROS: LNK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A6ACB-8646-0256-41AA-29D29C1F2369}"/>
              </a:ext>
            </a:extLst>
          </p:cNvPr>
          <p:cNvSpPr txBox="1"/>
          <p:nvPr/>
        </p:nvSpPr>
        <p:spPr>
          <a:xfrm>
            <a:off x="720436" y="1376580"/>
            <a:ext cx="6790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https://www.x86matthew.com/view_post?id=embed_exe_lnk (embeber un ejecutable dentro de un .</a:t>
            </a:r>
            <a:r>
              <a:rPr lang="es-ES" b="1" dirty="0" err="1">
                <a:latin typeface="Abadi Extra Light" panose="020B0204020104020204" pitchFamily="34" charset="0"/>
              </a:rPr>
              <a:t>lnk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LNK que ejecute un comando que no pille el AV/EDR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https://github.com/it-gorillaz/lnk2pwn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CC0BA3-74E9-5739-3943-F8CB742E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175" y="1312909"/>
            <a:ext cx="1095528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3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FICHEROS: VSTO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8CAB000B-E26D-B5AF-1811-E5A1E18D046E}"/>
              </a:ext>
            </a:extLst>
          </p:cNvPr>
          <p:cNvSpPr txBox="1"/>
          <p:nvPr/>
        </p:nvSpPr>
        <p:spPr>
          <a:xfrm>
            <a:off x="662989" y="1622250"/>
            <a:ext cx="10819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https://www.deepinstinct.com/blog/no-macro-no-worries-vsto-being-weaponized-by-threat-actors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8B3373-8FE7-B0CC-E38C-878761B2DFE6}"/>
              </a:ext>
            </a:extLst>
          </p:cNvPr>
          <p:cNvSpPr txBox="1"/>
          <p:nvPr/>
        </p:nvSpPr>
        <p:spPr>
          <a:xfrm>
            <a:off x="662989" y="1252917"/>
            <a:ext cx="384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-Office </a:t>
            </a:r>
            <a:r>
              <a:rPr lang="es-ES" b="1" dirty="0" err="1">
                <a:latin typeface="Abadi Extra Light" panose="020B0204020104020204" pitchFamily="34" charset="0"/>
              </a:rPr>
              <a:t>Addins</a:t>
            </a:r>
            <a:r>
              <a:rPr lang="es-ES" b="1" dirty="0">
                <a:latin typeface="Abadi Extra Light" panose="020B0204020104020204" pitchFamily="34" charset="0"/>
              </a:rPr>
              <a:t>, no requiere de macros</a:t>
            </a:r>
          </a:p>
        </p:txBody>
      </p:sp>
      <p:pic>
        <p:nvPicPr>
          <p:cNvPr id="5122" name="Picture 2" descr="Figure 9 - Remote VSTO ">
            <a:extLst>
              <a:ext uri="{FF2B5EF4-FFF2-40B4-BE49-F238E27FC236}">
                <a16:creationId xmlns:a16="http://schemas.microsoft.com/office/drawing/2014/main" id="{E2E0EF8D-67DA-A5F7-EEA8-9CE02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92" y="2496742"/>
            <a:ext cx="10608816" cy="13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8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FICHEROS: </a:t>
            </a:r>
            <a:r>
              <a:rPr lang="es-ES" sz="3200" dirty="0" err="1">
                <a:solidFill>
                  <a:srgbClr val="FFFF00"/>
                </a:solidFill>
              </a:rPr>
              <a:t>SLNs</a:t>
            </a:r>
            <a:endParaRPr lang="es-ES" sz="3200" dirty="0">
              <a:solidFill>
                <a:srgbClr val="FFFF00"/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637309" y="1286861"/>
            <a:ext cx="10797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https://learn.microsoft.com/es-es/visualstudio/extensibility/internals/solution-dot-sln-file?view=vs-2022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https://github.com/cjm00n/EvilSln (los .</a:t>
            </a:r>
            <a:r>
              <a:rPr lang="es-ES" b="1" dirty="0" err="1">
                <a:latin typeface="Abadi Extra Light" panose="020B0204020104020204" pitchFamily="34" charset="0"/>
              </a:rPr>
              <a:t>suo</a:t>
            </a:r>
            <a:r>
              <a:rPr lang="es-ES" b="1" dirty="0">
                <a:latin typeface="Abadi Extra Light" panose="020B0204020104020204" pitchFamily="34" charset="0"/>
              </a:rPr>
              <a:t>, son </a:t>
            </a:r>
            <a:r>
              <a:rPr lang="es-ES" b="1" dirty="0" err="1">
                <a:latin typeface="Abadi Extra Light" panose="020B0204020104020204" pitchFamily="34" charset="0"/>
              </a:rPr>
              <a:t>VSPackages</a:t>
            </a:r>
            <a:r>
              <a:rPr lang="es-ES" b="1" dirty="0">
                <a:latin typeface="Abadi Extra Light" panose="020B0204020104020204" pitchFamily="34" charset="0"/>
              </a:rPr>
              <a:t>, extensiones para Visual Studio)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https://outflank.nl/blog/2023/03/28/attacking-visual-studio-for-initial-access/ (</a:t>
            </a:r>
            <a:r>
              <a:rPr lang="es-ES" b="1" dirty="0" err="1">
                <a:latin typeface="Abadi Extra Light" panose="020B0204020104020204" pitchFamily="34" charset="0"/>
              </a:rPr>
              <a:t>type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libraries</a:t>
            </a:r>
            <a:r>
              <a:rPr lang="es-ES" b="1" dirty="0">
                <a:latin typeface="Abadi Extra Light" panose="020B0204020104020204" pitchFamily="34" charset="0"/>
              </a:rPr>
              <a:t>, ficheros .</a:t>
            </a:r>
            <a:r>
              <a:rPr lang="es-ES" b="1" dirty="0" err="1">
                <a:latin typeface="Abadi Extra Light" panose="020B0204020104020204" pitchFamily="34" charset="0"/>
              </a:rPr>
              <a:t>tlb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r>
              <a:rPr lang="es-ES" b="1" dirty="0" err="1">
                <a:latin typeface="Abadi Extra Light" panose="020B0204020104020204" pitchFamily="34" charset="0"/>
              </a:rPr>
              <a:t>GetFrameworkPaths</a:t>
            </a:r>
            <a:r>
              <a:rPr lang="es-ES" b="1" dirty="0">
                <a:latin typeface="Abadi Extra Light" panose="020B0204020104020204" pitchFamily="34" charset="0"/>
              </a:rPr>
              <a:t> (se ejecuta al ver el código en el IDE)</a:t>
            </a:r>
          </a:p>
          <a:p>
            <a:r>
              <a:rPr lang="es-ES" b="1" dirty="0" err="1">
                <a:latin typeface="Abadi Extra Light" panose="020B0204020104020204" pitchFamily="34" charset="0"/>
              </a:rPr>
              <a:t>Build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events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>
                <a:latin typeface="Abadi Extra Light" panose="020B0204020104020204" pitchFamily="34" charset="0"/>
                <a:sym typeface="Wingdings" panose="05000000000000000000" pitchFamily="2" charset="2"/>
              </a:rPr>
              <a:t>(lo que usó Corea del Norte con </a:t>
            </a:r>
            <a:r>
              <a:rPr lang="es-ES" b="1" dirty="0" err="1">
                <a:latin typeface="Abadi Extra Light" panose="020B0204020104020204" pitchFamily="34" charset="0"/>
                <a:sym typeface="Wingdings" panose="05000000000000000000" pitchFamily="2" charset="2"/>
              </a:rPr>
              <a:t>security</a:t>
            </a:r>
            <a:r>
              <a:rPr lang="es-ES" b="1" dirty="0">
                <a:latin typeface="Abadi Extra Light" panose="020B0204020104020204" pitchFamily="34" charset="0"/>
                <a:sym typeface="Wingdings" panose="05000000000000000000" pitchFamily="2" charset="2"/>
              </a:rPr>
              <a:t> </a:t>
            </a:r>
            <a:r>
              <a:rPr lang="es-ES" b="1" dirty="0" err="1">
                <a:latin typeface="Abadi Extra Light" panose="020B0204020104020204" pitchFamily="34" charset="0"/>
                <a:sym typeface="Wingdings" panose="05000000000000000000" pitchFamily="2" charset="2"/>
              </a:rPr>
              <a:t>researchers</a:t>
            </a:r>
            <a:r>
              <a:rPr lang="es-ES" b="1" dirty="0">
                <a:latin typeface="Abadi Extra Light" panose="020B0204020104020204" pitchFamily="34" charset="0"/>
                <a:sym typeface="Wingdings" panose="05000000000000000000" pitchFamily="2" charset="2"/>
              </a:rPr>
              <a:t> hace 2 años)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Nota: esto de los proyectos de programación seguramente sirva para otros </a:t>
            </a:r>
            <a:r>
              <a:rPr lang="es-ES" b="1" dirty="0" err="1">
                <a:latin typeface="Abadi Extra Light" panose="020B0204020104020204" pitchFamily="34" charset="0"/>
              </a:rPr>
              <a:t>IDEs</a:t>
            </a:r>
            <a:r>
              <a:rPr lang="es-ES" b="1" dirty="0">
                <a:latin typeface="Abadi Extra Light" panose="020B0204020104020204" pitchFamily="34" charset="0"/>
              </a:rPr>
              <a:t> (aunque no para Visual Studio,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porque los </a:t>
            </a:r>
            <a:r>
              <a:rPr lang="es-ES" b="1" dirty="0" err="1">
                <a:latin typeface="Abadi Extra Light" panose="020B0204020104020204" pitchFamily="34" charset="0"/>
              </a:rPr>
              <a:t>workspace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settings</a:t>
            </a:r>
            <a:r>
              <a:rPr lang="es-ES" b="1" dirty="0">
                <a:latin typeface="Abadi Extra Light" panose="020B0204020104020204" pitchFamily="34" charset="0"/>
              </a:rPr>
              <a:t> no permiten la ejecución de código).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BD7022F-73CB-A273-5FBD-6FF8CDF4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3859938"/>
            <a:ext cx="75723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5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FICHEROS: </a:t>
            </a:r>
            <a:r>
              <a:rPr lang="es-ES" sz="3200" dirty="0" err="1">
                <a:solidFill>
                  <a:srgbClr val="FFFF00"/>
                </a:solidFill>
              </a:rPr>
              <a:t>SLNs</a:t>
            </a:r>
            <a:endParaRPr lang="es-ES" sz="3200" dirty="0">
              <a:solidFill>
                <a:srgbClr val="FFFF00"/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637309" y="1286861"/>
            <a:ext cx="10797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https://learn.microsoft.com/es-es/visualstudio/extensibility/internals/solution-dot-sln-file?view=vs-2022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https://github.com/cjm00n/EvilSln</a:t>
            </a:r>
          </a:p>
        </p:txBody>
      </p:sp>
      <p:pic>
        <p:nvPicPr>
          <p:cNvPr id="7" name="evilsln_poc">
            <a:hlinkClick r:id="" action="ppaction://media"/>
            <a:extLst>
              <a:ext uri="{FF2B5EF4-FFF2-40B4-BE49-F238E27FC236}">
                <a16:creationId xmlns:a16="http://schemas.microsoft.com/office/drawing/2014/main" id="{0B1BEED9-EB6D-2656-B36B-DCEF53D01E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002" y="247655"/>
            <a:ext cx="11847996" cy="57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7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760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FICHEROS: HTML SMUGGLING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124900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AC58C708-0D21-8B67-3734-D551F9EF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435463"/>
            <a:ext cx="6426088" cy="450906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575E68-C194-0790-2C03-9E73044689F9}"/>
              </a:ext>
            </a:extLst>
          </p:cNvPr>
          <p:cNvSpPr txBox="1"/>
          <p:nvPr/>
        </p:nvSpPr>
        <p:spPr>
          <a:xfrm>
            <a:off x="7448365" y="1589103"/>
            <a:ext cx="39862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ired.team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-Uso de Blobs de JS (colección de bytes)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-En resumen, descargar fichero sin depender de que el usuario haga </a:t>
            </a:r>
            <a:r>
              <a:rPr lang="es-ES" b="1" dirty="0" err="1">
                <a:latin typeface="Abadi Extra Light" panose="020B0204020104020204" pitchFamily="34" charset="0"/>
              </a:rPr>
              <a:t>click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Para el atacante: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-Ofuscar JS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-Cifrado y descifrado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-En varias fases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-Técnicas de </a:t>
            </a:r>
            <a:r>
              <a:rPr lang="es-ES" b="1" dirty="0" err="1">
                <a:latin typeface="Abadi Extra Light" panose="020B0204020104020204" pitchFamily="34" charset="0"/>
              </a:rPr>
              <a:t>anti-debugging</a:t>
            </a:r>
            <a:endParaRPr lang="es-ES" b="1" dirty="0">
              <a:latin typeface="Abadi Extra Light" panose="020B0204020104020204" pitchFamily="34" charset="0"/>
            </a:endParaRP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Para el defensor: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window.URL.createObjectURL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window.URL.revokeObjectURL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-Análisis del fichero bajado</a:t>
            </a:r>
          </a:p>
        </p:txBody>
      </p:sp>
    </p:spTree>
    <p:extLst>
      <p:ext uri="{BB962C8B-B14F-4D97-AF65-F5344CB8AC3E}">
        <p14:creationId xmlns:p14="http://schemas.microsoft.com/office/powerpoint/2010/main" val="1812287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39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WINDOWS Y LAS MACROS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734282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14C3DF9-9FB1-FD88-45B8-B244FF48FD0F}"/>
              </a:ext>
            </a:extLst>
          </p:cNvPr>
          <p:cNvSpPr txBox="1"/>
          <p:nvPr/>
        </p:nvSpPr>
        <p:spPr>
          <a:xfrm>
            <a:off x="852256" y="1482571"/>
            <a:ext cx="7847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 https://learn.microsoft.com/en-us/deployoffice/security/internet-macros-blocked  // a principios de año a Microsoft le dio por bloquear todas las macros de los ficheros provenientes de Internet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 https://www.proofpoint.com/us/blog/threat-insight/how-threat-actors-are-adapting-post-macro-world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F9F1FD5-E33E-AC72-2BE5-EF9BFABB9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6" y="3060254"/>
            <a:ext cx="80010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1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</a:t>
            </a: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232F8319-8394-AFD4-8B91-174281FD22C6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485746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40C36506-1E57-6755-9417-30BE6F6F6D4C}"/>
              </a:ext>
            </a:extLst>
          </p:cNvPr>
          <p:cNvSpPr txBox="1"/>
          <p:nvPr/>
        </p:nvSpPr>
        <p:spPr>
          <a:xfrm>
            <a:off x="720435" y="383308"/>
            <a:ext cx="7158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INSPECCIONANDO A NUESTRO OBJETIVO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7B85E8-1F0C-13EF-7743-A34293F36CCB}"/>
              </a:ext>
            </a:extLst>
          </p:cNvPr>
          <p:cNvSpPr txBox="1"/>
          <p:nvPr/>
        </p:nvSpPr>
        <p:spPr>
          <a:xfrm>
            <a:off x="720436" y="1422400"/>
            <a:ext cx="8848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Preguntas a plantearse: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¿Es posible realizar un e-mail </a:t>
            </a:r>
            <a:r>
              <a:rPr lang="es-ES" b="1" dirty="0" err="1">
                <a:latin typeface="Abadi Extra Light" panose="020B0204020104020204" pitchFamily="34" charset="0"/>
              </a:rPr>
              <a:t>spoofing</a:t>
            </a:r>
            <a:r>
              <a:rPr lang="es-ES" b="1" dirty="0">
                <a:latin typeface="Abadi Extra Light" panose="020B0204020104020204" pitchFamily="34" charset="0"/>
              </a:rPr>
              <a:t>? (SPF, DKIM, DMARC)</a:t>
            </a: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¿Es posible saber qué medidas de seguridad inspeccionan el correo que mandamos?</a:t>
            </a:r>
          </a:p>
          <a:p>
            <a:pPr marL="342900" indent="-342900">
              <a:buAutoNum type="arabicParenR"/>
            </a:pPr>
            <a:r>
              <a:rPr lang="es-ES" b="1" dirty="0">
                <a:latin typeface="Abadi Extra Light" panose="020B0204020104020204" pitchFamily="34" charset="0"/>
              </a:rPr>
              <a:t>Una vez sabemos esto, ¿qué podemos hacer para saltarnos las medidas que haya?</a:t>
            </a:r>
          </a:p>
        </p:txBody>
      </p:sp>
      <p:pic>
        <p:nvPicPr>
          <p:cNvPr id="10" name="Imagen 9" descr="Un hombre con traje de color negro&#10;&#10;Descripción generada automáticamente con confianza baja">
            <a:extLst>
              <a:ext uri="{FF2B5EF4-FFF2-40B4-BE49-F238E27FC236}">
                <a16:creationId xmlns:a16="http://schemas.microsoft.com/office/drawing/2014/main" id="{72015F5E-8051-88BB-C0BF-6871D54DE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40" y="3507103"/>
            <a:ext cx="4642678" cy="19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730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MEDIDAS DEFENSIVAS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637309" y="1286861"/>
            <a:ext cx="10797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-MOTW (Mark-</a:t>
            </a:r>
            <a:r>
              <a:rPr lang="es-ES" b="1" dirty="0" err="1">
                <a:latin typeface="Abadi Extra Light" panose="020B0204020104020204" pitchFamily="34" charset="0"/>
              </a:rPr>
              <a:t>Of</a:t>
            </a:r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The</a:t>
            </a:r>
            <a:r>
              <a:rPr lang="es-ES" b="1" dirty="0">
                <a:latin typeface="Abadi Extra Light" panose="020B0204020104020204" pitchFamily="34" charset="0"/>
              </a:rPr>
              <a:t>-Web) y </a:t>
            </a:r>
            <a:r>
              <a:rPr lang="es-ES" b="1" dirty="0" err="1">
                <a:latin typeface="Abadi Extra Light" panose="020B0204020104020204" pitchFamily="34" charset="0"/>
              </a:rPr>
              <a:t>Smartscreen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-El SEG (ya lo hemos visto)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Proxies</a:t>
            </a:r>
            <a:r>
              <a:rPr lang="es-ES" b="1" dirty="0">
                <a:latin typeface="Abadi Extra Light" panose="020B0204020104020204" pitchFamily="34" charset="0"/>
              </a:rPr>
              <a:t> corporativos y extensiones del navegador de seguridad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12E53DC-B988-B817-05DE-53CBD3023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496611"/>
            <a:ext cx="39814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45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5769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MOTW (Mark-</a:t>
            </a:r>
            <a:r>
              <a:rPr lang="es-ES" sz="3200" dirty="0" err="1">
                <a:solidFill>
                  <a:srgbClr val="FFFF00"/>
                </a:solidFill>
              </a:rPr>
              <a:t>Of</a:t>
            </a:r>
            <a:r>
              <a:rPr lang="es-ES" sz="3200" dirty="0">
                <a:solidFill>
                  <a:srgbClr val="FFFF00"/>
                </a:solidFill>
              </a:rPr>
              <a:t>-</a:t>
            </a:r>
            <a:r>
              <a:rPr lang="es-ES" sz="3200" dirty="0" err="1">
                <a:solidFill>
                  <a:srgbClr val="FFFF00"/>
                </a:solidFill>
              </a:rPr>
              <a:t>The</a:t>
            </a:r>
            <a:r>
              <a:rPr lang="es-ES" sz="3200" dirty="0">
                <a:solidFill>
                  <a:srgbClr val="FFFF00"/>
                </a:solidFill>
              </a:rPr>
              <a:t>-Web)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7535797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637309" y="1189207"/>
            <a:ext cx="10797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-El </a:t>
            </a:r>
            <a:r>
              <a:rPr lang="es-ES" b="1" dirty="0" err="1">
                <a:latin typeface="Abadi Extra Light" panose="020B0204020104020204" pitchFamily="34" charset="0"/>
              </a:rPr>
              <a:t>Alternate</a:t>
            </a:r>
            <a:r>
              <a:rPr lang="es-ES" b="1" dirty="0">
                <a:latin typeface="Abadi Extra Light" panose="020B0204020104020204" pitchFamily="34" charset="0"/>
              </a:rPr>
              <a:t> Data </a:t>
            </a:r>
            <a:r>
              <a:rPr lang="es-ES" b="1" dirty="0" err="1">
                <a:latin typeface="Abadi Extra Light" panose="020B0204020104020204" pitchFamily="34" charset="0"/>
              </a:rPr>
              <a:t>Stream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Zone.Identifier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-Ficheros .</a:t>
            </a:r>
            <a:r>
              <a:rPr lang="es-ES" b="1" dirty="0" err="1">
                <a:latin typeface="Abadi Extra Light" panose="020B0204020104020204" pitchFamily="34" charset="0"/>
              </a:rPr>
              <a:t>iso</a:t>
            </a:r>
            <a:r>
              <a:rPr lang="es-ES" b="1" dirty="0">
                <a:latin typeface="Abadi Extra Light" panose="020B0204020104020204" pitchFamily="34" charset="0"/>
              </a:rPr>
              <a:t> (solucionado en Windows en Noviembre de 2022)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-Ficheros </a:t>
            </a:r>
            <a:r>
              <a:rPr lang="es-ES" b="1" dirty="0" err="1">
                <a:latin typeface="Abadi Extra Light" panose="020B0204020104020204" pitchFamily="34" charset="0"/>
              </a:rPr>
              <a:t>vhd</a:t>
            </a:r>
            <a:r>
              <a:rPr lang="es-ES" b="1" dirty="0">
                <a:latin typeface="Abadi Extra Light" panose="020B0204020104020204" pitchFamily="34" charset="0"/>
              </a:rPr>
              <a:t>, </a:t>
            </a:r>
            <a:r>
              <a:rPr lang="es-ES" b="1" dirty="0" err="1">
                <a:latin typeface="Abadi Extra Light" panose="020B0204020104020204" pitchFamily="34" charset="0"/>
              </a:rPr>
              <a:t>vhdx</a:t>
            </a:r>
            <a:r>
              <a:rPr lang="es-ES" b="1" dirty="0">
                <a:latin typeface="Abadi Extra Light" panose="020B0204020104020204" pitchFamily="34" charset="0"/>
              </a:rPr>
              <a:t>: https://twitter.com/h2jazi/status/1595440184551739398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Smartscreen</a:t>
            </a:r>
            <a:r>
              <a:rPr lang="es-ES" b="1" dirty="0">
                <a:latin typeface="Abadi Extra Light" panose="020B0204020104020204" pitchFamily="34" charset="0"/>
              </a:rPr>
              <a:t> funciona por la reputación del fichero (importa por ejemplo si está firmado o no)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 https://github.com/mgeeky/PackMyPayload/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 https://github.com/nmantani/archiver-MOTW-support-comparison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40EDA02-4BE5-FED0-B216-E1EDBD74F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025" y="3916840"/>
            <a:ext cx="6648450" cy="20193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D291B08-1E97-AA2B-3B64-0AC53745B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" y="2986434"/>
            <a:ext cx="3517612" cy="32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89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PROXIES CORPORATIVOS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13377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Imagen 9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2DD5B8D7-2CCC-7772-2B76-BFB75E972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2516650"/>
            <a:ext cx="5159187" cy="225571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15F98B-6B6A-B1D8-5439-2D9C945DDF87}"/>
              </a:ext>
            </a:extLst>
          </p:cNvPr>
          <p:cNvSpPr txBox="1"/>
          <p:nvPr/>
        </p:nvSpPr>
        <p:spPr>
          <a:xfrm>
            <a:off x="720436" y="1269507"/>
            <a:ext cx="6807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-De dos tipos (y otras cosas que hacen lo mismo):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Locales (</a:t>
            </a:r>
            <a:r>
              <a:rPr lang="es-ES" b="1" dirty="0" err="1">
                <a:latin typeface="Abadi Extra Light" panose="020B0204020104020204" pitchFamily="34" charset="0"/>
              </a:rPr>
              <a:t>ej</a:t>
            </a:r>
            <a:r>
              <a:rPr lang="es-ES" b="1" dirty="0">
                <a:latin typeface="Abadi Extra Light" panose="020B0204020104020204" pitchFamily="34" charset="0"/>
              </a:rPr>
              <a:t>: </a:t>
            </a:r>
            <a:r>
              <a:rPr lang="es-ES" b="1" dirty="0" err="1">
                <a:latin typeface="Abadi Extra Light" panose="020B0204020104020204" pitchFamily="34" charset="0"/>
              </a:rPr>
              <a:t>Zscaler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Remotos (</a:t>
            </a:r>
            <a:r>
              <a:rPr lang="es-ES" b="1" dirty="0" err="1">
                <a:latin typeface="Abadi Extra Light" panose="020B0204020104020204" pitchFamily="34" charset="0"/>
              </a:rPr>
              <a:t>ej</a:t>
            </a:r>
            <a:r>
              <a:rPr lang="es-ES" b="1" dirty="0">
                <a:latin typeface="Abadi Extra Light" panose="020B0204020104020204" pitchFamily="34" charset="0"/>
              </a:rPr>
              <a:t>: Cisco </a:t>
            </a:r>
            <a:r>
              <a:rPr lang="es-ES" b="1" dirty="0" err="1">
                <a:latin typeface="Abadi Extra Light" panose="020B0204020104020204" pitchFamily="34" charset="0"/>
              </a:rPr>
              <a:t>Umbrella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B361EE-7CA1-ECB9-452C-1AA73314ADFB}"/>
              </a:ext>
            </a:extLst>
          </p:cNvPr>
          <p:cNvSpPr txBox="1"/>
          <p:nvPr/>
        </p:nvSpPr>
        <p:spPr>
          <a:xfrm>
            <a:off x="6365289" y="1402672"/>
            <a:ext cx="3941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Con esto he intentado hacer pruebas con </a:t>
            </a:r>
            <a:r>
              <a:rPr lang="es-ES" b="1" dirty="0" err="1">
                <a:latin typeface="Abadi Extra Light" panose="020B0204020104020204" pitchFamily="34" charset="0"/>
              </a:rPr>
              <a:t>Evilnginx</a:t>
            </a:r>
            <a:r>
              <a:rPr lang="es-ES" b="1" dirty="0">
                <a:latin typeface="Abadi Extra Light" panose="020B0204020104020204" pitchFamily="34" charset="0"/>
              </a:rPr>
              <a:t> y </a:t>
            </a:r>
            <a:r>
              <a:rPr lang="es-ES" b="1" dirty="0" err="1">
                <a:latin typeface="Abadi Extra Light" panose="020B0204020104020204" pitchFamily="34" charset="0"/>
              </a:rPr>
              <a:t>Ngrok</a:t>
            </a:r>
            <a:r>
              <a:rPr lang="es-ES" b="1" dirty="0">
                <a:latin typeface="Abadi Extra Light" panose="020B0204020104020204" pitchFamily="34" charset="0"/>
              </a:rPr>
              <a:t>, pero bloqueaban </a:t>
            </a:r>
            <a:r>
              <a:rPr lang="es-ES" b="1" dirty="0" err="1">
                <a:latin typeface="Abadi Extra Light" panose="020B0204020104020204" pitchFamily="34" charset="0"/>
              </a:rPr>
              <a:t>Ngrok</a:t>
            </a:r>
            <a:r>
              <a:rPr lang="es-ES" b="1" dirty="0">
                <a:latin typeface="Abadi Extra Light" panose="020B0204020104020204" pitchFamily="34" charset="0"/>
              </a:rPr>
              <a:t>, tengo que probar con otros similares para ver si la web en sí es detectada.</a:t>
            </a:r>
          </a:p>
        </p:txBody>
      </p:sp>
    </p:spTree>
    <p:extLst>
      <p:ext uri="{BB962C8B-B14F-4D97-AF65-F5344CB8AC3E}">
        <p14:creationId xmlns:p14="http://schemas.microsoft.com/office/powerpoint/2010/main" val="2027812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IPFS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Imagen 9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89DA46FB-B2AC-924C-6CC1-6E4988ABF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1825028"/>
            <a:ext cx="8913181" cy="37130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2EA64D8-FB4C-7FB9-DF7A-24A9F86D7633}"/>
              </a:ext>
            </a:extLst>
          </p:cNvPr>
          <p:cNvSpPr txBox="1"/>
          <p:nvPr/>
        </p:nvSpPr>
        <p:spPr>
          <a:xfrm>
            <a:off x="720436" y="1268176"/>
            <a:ext cx="476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https://securelist.com/ipfs-phishing/109158/</a:t>
            </a:r>
          </a:p>
        </p:txBody>
      </p:sp>
    </p:spTree>
    <p:extLst>
      <p:ext uri="{BB962C8B-B14F-4D97-AF65-F5344CB8AC3E}">
        <p14:creationId xmlns:p14="http://schemas.microsoft.com/office/powerpoint/2010/main" val="610197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50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IPFS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A6B3B78-16AE-DDC4-777E-F4904BB9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2072547"/>
            <a:ext cx="9268287" cy="271290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1F5A2E-4634-2EB2-CC30-BE0FD6DCCF63}"/>
              </a:ext>
            </a:extLst>
          </p:cNvPr>
          <p:cNvSpPr txBox="1"/>
          <p:nvPr/>
        </p:nvSpPr>
        <p:spPr>
          <a:xfrm>
            <a:off x="720436" y="1438183"/>
            <a:ext cx="6809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https://www.alchemy.com/alternatives/ipfs</a:t>
            </a:r>
          </a:p>
        </p:txBody>
      </p:sp>
    </p:spTree>
    <p:extLst>
      <p:ext uri="{BB962C8B-B14F-4D97-AF65-F5344CB8AC3E}">
        <p14:creationId xmlns:p14="http://schemas.microsoft.com/office/powerpoint/2010/main" val="419582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BUSINESS EMAIL COMPROMISE (BEC)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6793BFD5-665E-5760-00A0-C3470EB7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473694"/>
            <a:ext cx="6146776" cy="20513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DA21C95-384B-D712-FB5B-1462D4665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36" y="3683459"/>
            <a:ext cx="7608163" cy="24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82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46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BUSINESS EMAIL COMPROMISE (BEC)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Imagen 6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DDE8DEF9-6CF8-80DF-DDFB-358232E8D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" y="1572219"/>
            <a:ext cx="9378961" cy="40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01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BUSINESS EMAIL COMPROMISE (BEC)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E772FF66-E63C-01B8-A513-7B7E70312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860817"/>
            <a:ext cx="9117481" cy="313636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8531A6F-7CF7-F1FB-71C8-63B8AC9CCEC3}"/>
              </a:ext>
            </a:extLst>
          </p:cNvPr>
          <p:cNvSpPr txBox="1"/>
          <p:nvPr/>
        </p:nvSpPr>
        <p:spPr>
          <a:xfrm>
            <a:off x="720436" y="1349406"/>
            <a:ext cx="413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-Set-</a:t>
            </a:r>
            <a:r>
              <a:rPr lang="es-ES" b="1" dirty="0" err="1">
                <a:latin typeface="Abadi Extra Light" panose="020B0204020104020204" pitchFamily="34" charset="0"/>
              </a:rPr>
              <a:t>InboxRule</a:t>
            </a:r>
            <a:endParaRPr lang="es-ES" b="1" dirty="0">
              <a:latin typeface="Abadi Extra Light" panose="020B02040201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052DE7-727F-D02F-3CB2-CAEF0436C29D}"/>
              </a:ext>
            </a:extLst>
          </p:cNvPr>
          <p:cNvSpPr txBox="1"/>
          <p:nvPr/>
        </p:nvSpPr>
        <p:spPr>
          <a:xfrm>
            <a:off x="825623" y="5211192"/>
            <a:ext cx="9765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-Detección: https://learn.microsoft.com/en-us/microsoft-365/security/defender/alert-grading-playbook-email-forwarding?view=o365-worldwide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https://practical365.com/microsoft-365-auditing-bec-attacks/</a:t>
            </a:r>
          </a:p>
        </p:txBody>
      </p:sp>
    </p:spTree>
    <p:extLst>
      <p:ext uri="{BB962C8B-B14F-4D97-AF65-F5344CB8AC3E}">
        <p14:creationId xmlns:p14="http://schemas.microsoft.com/office/powerpoint/2010/main" val="1324248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BITB (Browser In </a:t>
            </a:r>
            <a:r>
              <a:rPr lang="es-ES" sz="3200" dirty="0" err="1">
                <a:solidFill>
                  <a:srgbClr val="FFFF00"/>
                </a:solidFill>
              </a:rPr>
              <a:t>The</a:t>
            </a:r>
            <a:r>
              <a:rPr lang="es-ES" sz="3200" dirty="0">
                <a:solidFill>
                  <a:srgbClr val="FFFF00"/>
                </a:solidFill>
              </a:rPr>
              <a:t> Browser)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052DE7-727F-D02F-3CB2-CAEF0436C29D}"/>
              </a:ext>
            </a:extLst>
          </p:cNvPr>
          <p:cNvSpPr txBox="1"/>
          <p:nvPr/>
        </p:nvSpPr>
        <p:spPr>
          <a:xfrm>
            <a:off x="825623" y="5211192"/>
            <a:ext cx="976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-Detección: El </a:t>
            </a:r>
            <a:r>
              <a:rPr lang="es-ES" b="1" dirty="0" err="1">
                <a:latin typeface="Abadi Extra Light" panose="020B0204020104020204" pitchFamily="34" charset="0"/>
              </a:rPr>
              <a:t>html</a:t>
            </a:r>
            <a:r>
              <a:rPr lang="es-ES" b="1" dirty="0">
                <a:latin typeface="Abadi Extra Light" panose="020B0204020104020204" pitchFamily="34" charset="0"/>
              </a:rPr>
              <a:t> y el fichero JS son detectables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EAE971-D890-DC93-A9A2-7C548EAB00FE}"/>
              </a:ext>
            </a:extLst>
          </p:cNvPr>
          <p:cNvSpPr txBox="1"/>
          <p:nvPr/>
        </p:nvSpPr>
        <p:spPr>
          <a:xfrm>
            <a:off x="720436" y="151315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https://mrd0x.com/browser-in-the-browser-phishing-attack/</a:t>
            </a:r>
          </a:p>
        </p:txBody>
      </p:sp>
      <p:pic>
        <p:nvPicPr>
          <p:cNvPr id="7170" name="Picture 2" descr="Real-Fake">
            <a:extLst>
              <a:ext uri="{FF2B5EF4-FFF2-40B4-BE49-F238E27FC236}">
                <a16:creationId xmlns:a16="http://schemas.microsoft.com/office/drawing/2014/main" id="{3970ADC9-1327-E37C-60AC-44C5AFF5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" y="1945198"/>
            <a:ext cx="4632849" cy="32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145A035-E3B7-5EFC-2951-3E860CF6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11" y="1365518"/>
            <a:ext cx="2863603" cy="38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57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49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LINKEDIN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AB51B85E-DB40-DE71-F34A-35CB57A92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27" y="1333751"/>
            <a:ext cx="5403048" cy="18823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1DD6ABA-A4A5-A3F7-9E7C-6B8BA9548013}"/>
              </a:ext>
            </a:extLst>
          </p:cNvPr>
          <p:cNvSpPr txBox="1"/>
          <p:nvPr/>
        </p:nvSpPr>
        <p:spPr>
          <a:xfrm>
            <a:off x="612559" y="1402672"/>
            <a:ext cx="45986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-Aquí entra en juego el uso de </a:t>
            </a:r>
            <a:r>
              <a:rPr lang="es-ES" b="1" dirty="0" err="1">
                <a:latin typeface="Abadi Extra Light" panose="020B0204020104020204" pitchFamily="34" charset="0"/>
              </a:rPr>
              <a:t>sock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puppets</a:t>
            </a:r>
            <a:r>
              <a:rPr lang="es-ES" b="1" dirty="0">
                <a:latin typeface="Abadi Extra Light" panose="020B0204020104020204" pitchFamily="34" charset="0"/>
              </a:rPr>
              <a:t> y el envío de ficheros/URLS: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Currículums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Ofertas de empleo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Link a plataformas de empleo falsas que requieran de </a:t>
            </a:r>
            <a:r>
              <a:rPr lang="es-ES" b="1" dirty="0" err="1">
                <a:latin typeface="Abadi Extra Light" panose="020B0204020104020204" pitchFamily="34" charset="0"/>
              </a:rPr>
              <a:t>login</a:t>
            </a:r>
            <a:r>
              <a:rPr lang="es-ES" b="1" dirty="0">
                <a:latin typeface="Abadi Extra Light" panose="020B0204020104020204" pitchFamily="34" charset="0"/>
              </a:rPr>
              <a:t> por OAuth o un registro con un correo corporativo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Etc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0E919A-A365-833E-114E-3D87AF06FD2B}"/>
              </a:ext>
            </a:extLst>
          </p:cNvPr>
          <p:cNvSpPr txBox="1"/>
          <p:nvPr/>
        </p:nvSpPr>
        <p:spPr>
          <a:xfrm>
            <a:off x="790113" y="3977196"/>
            <a:ext cx="5637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https://odint.net/sock-puppets-osint/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https://hackernoon.com/es/como-hacer-cuentas-de-titeres-de-calcetin-para-osint-en-2021-12r33gs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785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60526BF-75EB-EACB-0042-406F9F88EEE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TOOLS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9E6EE2B-DE53-87AD-5401-595053770A7E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24291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0793A5A-C3EB-D73A-3089-362519A9C905}"/>
              </a:ext>
            </a:extLst>
          </p:cNvPr>
          <p:cNvSpPr txBox="1"/>
          <p:nvPr/>
        </p:nvSpPr>
        <p:spPr>
          <a:xfrm>
            <a:off x="720436" y="1305729"/>
            <a:ext cx="5172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https://github.com/bl4ckmamb4/OpenRelayMagic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https://easydmarc.com/tools/spf-lookup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https://github.com/MattKeeley/Spoofy/blob/main/files/Master_Table.xlsx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E5E57C6-7CCE-D949-174C-DBEA60F94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3270451"/>
            <a:ext cx="5455051" cy="285556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417807-B7B7-58E4-11ED-08E09006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40" y="3304361"/>
            <a:ext cx="4010025" cy="162877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F0C6B55-F807-A643-B8EF-A2695F482A82}"/>
              </a:ext>
            </a:extLst>
          </p:cNvPr>
          <p:cNvSpPr txBox="1"/>
          <p:nvPr/>
        </p:nvSpPr>
        <p:spPr>
          <a:xfrm>
            <a:off x="6594764" y="905164"/>
            <a:ext cx="4387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-Sin el elemento </a:t>
            </a:r>
            <a:r>
              <a:rPr lang="es-ES" b="1" dirty="0" err="1">
                <a:latin typeface="Abadi Extra Light" panose="020B0204020104020204" pitchFamily="34" charset="0"/>
              </a:rPr>
              <a:t>All</a:t>
            </a:r>
            <a:r>
              <a:rPr lang="es-ES" b="1" dirty="0">
                <a:latin typeface="Abadi Extra Light" panose="020B0204020104020204" pitchFamily="34" charset="0"/>
              </a:rPr>
              <a:t>, es como si no tuvieras SPF (aunque </a:t>
            </a:r>
            <a:r>
              <a:rPr lang="es-ES" b="1" dirty="0" err="1">
                <a:latin typeface="Abadi Extra Light" panose="020B0204020104020204" pitchFamily="34" charset="0"/>
              </a:rPr>
              <a:t>spoofy</a:t>
            </a:r>
            <a:r>
              <a:rPr lang="es-ES" b="1" dirty="0">
                <a:latin typeface="Abadi Extra Light" panose="020B0204020104020204" pitchFamily="34" charset="0"/>
              </a:rPr>
              <a:t> lo detecte mal).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-Usar open </a:t>
            </a:r>
            <a:r>
              <a:rPr lang="es-ES" b="1" dirty="0" err="1">
                <a:latin typeface="Abadi Extra Light" panose="020B0204020104020204" pitchFamily="34" charset="0"/>
              </a:rPr>
              <a:t>relays</a:t>
            </a:r>
            <a:r>
              <a:rPr lang="es-ES" b="1" dirty="0">
                <a:latin typeface="Abadi Extra Light" panose="020B0204020104020204" pitchFamily="34" charset="0"/>
              </a:rPr>
              <a:t> (comprobar antes si está en listas negras de </a:t>
            </a:r>
            <a:r>
              <a:rPr lang="es-ES" b="1" dirty="0" err="1">
                <a:latin typeface="Abadi Extra Light" panose="020B0204020104020204" pitchFamily="34" charset="0"/>
              </a:rPr>
              <a:t>IPs</a:t>
            </a:r>
            <a:r>
              <a:rPr lang="es-ES" b="1" dirty="0">
                <a:latin typeface="Abadi Extra Light" panose="020B0204020104020204" pitchFamily="34" charset="0"/>
              </a:rPr>
              <a:t>, VPS+ server SMTP, </a:t>
            </a:r>
            <a:r>
              <a:rPr lang="es-ES" b="1" dirty="0" err="1">
                <a:latin typeface="Abadi Extra Light" panose="020B0204020104020204" pitchFamily="34" charset="0"/>
              </a:rPr>
              <a:t>Sendgrid</a:t>
            </a:r>
            <a:r>
              <a:rPr lang="es-ES" b="1" dirty="0">
                <a:latin typeface="Abadi Extra Light" panose="020B0204020104020204" pitchFamily="34" charset="0"/>
              </a:rPr>
              <a:t> u otras alternativas)</a:t>
            </a:r>
          </a:p>
        </p:txBody>
      </p:sp>
    </p:spTree>
    <p:extLst>
      <p:ext uri="{BB962C8B-B14F-4D97-AF65-F5344CB8AC3E}">
        <p14:creationId xmlns:p14="http://schemas.microsoft.com/office/powerpoint/2010/main" val="3378594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171009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TEAMS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794724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A1DD6ABA-A4A5-A3F7-9E7C-6B8BA9548013}"/>
              </a:ext>
            </a:extLst>
          </p:cNvPr>
          <p:cNvSpPr txBox="1"/>
          <p:nvPr/>
        </p:nvSpPr>
        <p:spPr>
          <a:xfrm>
            <a:off x="612559" y="1402672"/>
            <a:ext cx="4838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-Es una forma de hacer phishing alternativa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-Se puede configurar para no permitir mandar mensajes a usuarios de fuera de la organización desde el </a:t>
            </a:r>
            <a:r>
              <a:rPr lang="es-ES" b="1" dirty="0" err="1">
                <a:latin typeface="Abadi Extra Light" panose="020B0204020104020204" pitchFamily="34" charset="0"/>
              </a:rPr>
              <a:t>Teams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admin</a:t>
            </a:r>
            <a:r>
              <a:rPr lang="es-ES" b="1" dirty="0">
                <a:latin typeface="Abadi Extra Light" panose="020B0204020104020204" pitchFamily="34" charset="0"/>
              </a:rPr>
              <a:t> center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https://github.com/Octoberfest7/TeamsPhisher</a:t>
            </a:r>
          </a:p>
        </p:txBody>
      </p:sp>
      <p:pic>
        <p:nvPicPr>
          <p:cNvPr id="9" name="Imagen 8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20BF9F55-8663-84E5-1CC7-15427F169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26" y="885697"/>
            <a:ext cx="5503573" cy="36765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F6C53A-C480-58C6-DC1D-3ADDD590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2" y="4701628"/>
            <a:ext cx="8499337" cy="16337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0143443-2EB0-85CE-5A2F-5A39EBFE734F}"/>
              </a:ext>
            </a:extLst>
          </p:cNvPr>
          <p:cNvSpPr txBox="1"/>
          <p:nvPr/>
        </p:nvSpPr>
        <p:spPr>
          <a:xfrm>
            <a:off x="612559" y="3542190"/>
            <a:ext cx="505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Phishing interno (enviar mensaje y ocultar chat)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BAED737-7607-D93F-646F-EA9014C1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759" y="4662140"/>
            <a:ext cx="2514859" cy="14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279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51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171009"/>
            <a:ext cx="8299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OAUTH2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794724"/>
            <a:ext cx="9666438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A1DD6ABA-A4A5-A3F7-9E7C-6B8BA9548013}"/>
              </a:ext>
            </a:extLst>
          </p:cNvPr>
          <p:cNvSpPr txBox="1"/>
          <p:nvPr/>
        </p:nvSpPr>
        <p:spPr>
          <a:xfrm>
            <a:off x="528893" y="931170"/>
            <a:ext cx="8682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-Framework de autenticación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IDPs</a:t>
            </a:r>
            <a:r>
              <a:rPr lang="es-ES" b="1" dirty="0">
                <a:latin typeface="Abadi Extra Light" panose="020B0204020104020204" pitchFamily="34" charset="0"/>
              </a:rPr>
              <a:t> como Google, </a:t>
            </a:r>
            <a:r>
              <a:rPr lang="es-ES" b="1" dirty="0" err="1">
                <a:latin typeface="Abadi Extra Light" panose="020B0204020104020204" pitchFamily="34" charset="0"/>
              </a:rPr>
              <a:t>Facebook,etc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Sappo</a:t>
            </a:r>
            <a:r>
              <a:rPr lang="es-ES" b="1" dirty="0">
                <a:latin typeface="Abadi Extra Light" panose="020B0204020104020204" pitchFamily="34" charset="0"/>
              </a:rPr>
              <a:t>: registrar app </a:t>
            </a:r>
            <a:r>
              <a:rPr lang="es-ES" b="1" dirty="0" err="1">
                <a:latin typeface="Abadi Extra Light" panose="020B0204020104020204" pitchFamily="34" charset="0"/>
              </a:rPr>
              <a:t>maliciosa+phishing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-Azure: </a:t>
            </a:r>
            <a:r>
              <a:rPr lang="es-ES" b="1" dirty="0" err="1">
                <a:latin typeface="Abadi Extra Light" panose="020B0204020104020204" pitchFamily="34" charset="0"/>
              </a:rPr>
              <a:t>illicit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consent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grant</a:t>
            </a:r>
            <a:r>
              <a:rPr lang="es-ES" b="1" dirty="0">
                <a:latin typeface="Abadi Extra Light" panose="020B0204020104020204" pitchFamily="34" charset="0"/>
              </a:rPr>
              <a:t> (El atacante crea una aplicación registrada en Azure que solicita acceso a datos como información de contacto, correo electrónico o documentos. A continuación, el atacante engaña a un usuario final para que otorgue su consentimiento a la aplicación). 365-Stealer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E8CDE41-4267-65B5-6B28-61DEF225A634}"/>
              </a:ext>
            </a:extLst>
          </p:cNvPr>
          <p:cNvSpPr txBox="1"/>
          <p:nvPr/>
        </p:nvSpPr>
        <p:spPr>
          <a:xfrm>
            <a:off x="526883" y="2956539"/>
            <a:ext cx="8200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https://abnormalsecurity.com/blog/bypassing-segs-oauth-app-attack, aquí lista los permisos que se piden normalmente, lo bueno es que Microsoft acaba de sacar los Microsoft </a:t>
            </a:r>
            <a:r>
              <a:rPr lang="es-ES" b="1" dirty="0" err="1">
                <a:latin typeface="Abadi Extra Light" panose="020B0204020104020204" pitchFamily="34" charset="0"/>
              </a:rPr>
              <a:t>Graph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activity</a:t>
            </a:r>
            <a:r>
              <a:rPr lang="es-ES" b="1" dirty="0">
                <a:latin typeface="Abadi Extra Light" panose="020B0204020104020204" pitchFamily="34" charset="0"/>
              </a:rPr>
              <a:t> logs (en Septiembre) , así que, si no lo pillas inicialmente, todavía se puede cazar después</a:t>
            </a:r>
          </a:p>
        </p:txBody>
      </p:sp>
      <p:pic>
        <p:nvPicPr>
          <p:cNvPr id="2050" name="Picture 2" descr="Dynamics 365 Business Central OAuth2 Protocol - WebSan Solutions Blog">
            <a:extLst>
              <a:ext uri="{FF2B5EF4-FFF2-40B4-BE49-F238E27FC236}">
                <a16:creationId xmlns:a16="http://schemas.microsoft.com/office/drawing/2014/main" id="{84B450DB-9E19-319B-A0B6-3F48E85E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56" y="3864549"/>
            <a:ext cx="3766068" cy="24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CF43EAE-BF9E-AE9F-4E33-239AF8EF7955}"/>
              </a:ext>
            </a:extLst>
          </p:cNvPr>
          <p:cNvSpPr txBox="1"/>
          <p:nvPr/>
        </p:nvSpPr>
        <p:spPr>
          <a:xfrm>
            <a:off x="526883" y="4293961"/>
            <a:ext cx="5015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latin typeface="Abadi Extra Light" panose="020B0204020104020204" pitchFamily="34" charset="0"/>
              </a:rPr>
              <a:t>Device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code</a:t>
            </a:r>
            <a:r>
              <a:rPr lang="es-ES" b="1" dirty="0">
                <a:latin typeface="Abadi Extra Light" panose="020B0204020104020204" pitchFamily="34" charset="0"/>
              </a:rPr>
              <a:t> phishing: abusa de un flujo de OAuth que permite a los dispositivos sin navegador (como televisiones o dispositivos </a:t>
            </a:r>
            <a:r>
              <a:rPr lang="es-ES" b="1" dirty="0" err="1">
                <a:latin typeface="Abadi Extra Light" panose="020B0204020104020204" pitchFamily="34" charset="0"/>
              </a:rPr>
              <a:t>IoT</a:t>
            </a:r>
            <a:r>
              <a:rPr lang="es-ES" b="1" dirty="0">
                <a:latin typeface="Abadi Extra Light" panose="020B0204020104020204" pitchFamily="34" charset="0"/>
              </a:rPr>
              <a:t>) autorizarse a sí mismos en nombre de los usuarios.</a:t>
            </a:r>
          </a:p>
          <a:p>
            <a:r>
              <a:rPr lang="es-ES" b="1" dirty="0">
                <a:latin typeface="Abadi Extra Light" panose="020B0204020104020204" pitchFamily="34" charset="0"/>
              </a:rPr>
              <a:t>https://www.blackhillsinfosec.com/dynamic-device-code-phishing/</a:t>
            </a:r>
          </a:p>
        </p:txBody>
      </p:sp>
    </p:spTree>
    <p:extLst>
      <p:ext uri="{BB962C8B-B14F-4D97-AF65-F5344CB8AC3E}">
        <p14:creationId xmlns:p14="http://schemas.microsoft.com/office/powerpoint/2010/main" val="1527169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46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FF00"/>
                </a:solidFill>
              </a:rPr>
              <a:t>5</a:t>
            </a:r>
            <a:r>
              <a:rPr lang="es-ES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4669676-19DF-2464-643F-AA914C9A58AF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RECAPITULANDO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59C6882-5C15-E6C9-FB6F-4C24A11359AB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ABDEAD2-A74B-A401-8300-A6E89312F3C2}"/>
              </a:ext>
            </a:extLst>
          </p:cNvPr>
          <p:cNvSpPr txBox="1"/>
          <p:nvPr/>
        </p:nvSpPr>
        <p:spPr>
          <a:xfrm>
            <a:off x="637309" y="1286861"/>
            <a:ext cx="107973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-Si vamos por la vía del email que lleva a la página de phishing, nos enfrentamos 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Secure</a:t>
            </a:r>
            <a:r>
              <a:rPr lang="es-ES" b="1" dirty="0">
                <a:latin typeface="Abadi Extra Light" panose="020B0204020104020204" pitchFamily="34" charset="0"/>
              </a:rPr>
              <a:t> Email </a:t>
            </a:r>
            <a:r>
              <a:rPr lang="es-ES" b="1" dirty="0" err="1">
                <a:latin typeface="Abadi Extra Light" panose="020B0204020104020204" pitchFamily="34" charset="0"/>
              </a:rPr>
              <a:t>Gateways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SPF, DKIM, DMARC (en caso de intentar hacer un email </a:t>
            </a:r>
            <a:r>
              <a:rPr lang="es-ES" b="1" dirty="0" err="1">
                <a:latin typeface="Abadi Extra Light" panose="020B0204020104020204" pitchFamily="34" charset="0"/>
              </a:rPr>
              <a:t>spoofing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Safe</a:t>
            </a:r>
            <a:r>
              <a:rPr lang="es-ES" b="1" dirty="0">
                <a:latin typeface="Abadi Extra Light" panose="020B0204020104020204" pitchFamily="34" charset="0"/>
              </a:rPr>
              <a:t> </a:t>
            </a:r>
            <a:r>
              <a:rPr lang="es-ES" b="1" dirty="0" err="1">
                <a:latin typeface="Abadi Extra Light" panose="020B0204020104020204" pitchFamily="34" charset="0"/>
              </a:rPr>
              <a:t>browsing</a:t>
            </a:r>
            <a:r>
              <a:rPr lang="es-ES" b="1" dirty="0">
                <a:latin typeface="Abadi Extra Light" panose="020B0204020104020204" pitchFamily="34" charset="0"/>
              </a:rPr>
              <a:t>, </a:t>
            </a:r>
            <a:r>
              <a:rPr lang="es-ES" b="1" dirty="0" err="1">
                <a:latin typeface="Abadi Extra Light" panose="020B0204020104020204" pitchFamily="34" charset="0"/>
              </a:rPr>
              <a:t>proxies</a:t>
            </a:r>
            <a:r>
              <a:rPr lang="es-ES" b="1" dirty="0">
                <a:latin typeface="Abadi Extra Light" panose="020B0204020104020204" pitchFamily="34" charset="0"/>
              </a:rPr>
              <a:t> corporativos, extensiones de navegador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-Si vamos por la vía del email que lleva un </a:t>
            </a:r>
            <a:r>
              <a:rPr lang="es-ES" b="1" dirty="0" err="1">
                <a:latin typeface="Abadi Extra Light" panose="020B0204020104020204" pitchFamily="34" charset="0"/>
              </a:rPr>
              <a:t>payload</a:t>
            </a:r>
            <a:r>
              <a:rPr lang="es-ES" b="1" dirty="0">
                <a:latin typeface="Abadi Extra Light" panose="020B0204020104020204" pitchFamily="34" charset="0"/>
              </a:rPr>
              <a:t> adjunto, nos enfrentamos 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latin typeface="Abadi Extra Light" panose="020B0204020104020204" pitchFamily="34" charset="0"/>
              </a:rPr>
              <a:t>Secure</a:t>
            </a:r>
            <a:r>
              <a:rPr lang="es-ES" b="1" dirty="0">
                <a:latin typeface="Abadi Extra Light" panose="020B0204020104020204" pitchFamily="34" charset="0"/>
              </a:rPr>
              <a:t> Email </a:t>
            </a:r>
            <a:r>
              <a:rPr lang="es-ES" b="1" dirty="0" err="1">
                <a:latin typeface="Abadi Extra Light" panose="020B0204020104020204" pitchFamily="34" charset="0"/>
              </a:rPr>
              <a:t>Gateways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SPF, DKIM, DMARC (en caso de intentar hacer un email </a:t>
            </a:r>
            <a:r>
              <a:rPr lang="es-ES" b="1" dirty="0" err="1">
                <a:latin typeface="Abadi Extra Light" panose="020B0204020104020204" pitchFamily="34" charset="0"/>
              </a:rPr>
              <a:t>spoofing</a:t>
            </a:r>
            <a:r>
              <a:rPr lang="es-ES" b="1" dirty="0">
                <a:latin typeface="Abadi Extra Light" panose="020B02040201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MOTW + </a:t>
            </a:r>
            <a:r>
              <a:rPr lang="es-ES" b="1" dirty="0" err="1">
                <a:latin typeface="Abadi Extra Light" panose="020B0204020104020204" pitchFamily="34" charset="0"/>
              </a:rPr>
              <a:t>Smartscreen</a:t>
            </a: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Medidas defensivas locales (</a:t>
            </a:r>
            <a:r>
              <a:rPr lang="es-ES" b="1" dirty="0" err="1">
                <a:latin typeface="Abadi Extra Light" panose="020B0204020104020204" pitchFamily="34" charset="0"/>
              </a:rPr>
              <a:t>AVs</a:t>
            </a:r>
            <a:r>
              <a:rPr lang="es-ES" b="1" dirty="0">
                <a:latin typeface="Abadi Extra Light" panose="020B0204020104020204" pitchFamily="34" charset="0"/>
              </a:rPr>
              <a:t>/</a:t>
            </a:r>
            <a:r>
              <a:rPr lang="es-ES" b="1" dirty="0" err="1">
                <a:latin typeface="Abadi Extra Light" panose="020B0204020104020204" pitchFamily="34" charset="0"/>
              </a:rPr>
              <a:t>EDRs</a:t>
            </a:r>
            <a:r>
              <a:rPr lang="es-ES" b="1" dirty="0">
                <a:latin typeface="Abadi Extra Light" panose="020B0204020104020204" pitchFamily="34" charset="0"/>
              </a:rPr>
              <a:t>), </a:t>
            </a:r>
            <a:r>
              <a:rPr lang="es-ES" b="1" dirty="0" err="1">
                <a:latin typeface="Abadi Extra Light" panose="020B0204020104020204" pitchFamily="34" charset="0"/>
              </a:rPr>
              <a:t>proxies</a:t>
            </a:r>
            <a:r>
              <a:rPr lang="es-ES" b="1" dirty="0">
                <a:latin typeface="Abadi Extra Light" panose="020B0204020104020204" pitchFamily="34" charset="0"/>
              </a:rPr>
              <a:t> corporativos, extensiones de navegador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latin typeface="Abadi Extra Light" panose="020B02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4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3A5960-C83F-E3B3-13C6-D7FAFD286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431" y="1336906"/>
            <a:ext cx="4400550" cy="15716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014AC5-430D-50A0-C5FE-E2D2F1CF1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49" y="3164784"/>
            <a:ext cx="6281532" cy="26125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5309650-13A1-40A2-0B74-A94FC8D85BA3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RESULTADO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75804AB-644B-267A-7679-503C94467E9D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A5FF0603-60CC-7A62-3557-2DD9CD037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46" y="1839068"/>
            <a:ext cx="4399958" cy="39382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7157987-442A-E44B-AE6E-E300B535EB4B}"/>
              </a:ext>
            </a:extLst>
          </p:cNvPr>
          <p:cNvSpPr txBox="1"/>
          <p:nvPr/>
        </p:nvSpPr>
        <p:spPr>
          <a:xfrm>
            <a:off x="720436" y="13693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https://emkei.cz/</a:t>
            </a:r>
          </a:p>
        </p:txBody>
      </p:sp>
    </p:spTree>
    <p:extLst>
      <p:ext uri="{BB962C8B-B14F-4D97-AF65-F5344CB8AC3E}">
        <p14:creationId xmlns:p14="http://schemas.microsoft.com/office/powerpoint/2010/main" val="39734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4627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DMARC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4242941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080AC334-8AAE-E9D2-5181-9125C0011DDD}"/>
              </a:ext>
            </a:extLst>
          </p:cNvPr>
          <p:cNvSpPr txBox="1"/>
          <p:nvPr/>
        </p:nvSpPr>
        <p:spPr>
          <a:xfrm>
            <a:off x="831273" y="1367682"/>
            <a:ext cx="4396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Si no pasas la política:</a:t>
            </a:r>
          </a:p>
          <a:p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Reject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Quarantine</a:t>
            </a:r>
            <a:endParaRPr lang="es-ES" b="1" dirty="0">
              <a:latin typeface="Abadi Extra Light" panose="020B0204020104020204" pitchFamily="34" charset="0"/>
            </a:endParaRPr>
          </a:p>
          <a:p>
            <a:r>
              <a:rPr lang="es-ES" b="1" dirty="0">
                <a:latin typeface="Abadi Extra Light" panose="020B0204020104020204" pitchFamily="34" charset="0"/>
              </a:rPr>
              <a:t>-</a:t>
            </a:r>
            <a:r>
              <a:rPr lang="es-ES" b="1" dirty="0" err="1">
                <a:latin typeface="Abadi Extra Light" panose="020B0204020104020204" pitchFamily="34" charset="0"/>
              </a:rPr>
              <a:t>None</a:t>
            </a:r>
            <a:r>
              <a:rPr lang="es-ES" b="1" dirty="0">
                <a:latin typeface="Abadi Extra Light" panose="020B0204020104020204" pitchFamily="34" charset="0"/>
              </a:rPr>
              <a:t> (ni idea de por qué existe esto)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9847A6-7058-185F-A001-7D137D63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3039097"/>
            <a:ext cx="6834910" cy="32415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6558D30-5C47-E500-F0C0-9D6058532320}"/>
              </a:ext>
            </a:extLst>
          </p:cNvPr>
          <p:cNvSpPr txBox="1"/>
          <p:nvPr/>
        </p:nvSpPr>
        <p:spPr>
          <a:xfrm>
            <a:off x="6072909" y="1043671"/>
            <a:ext cx="4705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>
                <a:solidFill>
                  <a:srgbClr val="222222"/>
                </a:solidFill>
                <a:effectLst/>
                <a:latin typeface="Abadi Extra Light" panose="020B0204020104020204" pitchFamily="34" charset="0"/>
              </a:rPr>
              <a:t>Una política de DMARC indica a un servidor de correo electrónico receptor lo que debe hacer tras comprobar los registros SPF y DKIM de un dominio, que son métodos adicionales de autenticación de correo electrónico.</a:t>
            </a:r>
            <a:endParaRPr lang="es-ES" b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88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SECURE EMAIL GATEWAYS (SEG)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Picture 2" descr="What is a Secure Email Gateway (SEG)? | Cofense">
            <a:extLst>
              <a:ext uri="{FF2B5EF4-FFF2-40B4-BE49-F238E27FC236}">
                <a16:creationId xmlns:a16="http://schemas.microsoft.com/office/drawing/2014/main" id="{F7549701-E430-9172-F39D-661731B4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7362"/>
            <a:ext cx="8382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56CDE1-1FF5-5318-AE2F-4BE069541DBA}"/>
              </a:ext>
            </a:extLst>
          </p:cNvPr>
          <p:cNvSpPr txBox="1"/>
          <p:nvPr/>
        </p:nvSpPr>
        <p:spPr>
          <a:xfrm>
            <a:off x="542925" y="5211163"/>
            <a:ext cx="745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https://cofense.com/threats/what-is-a-seg/</a:t>
            </a:r>
          </a:p>
        </p:txBody>
      </p:sp>
    </p:spTree>
    <p:extLst>
      <p:ext uri="{BB962C8B-B14F-4D97-AF65-F5344CB8AC3E}">
        <p14:creationId xmlns:p14="http://schemas.microsoft.com/office/powerpoint/2010/main" val="155537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2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1C11F971-ED6B-87C5-6D5A-2D03B3303B96}"/>
              </a:ext>
            </a:extLst>
          </p:cNvPr>
          <p:cNvCxnSpPr>
            <a:cxnSpLocks/>
          </p:cNvCxnSpPr>
          <p:nvPr/>
        </p:nvCxnSpPr>
        <p:spPr>
          <a:xfrm>
            <a:off x="249382" y="6474691"/>
            <a:ext cx="1164705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DA2ECDE1-CA24-2CAC-EA3B-097C1550F56A}"/>
              </a:ext>
            </a:extLst>
          </p:cNvPr>
          <p:cNvSpPr txBox="1"/>
          <p:nvPr/>
        </p:nvSpPr>
        <p:spPr>
          <a:xfrm>
            <a:off x="11434618" y="6095938"/>
            <a:ext cx="38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0CAD0D-E6EF-DA12-DC0D-335F42E9A8D4}"/>
              </a:ext>
            </a:extLst>
          </p:cNvPr>
          <p:cNvSpPr txBox="1"/>
          <p:nvPr/>
        </p:nvSpPr>
        <p:spPr>
          <a:xfrm>
            <a:off x="720436" y="495880"/>
            <a:ext cx="6242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SECURE EMAIL GATEWAYS (SEG)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4189B38C-1A4B-799C-07B2-24AC11B26FCA}"/>
              </a:ext>
            </a:extLst>
          </p:cNvPr>
          <p:cNvCxnSpPr>
            <a:cxnSpLocks/>
          </p:cNvCxnSpPr>
          <p:nvPr/>
        </p:nvCxnSpPr>
        <p:spPr>
          <a:xfrm>
            <a:off x="720436" y="1080655"/>
            <a:ext cx="8626764" cy="0"/>
          </a:xfrm>
          <a:prstGeom prst="line">
            <a:avLst/>
          </a:prstGeom>
          <a:ln w="317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422419A7-0B93-9BDE-CC04-BCC85E96F943}"/>
              </a:ext>
            </a:extLst>
          </p:cNvPr>
          <p:cNvSpPr txBox="1"/>
          <p:nvPr/>
        </p:nvSpPr>
        <p:spPr>
          <a:xfrm>
            <a:off x="790113" y="1464816"/>
            <a:ext cx="815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-Para averiguar cuál SEG está en uso: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Registros DNS (TXT y MX)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DSN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latin typeface="Abadi Extra Light" panose="020B0204020104020204" pitchFamily="34" charset="0"/>
              </a:rPr>
              <a:t>Intercambio de correos con un empleado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53809C1-D789-DA15-8771-44386CC0D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45" y="3571898"/>
            <a:ext cx="7457243" cy="20239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1392459-8C08-A9BF-7E74-94AC1B375F1F}"/>
              </a:ext>
            </a:extLst>
          </p:cNvPr>
          <p:cNvSpPr txBox="1"/>
          <p:nvPr/>
        </p:nvSpPr>
        <p:spPr>
          <a:xfrm>
            <a:off x="790113" y="3049305"/>
            <a:ext cx="4199137" cy="37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Abadi Extra Light" panose="020B0204020104020204" pitchFamily="34" charset="0"/>
              </a:rPr>
              <a:t>Cabeceras SMTP: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1331C50-CB91-2016-FBB1-A5FBF551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31" y="1416480"/>
            <a:ext cx="5953956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404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2266</Words>
  <Application>Microsoft Office PowerPoint</Application>
  <PresentationFormat>Panorámica</PresentationFormat>
  <Paragraphs>352</Paragraphs>
  <Slides>52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7" baseType="lpstr">
      <vt:lpstr>Abadi Extra Light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Monzon Peso</dc:creator>
  <cp:lastModifiedBy>Daniel Monzon Peso</cp:lastModifiedBy>
  <cp:revision>15</cp:revision>
  <dcterms:created xsi:type="dcterms:W3CDTF">2023-10-14T09:33:33Z</dcterms:created>
  <dcterms:modified xsi:type="dcterms:W3CDTF">2023-10-21T09:06:16Z</dcterms:modified>
</cp:coreProperties>
</file>