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5" r:id="rId6"/>
    <p:sldId id="260" r:id="rId7"/>
    <p:sldId id="262" r:id="rId8"/>
    <p:sldId id="261" r:id="rId9"/>
    <p:sldId id="264" r:id="rId10"/>
    <p:sldId id="263" r:id="rId11"/>
    <p:sldId id="275" r:id="rId12"/>
    <p:sldId id="266" r:id="rId13"/>
    <p:sldId id="267" r:id="rId14"/>
    <p:sldId id="268" r:id="rId15"/>
    <p:sldId id="269" r:id="rId16"/>
    <p:sldId id="270" r:id="rId17"/>
    <p:sldId id="276" r:id="rId18"/>
    <p:sldId id="277" r:id="rId19"/>
    <p:sldId id="278" r:id="rId20"/>
    <p:sldId id="279" r:id="rId21"/>
    <p:sldId id="271" r:id="rId22"/>
    <p:sldId id="273" r:id="rId23"/>
    <p:sldId id="274" r:id="rId2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20" autoAdjust="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D55310-3F3A-554C-4E98-32BF9164B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271E3E-76F8-BEE6-7A35-459D36C1F4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B4DD31-1A09-A34B-C698-564733BCE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4C70-C584-491B-9CEA-3F17935FC64A}" type="datetimeFigureOut">
              <a:rPr lang="es-ES" smtClean="0"/>
              <a:t>22/11/2022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323C7D-DDC6-47F9-C77F-31966B46B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D55D20-7755-8325-C058-F5AE3B6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C60-8DC5-4322-9B49-B753F01E74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74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7EC569-D3B2-5D9D-6448-EEA20B7FE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F4E6471-D215-0EDC-2A99-D1A693FAC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4BE094-E90A-D05C-BB47-40B10D74C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4C70-C584-491B-9CEA-3F17935FC64A}" type="datetimeFigureOut">
              <a:rPr lang="es-ES" smtClean="0"/>
              <a:t>22/11/2022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9DBF86-C3CE-0D62-64DE-336FD4597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C85BD-3C83-B24E-971F-15780E11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C60-8DC5-4322-9B49-B753F01E74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590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485171D-D77D-C30A-22E0-D57E57E460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3418D0-9D58-FCC9-AC2F-53B8AFC3D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CBC372-D1C4-D97F-0623-E8E7B7AE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4C70-C584-491B-9CEA-3F17935FC64A}" type="datetimeFigureOut">
              <a:rPr lang="es-ES" smtClean="0"/>
              <a:t>22/11/2022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3D4C7B-B078-3C6C-738A-2DEC5760B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E19C3D-36D9-478E-4DDF-117FA7EA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C60-8DC5-4322-9B49-B753F01E74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649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4A832-CEAB-E380-0637-3AD10AB47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9ACC5C-9475-05F6-94E4-810DDDF1B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2A76C6-B21A-E517-EC2A-09FAC91FF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4C70-C584-491B-9CEA-3F17935FC64A}" type="datetimeFigureOut">
              <a:rPr lang="es-ES" smtClean="0"/>
              <a:t>22/11/2022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B50B6-7220-170E-A695-5AE79FD39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E68462-03CB-C166-95A7-D67570BB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C60-8DC5-4322-9B49-B753F01E74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830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9DFF53-631C-0B05-ECDA-8C09A63D8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185578-BD1D-EC59-F479-6A6359307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0091B5-4E26-6A25-D13E-72B151D6D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4C70-C584-491B-9CEA-3F17935FC64A}" type="datetimeFigureOut">
              <a:rPr lang="es-ES" smtClean="0"/>
              <a:t>22/11/2022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04548A-DC04-8A3E-82D4-E35AFE9F5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5C7CF5-DF56-D2B8-3AD8-603BA7ED2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C60-8DC5-4322-9B49-B753F01E74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5699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9D5CC6-22FC-0EFD-A64F-6A9991154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DBF76D-BB84-DA54-6D12-98087B2BDC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207413-14B2-3236-6218-0D7EFC738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59C641-8071-1C9B-6466-2E1A47670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4C70-C584-491B-9CEA-3F17935FC64A}" type="datetimeFigureOut">
              <a:rPr lang="es-ES" smtClean="0"/>
              <a:t>22/11/2022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26D0FD-CC8B-B3DE-5B92-693B7DDA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8AC165-B6EF-4C63-3686-9D031DDB1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C60-8DC5-4322-9B49-B753F01E74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257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5B553-183E-75C0-6FED-1798C5ED2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190BDE-E4BA-B1EA-525B-8C6290C98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DB6CE8-1CE9-5616-EF61-9523B9A5C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4475A7E-6967-EEE1-B8D0-F192F3558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FB55BD0-BF59-808F-90B6-2813E0A93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6645794-8C32-1C1D-8119-FC1749E03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4C70-C584-491B-9CEA-3F17935FC64A}" type="datetimeFigureOut">
              <a:rPr lang="es-ES" smtClean="0"/>
              <a:t>22/11/2022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CB0B27E-05D7-9F79-0D30-97ACDE9D2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8EC04E-9DD5-D735-AC12-93A86DFBB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C60-8DC5-4322-9B49-B753F01E74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432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F3A68-8E66-6232-056D-B5C3045D1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1E5DEF-0BFD-75F6-DC1D-ED947E916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4C70-C584-491B-9CEA-3F17935FC64A}" type="datetimeFigureOut">
              <a:rPr lang="es-ES" smtClean="0"/>
              <a:t>22/11/2022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743346F-BFCD-E95C-6F82-DA7341EBB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F4B3AC-3C97-0389-9F0A-BA62C0B6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C60-8DC5-4322-9B49-B753F01E74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C60BB7B-69CF-183C-0C44-086F13FCB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4C70-C584-491B-9CEA-3F17935FC64A}" type="datetimeFigureOut">
              <a:rPr lang="es-ES" smtClean="0"/>
              <a:t>22/11/2022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02D1658-B390-8E70-FAB6-BAF29711D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4C40F5F-4F44-426F-D880-43DA88222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C60-8DC5-4322-9B49-B753F01E74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22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B9E3AC-5951-ED10-8D22-9CD0BE8F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1F1B37-AE0A-22F2-994A-4413B61D2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FB4CA5-1E5B-4299-FAE4-B48CE8B1E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3E2EA1-7F37-A333-B213-4790C8342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4C70-C584-491B-9CEA-3F17935FC64A}" type="datetimeFigureOut">
              <a:rPr lang="es-ES" smtClean="0"/>
              <a:t>22/11/2022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966BCD-89DC-79DB-8048-E533FD40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B8AA52-8433-4FA5-9388-3B116F36D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C60-8DC5-4322-9B49-B753F01E74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858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5E0BF0-3340-570B-BD20-02FA41963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91357EF-0BEC-42A4-7736-443DB424C8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9B6D52-D1B8-C721-8C8B-87FA10B90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D69D65-ED26-DA8D-BDC7-98A992F38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4C70-C584-491B-9CEA-3F17935FC64A}" type="datetimeFigureOut">
              <a:rPr lang="es-ES" smtClean="0"/>
              <a:t>22/11/2022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611D9A-A885-843D-1FBE-C80183AAB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FEBBA6-5178-5064-5D6C-036CB1D18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C60-8DC5-4322-9B49-B753F01E74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23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C46C0C9-5451-426F-2CC2-26B0867FE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28AA1E-BE9A-9F8D-B9A5-B3B90CCCB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EEE4FC-4AB9-127C-32DC-A56F92C85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A4C70-C584-491B-9CEA-3F17935FC64A}" type="datetimeFigureOut">
              <a:rPr lang="es-ES" smtClean="0"/>
              <a:t>22/11/2022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3AAB4F-1E11-1ECD-E69C-41A661443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DDEA4C-838A-F5DA-BEA6-BFB9F5972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8CC60-8DC5-4322-9B49-B753F01E74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910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2472CE-C77E-5FC3-E80A-F37E7DD8F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49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F6E334F-9362-F839-FFF2-F87953850179}"/>
              </a:ext>
            </a:extLst>
          </p:cNvPr>
          <p:cNvSpPr/>
          <p:nvPr/>
        </p:nvSpPr>
        <p:spPr>
          <a:xfrm>
            <a:off x="812800" y="596900"/>
            <a:ext cx="10502900" cy="5689600"/>
          </a:xfrm>
          <a:prstGeom prst="rect">
            <a:avLst/>
          </a:prstGeom>
          <a:solidFill>
            <a:srgbClr val="DEE22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F2ED16D-ABAC-5456-7135-DA42CD5D1614}"/>
              </a:ext>
            </a:extLst>
          </p:cNvPr>
          <p:cNvSpPr/>
          <p:nvPr/>
        </p:nvSpPr>
        <p:spPr>
          <a:xfrm>
            <a:off x="11595100" y="6286500"/>
            <a:ext cx="596900" cy="5715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C6272EA-79C4-A9D9-7167-8BBBC37AF530}"/>
              </a:ext>
            </a:extLst>
          </p:cNvPr>
          <p:cNvSpPr txBox="1"/>
          <p:nvPr/>
        </p:nvSpPr>
        <p:spPr>
          <a:xfrm>
            <a:off x="11750675" y="6387584"/>
            <a:ext cx="21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9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3456423-C0CE-592D-4462-9920EDC36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156" y="696192"/>
            <a:ext cx="4783196" cy="345583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6E57D70-8271-1C17-A5DA-5052BD3BB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899" y="696192"/>
            <a:ext cx="4471945" cy="119759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29538E9-4485-40AC-E705-589400447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899" y="2064037"/>
            <a:ext cx="3867456" cy="72014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22754C0-5CF4-D46F-77B5-BF6DEC7D50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1899" y="2885917"/>
            <a:ext cx="4143375" cy="96497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849E925-7F6F-7928-29F0-BD0C55B706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8156" y="4505228"/>
            <a:ext cx="3971752" cy="119928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4161AD42-A946-FACF-CC6A-6D8B2E4AB0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5264" y="4305867"/>
            <a:ext cx="4694225" cy="17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11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F6E334F-9362-F839-FFF2-F87953850179}"/>
              </a:ext>
            </a:extLst>
          </p:cNvPr>
          <p:cNvSpPr/>
          <p:nvPr/>
        </p:nvSpPr>
        <p:spPr>
          <a:xfrm>
            <a:off x="812800" y="596900"/>
            <a:ext cx="10502900" cy="5689600"/>
          </a:xfrm>
          <a:prstGeom prst="rect">
            <a:avLst/>
          </a:prstGeom>
          <a:solidFill>
            <a:srgbClr val="DEE22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F2ED16D-ABAC-5456-7135-DA42CD5D1614}"/>
              </a:ext>
            </a:extLst>
          </p:cNvPr>
          <p:cNvSpPr/>
          <p:nvPr/>
        </p:nvSpPr>
        <p:spPr>
          <a:xfrm>
            <a:off x="11595100" y="6286500"/>
            <a:ext cx="596900" cy="5715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C6272EA-79C4-A9D9-7167-8BBBC37AF530}"/>
              </a:ext>
            </a:extLst>
          </p:cNvPr>
          <p:cNvSpPr txBox="1"/>
          <p:nvPr/>
        </p:nvSpPr>
        <p:spPr>
          <a:xfrm>
            <a:off x="11750675" y="6387584"/>
            <a:ext cx="44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10</a:t>
            </a:r>
          </a:p>
        </p:txBody>
      </p:sp>
      <p:pic>
        <p:nvPicPr>
          <p:cNvPr id="3074" name="Picture 2" descr="&#10;        Evaluation flow chart&#10;      ">
            <a:extLst>
              <a:ext uri="{FF2B5EF4-FFF2-40B4-BE49-F238E27FC236}">
                <a16:creationId xmlns:a16="http://schemas.microsoft.com/office/drawing/2014/main" id="{40CC99F2-ED1B-AF11-27DA-F15AFE9D8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596901"/>
            <a:ext cx="7670943" cy="353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8293D90-2A9E-A93E-4014-4224FD1F93DA}"/>
              </a:ext>
            </a:extLst>
          </p:cNvPr>
          <p:cNvSpPr txBox="1"/>
          <p:nvPr/>
        </p:nvSpPr>
        <p:spPr>
          <a:xfrm>
            <a:off x="1721128" y="4439070"/>
            <a:ext cx="8514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Permisos organizativos (</a:t>
            </a:r>
            <a:r>
              <a:rPr lang="es-ES" dirty="0" err="1"/>
              <a:t>SCPs</a:t>
            </a:r>
            <a:r>
              <a:rPr lang="es-ES" dirty="0"/>
              <a:t>)&gt;Políticas asociadas a recursos (ej:EC2)&gt; </a:t>
            </a:r>
            <a:r>
              <a:rPr lang="en-US" dirty="0" err="1"/>
              <a:t>Políticas</a:t>
            </a:r>
            <a:r>
              <a:rPr lang="en-US" dirty="0"/>
              <a:t> </a:t>
            </a:r>
            <a:r>
              <a:rPr lang="en-US" dirty="0" err="1"/>
              <a:t>basadas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identidad</a:t>
            </a:r>
            <a:r>
              <a:rPr lang="en-US" dirty="0"/>
              <a:t> (</a:t>
            </a:r>
            <a:r>
              <a:rPr lang="en-US" dirty="0" err="1"/>
              <a:t>asociadas</a:t>
            </a:r>
            <a:r>
              <a:rPr lang="en-US" dirty="0"/>
              <a:t> a </a:t>
            </a:r>
            <a:r>
              <a:rPr lang="en-US" dirty="0" err="1"/>
              <a:t>usuarios</a:t>
            </a:r>
            <a:r>
              <a:rPr lang="en-US" dirty="0"/>
              <a:t>, </a:t>
            </a:r>
            <a:r>
              <a:rPr lang="en-US" dirty="0" err="1"/>
              <a:t>grupos</a:t>
            </a:r>
            <a:r>
              <a:rPr lang="en-US" dirty="0"/>
              <a:t> o roles) &gt; Permission boundaries (para </a:t>
            </a:r>
            <a:r>
              <a:rPr lang="en-US" dirty="0" err="1"/>
              <a:t>usuarios</a:t>
            </a:r>
            <a:r>
              <a:rPr lang="en-US" dirty="0"/>
              <a:t> y roles) &gt; Session policies (solo </a:t>
            </a:r>
            <a:r>
              <a:rPr lang="en-US" dirty="0" err="1"/>
              <a:t>funcionan</a:t>
            </a:r>
            <a:r>
              <a:rPr lang="en-US" dirty="0"/>
              <a:t> con </a:t>
            </a:r>
            <a:r>
              <a:rPr lang="en-US" dirty="0" err="1"/>
              <a:t>sts:AssumeRole</a:t>
            </a:r>
            <a:r>
              <a:rPr lang="en-US" dirty="0"/>
              <a:t>) (</a:t>
            </a:r>
            <a:r>
              <a:rPr lang="en-US" dirty="0" err="1"/>
              <a:t>menos</a:t>
            </a:r>
            <a:r>
              <a:rPr lang="en-US" dirty="0"/>
              <a:t> </a:t>
            </a:r>
            <a:r>
              <a:rPr lang="en-US" dirty="0" err="1"/>
              <a:t>habituales</a:t>
            </a:r>
            <a:r>
              <a:rPr lang="en-US" dirty="0"/>
              <a:t>)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C1E3C12-E59F-50F8-BD3D-A5AF0F14B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1706" y="1343157"/>
            <a:ext cx="2255483" cy="253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59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F6E334F-9362-F839-FFF2-F87953850179}"/>
              </a:ext>
            </a:extLst>
          </p:cNvPr>
          <p:cNvSpPr/>
          <p:nvPr/>
        </p:nvSpPr>
        <p:spPr>
          <a:xfrm>
            <a:off x="812800" y="596900"/>
            <a:ext cx="10502900" cy="5689600"/>
          </a:xfrm>
          <a:prstGeom prst="rect">
            <a:avLst/>
          </a:prstGeom>
          <a:solidFill>
            <a:srgbClr val="DEE22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F2ED16D-ABAC-5456-7135-DA42CD5D1614}"/>
              </a:ext>
            </a:extLst>
          </p:cNvPr>
          <p:cNvSpPr/>
          <p:nvPr/>
        </p:nvSpPr>
        <p:spPr>
          <a:xfrm>
            <a:off x="11595100" y="6286500"/>
            <a:ext cx="596900" cy="5715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C6272EA-79C4-A9D9-7167-8BBBC37AF530}"/>
              </a:ext>
            </a:extLst>
          </p:cNvPr>
          <p:cNvSpPr txBox="1"/>
          <p:nvPr/>
        </p:nvSpPr>
        <p:spPr>
          <a:xfrm>
            <a:off x="11677475" y="6387584"/>
            <a:ext cx="662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11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CBC2571-61AC-C6DB-78B7-C6EB274CC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788" y="1055840"/>
            <a:ext cx="4824850" cy="34943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EF9E095-1484-68D7-3368-08D4D49E8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788" y="1678345"/>
            <a:ext cx="4824850" cy="265735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FACBA3E-DD64-0217-DBCC-3D4BE3704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6618" y="1678345"/>
            <a:ext cx="4115848" cy="148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84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F6E334F-9362-F839-FFF2-F87953850179}"/>
              </a:ext>
            </a:extLst>
          </p:cNvPr>
          <p:cNvSpPr/>
          <p:nvPr/>
        </p:nvSpPr>
        <p:spPr>
          <a:xfrm>
            <a:off x="812800" y="596900"/>
            <a:ext cx="10502900" cy="5689600"/>
          </a:xfrm>
          <a:prstGeom prst="rect">
            <a:avLst/>
          </a:prstGeom>
          <a:solidFill>
            <a:srgbClr val="DEE22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F2ED16D-ABAC-5456-7135-DA42CD5D1614}"/>
              </a:ext>
            </a:extLst>
          </p:cNvPr>
          <p:cNvSpPr/>
          <p:nvPr/>
        </p:nvSpPr>
        <p:spPr>
          <a:xfrm>
            <a:off x="11595100" y="6286500"/>
            <a:ext cx="596900" cy="5715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C6272EA-79C4-A9D9-7167-8BBBC37AF530}"/>
              </a:ext>
            </a:extLst>
          </p:cNvPr>
          <p:cNvSpPr txBox="1"/>
          <p:nvPr/>
        </p:nvSpPr>
        <p:spPr>
          <a:xfrm>
            <a:off x="11639841" y="6387584"/>
            <a:ext cx="72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12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A95D6BC-7EE3-CF90-5DBE-23FBAE9C2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475" y="2683737"/>
            <a:ext cx="4389044" cy="13035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2517F8F-6BFE-7FD8-6DA1-063EC6E5E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765" y="1000150"/>
            <a:ext cx="4688485" cy="425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36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F6E334F-9362-F839-FFF2-F87953850179}"/>
              </a:ext>
            </a:extLst>
          </p:cNvPr>
          <p:cNvSpPr/>
          <p:nvPr/>
        </p:nvSpPr>
        <p:spPr>
          <a:xfrm>
            <a:off x="812800" y="596900"/>
            <a:ext cx="10502900" cy="5689600"/>
          </a:xfrm>
          <a:prstGeom prst="rect">
            <a:avLst/>
          </a:prstGeom>
          <a:solidFill>
            <a:srgbClr val="DEE22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F2ED16D-ABAC-5456-7135-DA42CD5D1614}"/>
              </a:ext>
            </a:extLst>
          </p:cNvPr>
          <p:cNvSpPr/>
          <p:nvPr/>
        </p:nvSpPr>
        <p:spPr>
          <a:xfrm>
            <a:off x="11595100" y="6286500"/>
            <a:ext cx="596900" cy="5715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C6272EA-79C4-A9D9-7167-8BBBC37AF530}"/>
              </a:ext>
            </a:extLst>
          </p:cNvPr>
          <p:cNvSpPr txBox="1"/>
          <p:nvPr/>
        </p:nvSpPr>
        <p:spPr>
          <a:xfrm>
            <a:off x="11684584" y="6387584"/>
            <a:ext cx="59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13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8463C6D-BF88-C5C8-A7D9-7204413AE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846" y="1099192"/>
            <a:ext cx="8273075" cy="84402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8D75064-3558-D64A-40CB-70041140C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845" y="2273724"/>
            <a:ext cx="8273075" cy="66100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392DBF0-024E-9DA2-242E-2F2C5FEC9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846" y="3551653"/>
            <a:ext cx="4454554" cy="200619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02D6DB2-196B-975C-AE8E-7009EE01E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857" y="3165525"/>
            <a:ext cx="1927721" cy="2956592"/>
          </a:xfrm>
          <a:prstGeom prst="rect">
            <a:avLst/>
          </a:prstGeom>
        </p:spPr>
      </p:pic>
      <p:pic>
        <p:nvPicPr>
          <p:cNvPr id="1028" name="Picture 4" descr="Cloudtopolis">
            <a:extLst>
              <a:ext uri="{FF2B5EF4-FFF2-40B4-BE49-F238E27FC236}">
                <a16:creationId xmlns:a16="http://schemas.microsoft.com/office/drawing/2014/main" id="{19C702D4-C78D-D9F5-5264-2D048C0D3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835" y="3826531"/>
            <a:ext cx="2200293" cy="123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584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F6E334F-9362-F839-FFF2-F87953850179}"/>
              </a:ext>
            </a:extLst>
          </p:cNvPr>
          <p:cNvSpPr/>
          <p:nvPr/>
        </p:nvSpPr>
        <p:spPr>
          <a:xfrm>
            <a:off x="812800" y="596900"/>
            <a:ext cx="10502900" cy="5689600"/>
          </a:xfrm>
          <a:prstGeom prst="rect">
            <a:avLst/>
          </a:prstGeom>
          <a:solidFill>
            <a:srgbClr val="DEE22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F2ED16D-ABAC-5456-7135-DA42CD5D1614}"/>
              </a:ext>
            </a:extLst>
          </p:cNvPr>
          <p:cNvSpPr/>
          <p:nvPr/>
        </p:nvSpPr>
        <p:spPr>
          <a:xfrm>
            <a:off x="11595100" y="6286500"/>
            <a:ext cx="596900" cy="5715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C6272EA-79C4-A9D9-7167-8BBBC37AF530}"/>
              </a:ext>
            </a:extLst>
          </p:cNvPr>
          <p:cNvSpPr txBox="1"/>
          <p:nvPr/>
        </p:nvSpPr>
        <p:spPr>
          <a:xfrm>
            <a:off x="11684584" y="6387584"/>
            <a:ext cx="59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14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7F94411-D1AC-FD8D-F51A-A0BC22AC3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172" y="1319649"/>
            <a:ext cx="6248400" cy="69532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FF599FA-9F61-3D22-F93D-E35D17E3C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542" y="2134909"/>
            <a:ext cx="4326622" cy="173177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5C5CA7B-C63D-DB37-77EE-BCAA0788D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627" y="4049873"/>
            <a:ext cx="4326622" cy="42246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86AAF83-57F2-D3D8-488F-35DA0F6C7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627" y="4655525"/>
            <a:ext cx="8601075" cy="130492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54546942-F430-5B4F-1EA4-3C9E8CD72F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1172" y="897550"/>
            <a:ext cx="247650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15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F6E334F-9362-F839-FFF2-F87953850179}"/>
              </a:ext>
            </a:extLst>
          </p:cNvPr>
          <p:cNvSpPr/>
          <p:nvPr/>
        </p:nvSpPr>
        <p:spPr>
          <a:xfrm>
            <a:off x="812800" y="596900"/>
            <a:ext cx="10502900" cy="5689600"/>
          </a:xfrm>
          <a:prstGeom prst="rect">
            <a:avLst/>
          </a:prstGeom>
          <a:solidFill>
            <a:srgbClr val="DEE22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F2ED16D-ABAC-5456-7135-DA42CD5D1614}"/>
              </a:ext>
            </a:extLst>
          </p:cNvPr>
          <p:cNvSpPr/>
          <p:nvPr/>
        </p:nvSpPr>
        <p:spPr>
          <a:xfrm>
            <a:off x="11595100" y="6286500"/>
            <a:ext cx="596900" cy="5715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C6272EA-79C4-A9D9-7167-8BBBC37AF530}"/>
              </a:ext>
            </a:extLst>
          </p:cNvPr>
          <p:cNvSpPr txBox="1"/>
          <p:nvPr/>
        </p:nvSpPr>
        <p:spPr>
          <a:xfrm>
            <a:off x="11684584" y="6387584"/>
            <a:ext cx="59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15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3AF30C1-20BB-8707-A001-09ACBF681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685" y="882012"/>
            <a:ext cx="6002848" cy="66310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D1C574C-B5A0-A21C-66D0-EAFCA5254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685" y="1777311"/>
            <a:ext cx="3117035" cy="144490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B6206B1-B5C9-17D9-922E-448F0B245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893" y="4754690"/>
            <a:ext cx="6391653" cy="116615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1626BA8-367E-BE27-6BF4-69C06446A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462" y="1745324"/>
            <a:ext cx="3730042" cy="280915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BB3389E-AB88-42B1-2FF9-378B8CCACFFE}"/>
              </a:ext>
            </a:extLst>
          </p:cNvPr>
          <p:cNvSpPr txBox="1"/>
          <p:nvPr/>
        </p:nvSpPr>
        <p:spPr>
          <a:xfrm>
            <a:off x="7958661" y="4813413"/>
            <a:ext cx="3125685" cy="948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Nota: de normal no existen </a:t>
            </a:r>
            <a:r>
              <a:rPr lang="es-ES" dirty="0" err="1"/>
              <a:t>beacons</a:t>
            </a:r>
            <a:r>
              <a:rPr lang="es-ES" dirty="0"/>
              <a:t> para Linux excepto los generados con CrossC2</a:t>
            </a:r>
          </a:p>
        </p:txBody>
      </p:sp>
    </p:spTree>
    <p:extLst>
      <p:ext uri="{BB962C8B-B14F-4D97-AF65-F5344CB8AC3E}">
        <p14:creationId xmlns:p14="http://schemas.microsoft.com/office/powerpoint/2010/main" val="1596222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F6E334F-9362-F839-FFF2-F87953850179}"/>
              </a:ext>
            </a:extLst>
          </p:cNvPr>
          <p:cNvSpPr/>
          <p:nvPr/>
        </p:nvSpPr>
        <p:spPr>
          <a:xfrm>
            <a:off x="812800" y="596900"/>
            <a:ext cx="10502900" cy="5689600"/>
          </a:xfrm>
          <a:prstGeom prst="rect">
            <a:avLst/>
          </a:prstGeom>
          <a:solidFill>
            <a:srgbClr val="DEE22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F2ED16D-ABAC-5456-7135-DA42CD5D1614}"/>
              </a:ext>
            </a:extLst>
          </p:cNvPr>
          <p:cNvSpPr/>
          <p:nvPr/>
        </p:nvSpPr>
        <p:spPr>
          <a:xfrm>
            <a:off x="11595100" y="6286500"/>
            <a:ext cx="596900" cy="5715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C6272EA-79C4-A9D9-7167-8BBBC37AF530}"/>
              </a:ext>
            </a:extLst>
          </p:cNvPr>
          <p:cNvSpPr txBox="1"/>
          <p:nvPr/>
        </p:nvSpPr>
        <p:spPr>
          <a:xfrm>
            <a:off x="11639841" y="6387584"/>
            <a:ext cx="72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16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DA8C78C-65E0-62FD-BB6F-5C7662F0B94A}"/>
              </a:ext>
            </a:extLst>
          </p:cNvPr>
          <p:cNvSpPr txBox="1"/>
          <p:nvPr/>
        </p:nvSpPr>
        <p:spPr>
          <a:xfrm>
            <a:off x="3089246" y="3250625"/>
            <a:ext cx="6178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03F7A68-3A4F-5C89-5370-504CBBEF2D49}"/>
              </a:ext>
            </a:extLst>
          </p:cNvPr>
          <p:cNvSpPr txBox="1"/>
          <p:nvPr/>
        </p:nvSpPr>
        <p:spPr>
          <a:xfrm>
            <a:off x="3089246" y="3250625"/>
            <a:ext cx="6178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44768B6-2870-532E-3D33-1E56EDC9E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008" y="872455"/>
            <a:ext cx="5610279" cy="133793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57C0EE1-2521-AC7D-A305-FBB1578DC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514" y="2601780"/>
            <a:ext cx="6477761" cy="242286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66EFBC6-D273-DA28-B465-5165F9CD8F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871" y="827342"/>
            <a:ext cx="3823982" cy="1405121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70E3343F-0EE7-F532-DEA1-6E9F61C21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668" y="3158104"/>
            <a:ext cx="3524312" cy="131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545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F6E334F-9362-F839-FFF2-F87953850179}"/>
              </a:ext>
            </a:extLst>
          </p:cNvPr>
          <p:cNvSpPr/>
          <p:nvPr/>
        </p:nvSpPr>
        <p:spPr>
          <a:xfrm>
            <a:off x="812800" y="596900"/>
            <a:ext cx="10502900" cy="5689600"/>
          </a:xfrm>
          <a:prstGeom prst="rect">
            <a:avLst/>
          </a:prstGeom>
          <a:solidFill>
            <a:srgbClr val="DEE22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F2ED16D-ABAC-5456-7135-DA42CD5D1614}"/>
              </a:ext>
            </a:extLst>
          </p:cNvPr>
          <p:cNvSpPr/>
          <p:nvPr/>
        </p:nvSpPr>
        <p:spPr>
          <a:xfrm>
            <a:off x="11595100" y="6286500"/>
            <a:ext cx="596900" cy="5715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C6272EA-79C4-A9D9-7167-8BBBC37AF530}"/>
              </a:ext>
            </a:extLst>
          </p:cNvPr>
          <p:cNvSpPr txBox="1"/>
          <p:nvPr/>
        </p:nvSpPr>
        <p:spPr>
          <a:xfrm>
            <a:off x="11639841" y="6387584"/>
            <a:ext cx="72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17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DA8C78C-65E0-62FD-BB6F-5C7662F0B94A}"/>
              </a:ext>
            </a:extLst>
          </p:cNvPr>
          <p:cNvSpPr txBox="1"/>
          <p:nvPr/>
        </p:nvSpPr>
        <p:spPr>
          <a:xfrm>
            <a:off x="3089246" y="3250625"/>
            <a:ext cx="6178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03F7A68-3A4F-5C89-5370-504CBBEF2D49}"/>
              </a:ext>
            </a:extLst>
          </p:cNvPr>
          <p:cNvSpPr txBox="1"/>
          <p:nvPr/>
        </p:nvSpPr>
        <p:spPr>
          <a:xfrm>
            <a:off x="3089246" y="3250625"/>
            <a:ext cx="6178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0FD6580-B56D-1C66-DAAA-7AA120F8686E}"/>
              </a:ext>
            </a:extLst>
          </p:cNvPr>
          <p:cNvSpPr txBox="1"/>
          <p:nvPr/>
        </p:nvSpPr>
        <p:spPr>
          <a:xfrm>
            <a:off x="1283516" y="788565"/>
            <a:ext cx="588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-AWS </a:t>
            </a:r>
            <a:r>
              <a:rPr lang="es-ES" dirty="0" err="1"/>
              <a:t>Cloudfront</a:t>
            </a:r>
            <a:r>
              <a:rPr lang="es-ES" dirty="0"/>
              <a:t>, Azure CDN, Google Cloud CDN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DCC4B73-5E9F-EF64-C4A3-E4A0E072D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091" y="1349562"/>
            <a:ext cx="3585061" cy="3429000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077169E7-F1CB-CF1E-127F-48CC31680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704" y="1176653"/>
            <a:ext cx="4611673" cy="150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448AF6F-855B-0AA3-FE81-DA821CFDC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3704" y="2838953"/>
            <a:ext cx="3814716" cy="292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59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F6E334F-9362-F839-FFF2-F87953850179}"/>
              </a:ext>
            </a:extLst>
          </p:cNvPr>
          <p:cNvSpPr/>
          <p:nvPr/>
        </p:nvSpPr>
        <p:spPr>
          <a:xfrm>
            <a:off x="812800" y="596900"/>
            <a:ext cx="10502900" cy="5689600"/>
          </a:xfrm>
          <a:prstGeom prst="rect">
            <a:avLst/>
          </a:prstGeom>
          <a:solidFill>
            <a:srgbClr val="DEE22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F2ED16D-ABAC-5456-7135-DA42CD5D1614}"/>
              </a:ext>
            </a:extLst>
          </p:cNvPr>
          <p:cNvSpPr/>
          <p:nvPr/>
        </p:nvSpPr>
        <p:spPr>
          <a:xfrm>
            <a:off x="11595100" y="6286500"/>
            <a:ext cx="596900" cy="5715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C6272EA-79C4-A9D9-7167-8BBBC37AF530}"/>
              </a:ext>
            </a:extLst>
          </p:cNvPr>
          <p:cNvSpPr txBox="1"/>
          <p:nvPr/>
        </p:nvSpPr>
        <p:spPr>
          <a:xfrm>
            <a:off x="11639841" y="6387584"/>
            <a:ext cx="72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18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DA8C78C-65E0-62FD-BB6F-5C7662F0B94A}"/>
              </a:ext>
            </a:extLst>
          </p:cNvPr>
          <p:cNvSpPr txBox="1"/>
          <p:nvPr/>
        </p:nvSpPr>
        <p:spPr>
          <a:xfrm>
            <a:off x="3089246" y="3250625"/>
            <a:ext cx="6178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03F7A68-3A4F-5C89-5370-504CBBEF2D49}"/>
              </a:ext>
            </a:extLst>
          </p:cNvPr>
          <p:cNvSpPr txBox="1"/>
          <p:nvPr/>
        </p:nvSpPr>
        <p:spPr>
          <a:xfrm>
            <a:off x="6124858" y="1748354"/>
            <a:ext cx="3215565" cy="45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A4F3C28-079F-224A-AF82-6FF23A423FBA}"/>
              </a:ext>
            </a:extLst>
          </p:cNvPr>
          <p:cNvSpPr txBox="1"/>
          <p:nvPr/>
        </p:nvSpPr>
        <p:spPr>
          <a:xfrm>
            <a:off x="5351084" y="948621"/>
            <a:ext cx="5361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Customizar perfil de </a:t>
            </a:r>
            <a:r>
              <a:rPr lang="es-ES" dirty="0" err="1"/>
              <a:t>CobaltStrike</a:t>
            </a:r>
            <a:r>
              <a:rPr lang="es-ES" dirty="0"/>
              <a:t>: cuando el </a:t>
            </a:r>
            <a:r>
              <a:rPr lang="es-ES" dirty="0" err="1"/>
              <a:t>beacon</a:t>
            </a:r>
            <a:r>
              <a:rPr lang="es-ES" dirty="0"/>
              <a:t> haga peticiones a esa URI, </a:t>
            </a:r>
            <a:r>
              <a:rPr lang="es-ES" dirty="0" err="1"/>
              <a:t>Cloudfront</a:t>
            </a:r>
            <a:r>
              <a:rPr lang="es-ES" dirty="0"/>
              <a:t> le pasará la petición a nuestro dominio, en este caso twinter-dev.com, que resuelve al EC2 donde está el </a:t>
            </a:r>
            <a:r>
              <a:rPr lang="es-ES" dirty="0" err="1"/>
              <a:t>teamserver</a:t>
            </a:r>
            <a:r>
              <a:rPr lang="es-ES" dirty="0"/>
              <a:t>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F5C71759-A8AD-9AFA-9B42-E77DD99DA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975" y="948621"/>
            <a:ext cx="2661709" cy="275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4DA3C1B4-7E80-85A2-9FC5-ACA975176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895" y="2771359"/>
            <a:ext cx="3931003" cy="156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479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F6E334F-9362-F839-FFF2-F87953850179}"/>
              </a:ext>
            </a:extLst>
          </p:cNvPr>
          <p:cNvSpPr/>
          <p:nvPr/>
        </p:nvSpPr>
        <p:spPr>
          <a:xfrm>
            <a:off x="812800" y="596900"/>
            <a:ext cx="10502900" cy="5689600"/>
          </a:xfrm>
          <a:prstGeom prst="rect">
            <a:avLst/>
          </a:prstGeom>
          <a:solidFill>
            <a:srgbClr val="DEE22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  <a:latin typeface="Elephant" panose="02020904090505020303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F2ED16D-ABAC-5456-7135-DA42CD5D1614}"/>
              </a:ext>
            </a:extLst>
          </p:cNvPr>
          <p:cNvSpPr/>
          <p:nvPr/>
        </p:nvSpPr>
        <p:spPr>
          <a:xfrm>
            <a:off x="11595100" y="6286500"/>
            <a:ext cx="596900" cy="5715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C6272EA-79C4-A9D9-7167-8BBBC37AF530}"/>
              </a:ext>
            </a:extLst>
          </p:cNvPr>
          <p:cNvSpPr txBox="1"/>
          <p:nvPr/>
        </p:nvSpPr>
        <p:spPr>
          <a:xfrm>
            <a:off x="11750675" y="6387584"/>
            <a:ext cx="21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2F9D9B0-B33B-D6B0-84B7-5D2BB414F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2256829"/>
            <a:ext cx="1863129" cy="186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11DADB7-4668-8DB1-E7CC-1B0EFE572F14}"/>
              </a:ext>
            </a:extLst>
          </p:cNvPr>
          <p:cNvSpPr txBox="1"/>
          <p:nvPr/>
        </p:nvSpPr>
        <p:spPr>
          <a:xfrm>
            <a:off x="5486400" y="2034232"/>
            <a:ext cx="4914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-</a:t>
            </a:r>
            <a:r>
              <a:rPr lang="es-ES" dirty="0" err="1"/>
              <a:t>Pentester</a:t>
            </a:r>
            <a:r>
              <a:rPr lang="es-ES" dirty="0"/>
              <a:t> en </a:t>
            </a:r>
            <a:r>
              <a:rPr lang="es-ES" dirty="0" err="1"/>
              <a:t>Entelgy</a:t>
            </a:r>
            <a:r>
              <a:rPr lang="es-ES" dirty="0"/>
              <a:t> </a:t>
            </a:r>
            <a:r>
              <a:rPr lang="es-ES" dirty="0" err="1"/>
              <a:t>Innotec</a:t>
            </a:r>
            <a:r>
              <a:rPr lang="es-ES" dirty="0"/>
              <a:t> Security</a:t>
            </a:r>
          </a:p>
          <a:p>
            <a:endParaRPr lang="es-ES" dirty="0"/>
          </a:p>
          <a:p>
            <a:r>
              <a:rPr lang="es-ES" dirty="0"/>
              <a:t>-Aficionado a hacer </a:t>
            </a:r>
            <a:r>
              <a:rPr lang="es-ES" dirty="0" err="1"/>
              <a:t>tools</a:t>
            </a:r>
            <a:endParaRPr lang="es-ES" dirty="0"/>
          </a:p>
          <a:p>
            <a:endParaRPr lang="es-ES" dirty="0"/>
          </a:p>
          <a:p>
            <a:r>
              <a:rPr lang="es-ES" dirty="0"/>
              <a:t>-Amante de los memes</a:t>
            </a:r>
          </a:p>
          <a:p>
            <a:endParaRPr lang="es-ES" dirty="0"/>
          </a:p>
          <a:p>
            <a:r>
              <a:rPr lang="es-ES" dirty="0"/>
              <a:t>-Últimamente con un cierto gustillo por los entornos </a:t>
            </a:r>
            <a:r>
              <a:rPr lang="es-ES" dirty="0" err="1"/>
              <a:t>cloud</a:t>
            </a:r>
            <a:r>
              <a:rPr lang="es-ES" dirty="0"/>
              <a:t> (oh sorpresa </a:t>
            </a:r>
            <a:r>
              <a:rPr lang="es-ES" dirty="0" err="1"/>
              <a:t>xD</a:t>
            </a:r>
            <a:r>
              <a:rPr lang="es-ES" dirty="0"/>
              <a:t>)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FCB23E2-96FF-2F47-0668-7BA21DE4E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1257300"/>
            <a:ext cx="1932720" cy="37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94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F6E334F-9362-F839-FFF2-F87953850179}"/>
              </a:ext>
            </a:extLst>
          </p:cNvPr>
          <p:cNvSpPr/>
          <p:nvPr/>
        </p:nvSpPr>
        <p:spPr>
          <a:xfrm>
            <a:off x="812800" y="596900"/>
            <a:ext cx="10502900" cy="5689600"/>
          </a:xfrm>
          <a:prstGeom prst="rect">
            <a:avLst/>
          </a:prstGeom>
          <a:solidFill>
            <a:srgbClr val="DEE22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F2ED16D-ABAC-5456-7135-DA42CD5D1614}"/>
              </a:ext>
            </a:extLst>
          </p:cNvPr>
          <p:cNvSpPr/>
          <p:nvPr/>
        </p:nvSpPr>
        <p:spPr>
          <a:xfrm>
            <a:off x="11595100" y="6286500"/>
            <a:ext cx="596900" cy="5715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C6272EA-79C4-A9D9-7167-8BBBC37AF530}"/>
              </a:ext>
            </a:extLst>
          </p:cNvPr>
          <p:cNvSpPr txBox="1"/>
          <p:nvPr/>
        </p:nvSpPr>
        <p:spPr>
          <a:xfrm>
            <a:off x="11639841" y="6387584"/>
            <a:ext cx="72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19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DA8C78C-65E0-62FD-BB6F-5C7662F0B94A}"/>
              </a:ext>
            </a:extLst>
          </p:cNvPr>
          <p:cNvSpPr txBox="1"/>
          <p:nvPr/>
        </p:nvSpPr>
        <p:spPr>
          <a:xfrm>
            <a:off x="3089246" y="3250625"/>
            <a:ext cx="6178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03F7A68-3A4F-5C89-5370-504CBBEF2D49}"/>
              </a:ext>
            </a:extLst>
          </p:cNvPr>
          <p:cNvSpPr txBox="1"/>
          <p:nvPr/>
        </p:nvSpPr>
        <p:spPr>
          <a:xfrm>
            <a:off x="6124858" y="1748354"/>
            <a:ext cx="3215565" cy="45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7A57EA5-08EF-ED11-6024-22E2A37DA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15" y="1019107"/>
            <a:ext cx="1974506" cy="36933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FC3D42B-ECD2-4B17-9942-681C7A763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15" y="1699237"/>
            <a:ext cx="3392964" cy="310277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E462390-1CE1-C118-48B9-36EED4110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725" y="3070225"/>
            <a:ext cx="4191000" cy="7429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A5E2BAB-A23C-F50B-D0B2-6FC8D9087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1825" y="2141349"/>
            <a:ext cx="38290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93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F6E334F-9362-F839-FFF2-F87953850179}"/>
              </a:ext>
            </a:extLst>
          </p:cNvPr>
          <p:cNvSpPr/>
          <p:nvPr/>
        </p:nvSpPr>
        <p:spPr>
          <a:xfrm>
            <a:off x="844550" y="564217"/>
            <a:ext cx="10502900" cy="5689600"/>
          </a:xfrm>
          <a:prstGeom prst="rect">
            <a:avLst/>
          </a:prstGeom>
          <a:solidFill>
            <a:srgbClr val="DEE22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F2ED16D-ABAC-5456-7135-DA42CD5D1614}"/>
              </a:ext>
            </a:extLst>
          </p:cNvPr>
          <p:cNvSpPr/>
          <p:nvPr/>
        </p:nvSpPr>
        <p:spPr>
          <a:xfrm>
            <a:off x="11595100" y="6286500"/>
            <a:ext cx="596900" cy="5715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C6272EA-79C4-A9D9-7167-8BBBC37AF530}"/>
              </a:ext>
            </a:extLst>
          </p:cNvPr>
          <p:cNvSpPr txBox="1"/>
          <p:nvPr/>
        </p:nvSpPr>
        <p:spPr>
          <a:xfrm>
            <a:off x="11639841" y="6387584"/>
            <a:ext cx="72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20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DA8C78C-65E0-62FD-BB6F-5C7662F0B94A}"/>
              </a:ext>
            </a:extLst>
          </p:cNvPr>
          <p:cNvSpPr txBox="1"/>
          <p:nvPr/>
        </p:nvSpPr>
        <p:spPr>
          <a:xfrm>
            <a:off x="3089246" y="3250625"/>
            <a:ext cx="6178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03F7A68-3A4F-5C89-5370-504CBBEF2D49}"/>
              </a:ext>
            </a:extLst>
          </p:cNvPr>
          <p:cNvSpPr txBox="1"/>
          <p:nvPr/>
        </p:nvSpPr>
        <p:spPr>
          <a:xfrm>
            <a:off x="3089246" y="3250625"/>
            <a:ext cx="6178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76B0F22-BB79-78CB-5B59-BB3DF9CEF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308" y="1031846"/>
            <a:ext cx="1351534" cy="28111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1A49D428-DE7E-3667-181E-3B10B9D90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332" y="1956177"/>
            <a:ext cx="2729679" cy="206936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E5B2BDC9-26A8-E587-752A-5504DF07B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531" y="2233937"/>
            <a:ext cx="3930914" cy="1513847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73834123-555D-1CE0-936C-4B3B4C4F4CB8}"/>
              </a:ext>
            </a:extLst>
          </p:cNvPr>
          <p:cNvSpPr txBox="1"/>
          <p:nvPr/>
        </p:nvSpPr>
        <p:spPr>
          <a:xfrm>
            <a:off x="2231472" y="4697835"/>
            <a:ext cx="7852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Nota: aunque lo del </a:t>
            </a:r>
            <a:r>
              <a:rPr lang="es-ES" sz="1400" dirty="0" err="1"/>
              <a:t>pyinstaller</a:t>
            </a:r>
            <a:r>
              <a:rPr lang="es-ES" sz="1400" dirty="0"/>
              <a:t> fallara se puede implementar en cualquier otro lenguaje y compilarlo con alguna </a:t>
            </a:r>
            <a:r>
              <a:rPr lang="es-ES" sz="1400" dirty="0" err="1"/>
              <a:t>tool</a:t>
            </a:r>
            <a:r>
              <a:rPr lang="es-ES" sz="1400" dirty="0"/>
              <a:t> distinta (y se podría ofuscar y demás)</a:t>
            </a: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7187E78B-FAB0-42A0-4919-166734EF6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2512" y="1480802"/>
            <a:ext cx="2897518" cy="267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71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F6E334F-9362-F839-FFF2-F87953850179}"/>
              </a:ext>
            </a:extLst>
          </p:cNvPr>
          <p:cNvSpPr/>
          <p:nvPr/>
        </p:nvSpPr>
        <p:spPr>
          <a:xfrm>
            <a:off x="844550" y="564217"/>
            <a:ext cx="10502900" cy="5689600"/>
          </a:xfrm>
          <a:prstGeom prst="rect">
            <a:avLst/>
          </a:prstGeom>
          <a:solidFill>
            <a:srgbClr val="DEE22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F2ED16D-ABAC-5456-7135-DA42CD5D1614}"/>
              </a:ext>
            </a:extLst>
          </p:cNvPr>
          <p:cNvSpPr/>
          <p:nvPr/>
        </p:nvSpPr>
        <p:spPr>
          <a:xfrm>
            <a:off x="11595100" y="6286500"/>
            <a:ext cx="596900" cy="5715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C6272EA-79C4-A9D9-7167-8BBBC37AF530}"/>
              </a:ext>
            </a:extLst>
          </p:cNvPr>
          <p:cNvSpPr txBox="1"/>
          <p:nvPr/>
        </p:nvSpPr>
        <p:spPr>
          <a:xfrm>
            <a:off x="11639841" y="6387584"/>
            <a:ext cx="72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DA8C78C-65E0-62FD-BB6F-5C7662F0B94A}"/>
              </a:ext>
            </a:extLst>
          </p:cNvPr>
          <p:cNvSpPr txBox="1"/>
          <p:nvPr/>
        </p:nvSpPr>
        <p:spPr>
          <a:xfrm>
            <a:off x="3089246" y="3250625"/>
            <a:ext cx="6178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03F7A68-3A4F-5C89-5370-504CBBEF2D49}"/>
              </a:ext>
            </a:extLst>
          </p:cNvPr>
          <p:cNvSpPr txBox="1"/>
          <p:nvPr/>
        </p:nvSpPr>
        <p:spPr>
          <a:xfrm>
            <a:off x="3089246" y="3250625"/>
            <a:ext cx="6178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C7C8CE1-D3D4-6B7F-7CBD-702992CCB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052" y="2843557"/>
            <a:ext cx="3019277" cy="1932337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2F919602-AEDC-94E4-F2BB-91A3A8204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308" y="1382771"/>
            <a:ext cx="4909525" cy="848243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6E943D93-50D6-0179-CEB7-62B62DB80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308" y="2464020"/>
            <a:ext cx="3019277" cy="231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1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F6E334F-9362-F839-FFF2-F87953850179}"/>
              </a:ext>
            </a:extLst>
          </p:cNvPr>
          <p:cNvSpPr/>
          <p:nvPr/>
        </p:nvSpPr>
        <p:spPr>
          <a:xfrm>
            <a:off x="844550" y="564217"/>
            <a:ext cx="10502900" cy="5689600"/>
          </a:xfrm>
          <a:prstGeom prst="rect">
            <a:avLst/>
          </a:prstGeom>
          <a:solidFill>
            <a:srgbClr val="DEE22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F2ED16D-ABAC-5456-7135-DA42CD5D1614}"/>
              </a:ext>
            </a:extLst>
          </p:cNvPr>
          <p:cNvSpPr/>
          <p:nvPr/>
        </p:nvSpPr>
        <p:spPr>
          <a:xfrm>
            <a:off x="11595100" y="6286500"/>
            <a:ext cx="596900" cy="5715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C6272EA-79C4-A9D9-7167-8BBBC37AF530}"/>
              </a:ext>
            </a:extLst>
          </p:cNvPr>
          <p:cNvSpPr txBox="1"/>
          <p:nvPr/>
        </p:nvSpPr>
        <p:spPr>
          <a:xfrm>
            <a:off x="11639841" y="6387584"/>
            <a:ext cx="72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DA8C78C-65E0-62FD-BB6F-5C7662F0B94A}"/>
              </a:ext>
            </a:extLst>
          </p:cNvPr>
          <p:cNvSpPr txBox="1"/>
          <p:nvPr/>
        </p:nvSpPr>
        <p:spPr>
          <a:xfrm>
            <a:off x="3089246" y="3250625"/>
            <a:ext cx="6178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03F7A68-3A4F-5C89-5370-504CBBEF2D49}"/>
              </a:ext>
            </a:extLst>
          </p:cNvPr>
          <p:cNvSpPr txBox="1"/>
          <p:nvPr/>
        </p:nvSpPr>
        <p:spPr>
          <a:xfrm>
            <a:off x="3089246" y="3250625"/>
            <a:ext cx="6178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</p:txBody>
      </p:sp>
      <p:pic>
        <p:nvPicPr>
          <p:cNvPr id="2050" name="Picture 2" descr="Meme Pulp Fiction - alguna duda? alguna pregunta? - 845924">
            <a:extLst>
              <a:ext uri="{FF2B5EF4-FFF2-40B4-BE49-F238E27FC236}">
                <a16:creationId xmlns:a16="http://schemas.microsoft.com/office/drawing/2014/main" id="{499CDECD-D3E7-44BF-B013-0C21E0A18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313" y="1268027"/>
            <a:ext cx="3753374" cy="375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965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F6E334F-9362-F839-FFF2-F87953850179}"/>
              </a:ext>
            </a:extLst>
          </p:cNvPr>
          <p:cNvSpPr/>
          <p:nvPr/>
        </p:nvSpPr>
        <p:spPr>
          <a:xfrm>
            <a:off x="812800" y="596900"/>
            <a:ext cx="10502900" cy="5689600"/>
          </a:xfrm>
          <a:prstGeom prst="rect">
            <a:avLst/>
          </a:prstGeom>
          <a:solidFill>
            <a:srgbClr val="DEE22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F2ED16D-ABAC-5456-7135-DA42CD5D1614}"/>
              </a:ext>
            </a:extLst>
          </p:cNvPr>
          <p:cNvSpPr/>
          <p:nvPr/>
        </p:nvSpPr>
        <p:spPr>
          <a:xfrm>
            <a:off x="11595100" y="6286500"/>
            <a:ext cx="596900" cy="5715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93AE59-DF56-8032-6A99-2D01FC144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1928181"/>
            <a:ext cx="4867275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C63551A-E738-E5D0-2D17-AE504417DC44}"/>
              </a:ext>
            </a:extLst>
          </p:cNvPr>
          <p:cNvSpPr txBox="1"/>
          <p:nvPr/>
        </p:nvSpPr>
        <p:spPr>
          <a:xfrm>
            <a:off x="6883400" y="1841500"/>
            <a:ext cx="3987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 vienen cositas:</a:t>
            </a:r>
          </a:p>
          <a:p>
            <a:endParaRPr lang="es-ES" dirty="0"/>
          </a:p>
          <a:p>
            <a:r>
              <a:rPr lang="es-ES" dirty="0"/>
              <a:t>1-¿Qué es el </a:t>
            </a:r>
            <a:r>
              <a:rPr lang="es-ES" dirty="0" err="1"/>
              <a:t>cloud</a:t>
            </a:r>
            <a:r>
              <a:rPr lang="es-ES" dirty="0"/>
              <a:t> y para qué nos sirve?</a:t>
            </a:r>
          </a:p>
          <a:p>
            <a:r>
              <a:rPr lang="es-ES" dirty="0"/>
              <a:t>2-Recon</a:t>
            </a:r>
          </a:p>
          <a:p>
            <a:r>
              <a:rPr lang="es-ES" dirty="0"/>
              <a:t>3-Acceso inicial</a:t>
            </a:r>
          </a:p>
          <a:p>
            <a:r>
              <a:rPr lang="es-ES" dirty="0"/>
              <a:t>4-Búsqueda de credenciales</a:t>
            </a:r>
          </a:p>
          <a:p>
            <a:r>
              <a:rPr lang="es-ES" dirty="0"/>
              <a:t>5-Habemus </a:t>
            </a:r>
            <a:r>
              <a:rPr lang="es-ES" dirty="0" err="1"/>
              <a:t>shell</a:t>
            </a:r>
            <a:endParaRPr lang="es-ES" dirty="0"/>
          </a:p>
          <a:p>
            <a:r>
              <a:rPr lang="es-ES" dirty="0"/>
              <a:t>6-Privesc</a:t>
            </a:r>
          </a:p>
          <a:p>
            <a:r>
              <a:rPr lang="es-ES" dirty="0"/>
              <a:t>7-Premio</a:t>
            </a:r>
          </a:p>
          <a:p>
            <a:r>
              <a:rPr lang="es-ES" dirty="0"/>
              <a:t>8-Preguntas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C6272EA-79C4-A9D9-7167-8BBBC37AF530}"/>
              </a:ext>
            </a:extLst>
          </p:cNvPr>
          <p:cNvSpPr txBox="1"/>
          <p:nvPr/>
        </p:nvSpPr>
        <p:spPr>
          <a:xfrm>
            <a:off x="11750675" y="6387584"/>
            <a:ext cx="21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E19B84-47E9-AC56-EDC5-2459E67BE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95" y="958850"/>
            <a:ext cx="10291809" cy="20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66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F6E334F-9362-F839-FFF2-F87953850179}"/>
              </a:ext>
            </a:extLst>
          </p:cNvPr>
          <p:cNvSpPr/>
          <p:nvPr/>
        </p:nvSpPr>
        <p:spPr>
          <a:xfrm>
            <a:off x="812800" y="596900"/>
            <a:ext cx="10502900" cy="5689600"/>
          </a:xfrm>
          <a:prstGeom prst="rect">
            <a:avLst/>
          </a:prstGeom>
          <a:solidFill>
            <a:srgbClr val="DEE22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F2ED16D-ABAC-5456-7135-DA42CD5D1614}"/>
              </a:ext>
            </a:extLst>
          </p:cNvPr>
          <p:cNvSpPr/>
          <p:nvPr/>
        </p:nvSpPr>
        <p:spPr>
          <a:xfrm>
            <a:off x="11595100" y="6286500"/>
            <a:ext cx="596900" cy="5715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C6272EA-79C4-A9D9-7167-8BBBC37AF530}"/>
              </a:ext>
            </a:extLst>
          </p:cNvPr>
          <p:cNvSpPr txBox="1"/>
          <p:nvPr/>
        </p:nvSpPr>
        <p:spPr>
          <a:xfrm>
            <a:off x="11750675" y="6387584"/>
            <a:ext cx="21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3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08F190-037B-86D4-2B2E-440B58CA3884}"/>
              </a:ext>
            </a:extLst>
          </p:cNvPr>
          <p:cNvSpPr txBox="1"/>
          <p:nvPr/>
        </p:nvSpPr>
        <p:spPr>
          <a:xfrm>
            <a:off x="5822950" y="856377"/>
            <a:ext cx="45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¿Qué es eso de </a:t>
            </a:r>
            <a:r>
              <a:rPr lang="es-ES" dirty="0" err="1"/>
              <a:t>cloud</a:t>
            </a:r>
            <a:r>
              <a:rPr lang="es-ES" dirty="0"/>
              <a:t>?</a:t>
            </a:r>
          </a:p>
          <a:p>
            <a:endParaRPr lang="es-ES" dirty="0"/>
          </a:p>
          <a:p>
            <a:r>
              <a:rPr lang="es-ES" dirty="0"/>
              <a:t>-Agilidad, reducción de costes, escalabilidad</a:t>
            </a:r>
          </a:p>
          <a:p>
            <a:endParaRPr lang="es-ES" dirty="0"/>
          </a:p>
          <a:p>
            <a:r>
              <a:rPr lang="es-ES" dirty="0"/>
              <a:t>-SaaS, </a:t>
            </a:r>
            <a:r>
              <a:rPr lang="es-ES" dirty="0" err="1"/>
              <a:t>Iaas</a:t>
            </a:r>
            <a:r>
              <a:rPr lang="es-ES" dirty="0"/>
              <a:t>, </a:t>
            </a:r>
            <a:r>
              <a:rPr lang="es-ES" dirty="0" err="1"/>
              <a:t>Paas</a:t>
            </a:r>
            <a:endParaRPr lang="es-ES" dirty="0"/>
          </a:p>
          <a:p>
            <a:endParaRPr lang="es-ES" dirty="0"/>
          </a:p>
          <a:p>
            <a:r>
              <a:rPr lang="es-ES" dirty="0"/>
              <a:t>-Cada vez más: </a:t>
            </a:r>
            <a:r>
              <a:rPr lang="es-ES" dirty="0" err="1"/>
              <a:t>AzureAD</a:t>
            </a:r>
            <a:r>
              <a:rPr lang="es-ES" dirty="0"/>
              <a:t> (e integraciones con otros servicios), SSRF -&gt; </a:t>
            </a:r>
            <a:r>
              <a:rPr lang="es-ES" dirty="0" err="1"/>
              <a:t>metadata</a:t>
            </a:r>
            <a:r>
              <a:rPr lang="es-ES" dirty="0"/>
              <a:t> </a:t>
            </a:r>
            <a:r>
              <a:rPr lang="es-ES" dirty="0" err="1"/>
              <a:t>instance</a:t>
            </a:r>
            <a:r>
              <a:rPr lang="es-ES" dirty="0"/>
              <a:t>, </a:t>
            </a:r>
            <a:r>
              <a:rPr lang="es-ES" dirty="0" err="1"/>
              <a:t>buckets</a:t>
            </a:r>
            <a:r>
              <a:rPr lang="es-ES" dirty="0"/>
              <a:t> mal configurados, etc.</a:t>
            </a:r>
          </a:p>
          <a:p>
            <a:endParaRPr lang="es-ES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E1247E4A-27D2-0EE2-E72F-53015C14C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514564"/>
            <a:ext cx="3702050" cy="405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 Comparison of AWS vs Azure vs Google - CloudHealth by VMware Suite">
            <a:extLst>
              <a:ext uri="{FF2B5EF4-FFF2-40B4-BE49-F238E27FC236}">
                <a16:creationId xmlns:a16="http://schemas.microsoft.com/office/drawing/2014/main" id="{091B2194-BE48-B445-2E5D-52A320C8C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3485011"/>
            <a:ext cx="4082642" cy="207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415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F6E334F-9362-F839-FFF2-F87953850179}"/>
              </a:ext>
            </a:extLst>
          </p:cNvPr>
          <p:cNvSpPr/>
          <p:nvPr/>
        </p:nvSpPr>
        <p:spPr>
          <a:xfrm>
            <a:off x="812800" y="596900"/>
            <a:ext cx="10502900" cy="5689600"/>
          </a:xfrm>
          <a:prstGeom prst="rect">
            <a:avLst/>
          </a:prstGeom>
          <a:solidFill>
            <a:srgbClr val="DEE22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F2ED16D-ABAC-5456-7135-DA42CD5D1614}"/>
              </a:ext>
            </a:extLst>
          </p:cNvPr>
          <p:cNvSpPr/>
          <p:nvPr/>
        </p:nvSpPr>
        <p:spPr>
          <a:xfrm>
            <a:off x="11595100" y="6286500"/>
            <a:ext cx="596900" cy="5715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C6272EA-79C4-A9D9-7167-8BBBC37AF530}"/>
              </a:ext>
            </a:extLst>
          </p:cNvPr>
          <p:cNvSpPr txBox="1"/>
          <p:nvPr/>
        </p:nvSpPr>
        <p:spPr>
          <a:xfrm>
            <a:off x="11750675" y="6387584"/>
            <a:ext cx="21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4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C2BCAB3-D524-AFD1-C173-328D1718E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156" y="1140831"/>
            <a:ext cx="1638119" cy="39436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7F56CE0-6238-54C6-A612-36201DA4E8C4}"/>
              </a:ext>
            </a:extLst>
          </p:cNvPr>
          <p:cNvSpPr txBox="1"/>
          <p:nvPr/>
        </p:nvSpPr>
        <p:spPr>
          <a:xfrm>
            <a:off x="1602893" y="3715042"/>
            <a:ext cx="5301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Twinter</a:t>
            </a:r>
            <a:r>
              <a:rPr lang="es-ES" dirty="0"/>
              <a:t> y variaciones: </a:t>
            </a:r>
            <a:r>
              <a:rPr lang="es-ES" dirty="0" err="1"/>
              <a:t>twinter-dev</a:t>
            </a:r>
            <a:r>
              <a:rPr lang="es-ES" dirty="0"/>
              <a:t>, </a:t>
            </a:r>
            <a:r>
              <a:rPr lang="es-ES" dirty="0" err="1"/>
              <a:t>twinter-prod</a:t>
            </a:r>
            <a:r>
              <a:rPr lang="es-ES" dirty="0"/>
              <a:t>, </a:t>
            </a:r>
            <a:r>
              <a:rPr lang="es-ES" dirty="0" err="1"/>
              <a:t>etc</a:t>
            </a:r>
            <a:endParaRPr lang="es-E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0E8087E-93AB-2CCC-808B-9EF7304E4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156" y="4145419"/>
            <a:ext cx="4208892" cy="145297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6C6A374-BEA4-B809-C63D-0259E280C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250" y="4084374"/>
            <a:ext cx="4524857" cy="147381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6F7EF54-B0AE-9BB6-F3CA-4156D78C11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2156" y="2026117"/>
            <a:ext cx="4394680" cy="150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60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F6E334F-9362-F839-FFF2-F87953850179}"/>
              </a:ext>
            </a:extLst>
          </p:cNvPr>
          <p:cNvSpPr/>
          <p:nvPr/>
        </p:nvSpPr>
        <p:spPr>
          <a:xfrm>
            <a:off x="812800" y="596900"/>
            <a:ext cx="10502900" cy="5689600"/>
          </a:xfrm>
          <a:prstGeom prst="rect">
            <a:avLst/>
          </a:prstGeom>
          <a:solidFill>
            <a:srgbClr val="DEE22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F2ED16D-ABAC-5456-7135-DA42CD5D1614}"/>
              </a:ext>
            </a:extLst>
          </p:cNvPr>
          <p:cNvSpPr/>
          <p:nvPr/>
        </p:nvSpPr>
        <p:spPr>
          <a:xfrm>
            <a:off x="11595100" y="6286500"/>
            <a:ext cx="596900" cy="5715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C6272EA-79C4-A9D9-7167-8BBBC37AF530}"/>
              </a:ext>
            </a:extLst>
          </p:cNvPr>
          <p:cNvSpPr txBox="1"/>
          <p:nvPr/>
        </p:nvSpPr>
        <p:spPr>
          <a:xfrm>
            <a:off x="11750675" y="6387584"/>
            <a:ext cx="21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5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5DA1B0B-340C-B378-D7EE-33B1EFECF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473" y="2136775"/>
            <a:ext cx="943927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38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F6E334F-9362-F839-FFF2-F87953850179}"/>
              </a:ext>
            </a:extLst>
          </p:cNvPr>
          <p:cNvSpPr/>
          <p:nvPr/>
        </p:nvSpPr>
        <p:spPr>
          <a:xfrm>
            <a:off x="812800" y="596900"/>
            <a:ext cx="10502900" cy="5689600"/>
          </a:xfrm>
          <a:prstGeom prst="rect">
            <a:avLst/>
          </a:prstGeom>
          <a:solidFill>
            <a:srgbClr val="DEE22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F2ED16D-ABAC-5456-7135-DA42CD5D1614}"/>
              </a:ext>
            </a:extLst>
          </p:cNvPr>
          <p:cNvSpPr/>
          <p:nvPr/>
        </p:nvSpPr>
        <p:spPr>
          <a:xfrm>
            <a:off x="11595100" y="6286500"/>
            <a:ext cx="596900" cy="5715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C6272EA-79C4-A9D9-7167-8BBBC37AF530}"/>
              </a:ext>
            </a:extLst>
          </p:cNvPr>
          <p:cNvSpPr txBox="1"/>
          <p:nvPr/>
        </p:nvSpPr>
        <p:spPr>
          <a:xfrm>
            <a:off x="11750675" y="6387584"/>
            <a:ext cx="21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6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3788E56-D9FE-4622-EE97-BAA058205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34" y="734364"/>
            <a:ext cx="5056166" cy="541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6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F6E334F-9362-F839-FFF2-F87953850179}"/>
              </a:ext>
            </a:extLst>
          </p:cNvPr>
          <p:cNvSpPr/>
          <p:nvPr/>
        </p:nvSpPr>
        <p:spPr>
          <a:xfrm>
            <a:off x="812800" y="596900"/>
            <a:ext cx="10502900" cy="5689600"/>
          </a:xfrm>
          <a:prstGeom prst="rect">
            <a:avLst/>
          </a:prstGeom>
          <a:solidFill>
            <a:srgbClr val="DEE22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F2ED16D-ABAC-5456-7135-DA42CD5D1614}"/>
              </a:ext>
            </a:extLst>
          </p:cNvPr>
          <p:cNvSpPr/>
          <p:nvPr/>
        </p:nvSpPr>
        <p:spPr>
          <a:xfrm>
            <a:off x="11595100" y="6286500"/>
            <a:ext cx="596900" cy="5715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C6272EA-79C4-A9D9-7167-8BBBC37AF530}"/>
              </a:ext>
            </a:extLst>
          </p:cNvPr>
          <p:cNvSpPr txBox="1"/>
          <p:nvPr/>
        </p:nvSpPr>
        <p:spPr>
          <a:xfrm>
            <a:off x="11750675" y="6387584"/>
            <a:ext cx="21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7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9B9C99-6906-2E35-166C-2067C3F8D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918" y="1675043"/>
            <a:ext cx="7140630" cy="29985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AAD6623-B64C-488B-169B-A04057DDC38A}"/>
              </a:ext>
            </a:extLst>
          </p:cNvPr>
          <p:cNvSpPr txBox="1"/>
          <p:nvPr/>
        </p:nvSpPr>
        <p:spPr>
          <a:xfrm>
            <a:off x="2295918" y="5110718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https://awsteele.com/blog/2020/09/26/aws-access-key-format.html</a:t>
            </a:r>
          </a:p>
        </p:txBody>
      </p:sp>
    </p:spTree>
    <p:extLst>
      <p:ext uri="{BB962C8B-B14F-4D97-AF65-F5344CB8AC3E}">
        <p14:creationId xmlns:p14="http://schemas.microsoft.com/office/powerpoint/2010/main" val="776634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F6E334F-9362-F839-FFF2-F87953850179}"/>
              </a:ext>
            </a:extLst>
          </p:cNvPr>
          <p:cNvSpPr/>
          <p:nvPr/>
        </p:nvSpPr>
        <p:spPr>
          <a:xfrm>
            <a:off x="812800" y="596900"/>
            <a:ext cx="10502900" cy="5689600"/>
          </a:xfrm>
          <a:prstGeom prst="rect">
            <a:avLst/>
          </a:prstGeom>
          <a:solidFill>
            <a:srgbClr val="DEE22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F2ED16D-ABAC-5456-7135-DA42CD5D1614}"/>
              </a:ext>
            </a:extLst>
          </p:cNvPr>
          <p:cNvSpPr/>
          <p:nvPr/>
        </p:nvSpPr>
        <p:spPr>
          <a:xfrm>
            <a:off x="11595100" y="6286500"/>
            <a:ext cx="596900" cy="5715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C6272EA-79C4-A9D9-7167-8BBBC37AF530}"/>
              </a:ext>
            </a:extLst>
          </p:cNvPr>
          <p:cNvSpPr txBox="1"/>
          <p:nvPr/>
        </p:nvSpPr>
        <p:spPr>
          <a:xfrm>
            <a:off x="11750675" y="6387584"/>
            <a:ext cx="21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8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AD6623-B64C-488B-169B-A04057DDC38A}"/>
              </a:ext>
            </a:extLst>
          </p:cNvPr>
          <p:cNvSpPr txBox="1"/>
          <p:nvPr/>
        </p:nvSpPr>
        <p:spPr>
          <a:xfrm>
            <a:off x="1599731" y="5087304"/>
            <a:ext cx="9183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Por proximidad de las oficinas de </a:t>
            </a:r>
            <a:r>
              <a:rPr lang="es-ES" dirty="0" err="1"/>
              <a:t>Twinter</a:t>
            </a:r>
            <a:r>
              <a:rPr lang="es-ES" dirty="0"/>
              <a:t>, ponemos la región de us-east-1. Y vemos que somos el usuario </a:t>
            </a:r>
            <a:r>
              <a:rPr lang="es-ES" dirty="0" err="1"/>
              <a:t>bbbdd-user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58A06D5-7CE1-7C39-328F-0BCF909FB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742" y="1542940"/>
            <a:ext cx="7356564" cy="321128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8B18115-390D-D3D6-FE94-4BCAFB678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742" y="946095"/>
            <a:ext cx="2390775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22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310</Words>
  <Application>Microsoft Office PowerPoint</Application>
  <PresentationFormat>Panorámica</PresentationFormat>
  <Paragraphs>55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Elephant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Monzon Peso</dc:creator>
  <cp:lastModifiedBy>Daniel Monzon Peso</cp:lastModifiedBy>
  <cp:revision>5</cp:revision>
  <dcterms:created xsi:type="dcterms:W3CDTF">2022-11-21T08:20:27Z</dcterms:created>
  <dcterms:modified xsi:type="dcterms:W3CDTF">2022-11-23T08:27:09Z</dcterms:modified>
</cp:coreProperties>
</file>