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60" r:id="rId5"/>
    <p:sldId id="271" r:id="rId6"/>
    <p:sldId id="259" r:id="rId7"/>
    <p:sldId id="267" r:id="rId8"/>
    <p:sldId id="265" r:id="rId9"/>
    <p:sldId id="266" r:id="rId10"/>
    <p:sldId id="261" r:id="rId11"/>
    <p:sldId id="276" r:id="rId12"/>
    <p:sldId id="263" r:id="rId13"/>
    <p:sldId id="277" r:id="rId14"/>
    <p:sldId id="278" r:id="rId15"/>
    <p:sldId id="279" r:id="rId16"/>
    <p:sldId id="258" r:id="rId17"/>
    <p:sldId id="280" r:id="rId18"/>
    <p:sldId id="273" r:id="rId19"/>
    <p:sldId id="272" r:id="rId20"/>
    <p:sldId id="269" r:id="rId21"/>
    <p:sldId id="262" r:id="rId22"/>
    <p:sldId id="264" r:id="rId23"/>
    <p:sldId id="268" r:id="rId24"/>
    <p:sldId id="281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361FB-2497-4371-8EC3-09704663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5DF5B6-9DDD-4749-BF94-EBA05C014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A7E6C-D581-47DF-A549-17F32016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69D430-DEB8-41D9-8A53-3434C36C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F09641-7E4E-42B1-8489-35E21089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47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7AF96-996F-482F-8C3F-E00A62DA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8FC0DF-1ECD-4C8E-92C9-AC4CD4C39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C26B80-4429-45AD-9362-CA327FD4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AC1A3-CF13-4324-ADB9-2FD1CD22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21D3E6-E2D7-45CB-9154-458C2E16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7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500423-C913-4EB2-8A2A-ADB378B08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A5C806-6837-4398-AB99-5A8FA94D9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68C567-E654-46FF-BD6D-30E4E7C7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5E9DE-4911-4BB9-AE7E-D4A48FFD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B52A25-B8DE-494C-B71D-B560B5EB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61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7441E-4B2D-43CD-92A5-11C098E4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1C42D-8F0A-4CBB-AF75-AC595546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FF704C-CFC8-4F62-BF06-F863F9C9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56C57-A62F-44D4-8D62-CDA624A3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3D58B9-99A3-4A28-8C80-C449161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75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1FC08-3A32-4079-9125-21E4BC27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79607B-B00E-42F0-B09A-C0E091D35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08B74B-57AC-4261-896D-ECDFC70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26B3DA-F069-467F-90E6-90E6B7C3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30005C-6118-4C1D-9220-3AC10D03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7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8A5DF-C8A4-4A66-8EBE-D842C401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2B835-6EB8-423E-9F71-9663D2475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EB8A62-E1F4-41D0-A7B8-84E2147A6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F07C98-EB8A-4F8B-B2C2-4A54AA57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42282C-EC9A-4BB0-9F30-9825B97E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E1EB1-6F1B-4507-84BE-867129E8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14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BC300-3ADD-412D-8714-8BFC9508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A8943F-4DCE-46AE-A700-484643927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A8CE3B-2EAE-43DF-80C4-8E3AC270A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F784CC-8478-4611-9D6C-9EB282AE0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801080-0B01-4618-99D3-0AE77E911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824F55-B275-40D1-81E8-FD5478B5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C7C9FD-17F2-44AA-AB78-6498D7D1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DFB48E-5189-4AA4-AD1D-016682BC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19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4C71E-906A-4D76-9994-05F4F7B4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C165EE-FA04-4A9B-A5C6-49E7A9A4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DA8359-D83A-4429-BCC1-1272F7D2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E053BB-9FA2-4359-8E94-D32E108C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79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0A47C0-95F0-4EBE-AEAB-480B9256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12063C-9D81-4753-91E4-14FD67B8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2AD584-6009-4245-973E-A0D5785F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4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2B57B-945E-4798-9AAA-ACF3E474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9E9AB-E07F-4ED1-A1EC-4D677B33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97002F-9B45-41DC-933D-B091C1AF9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539E0-2C6B-48D8-BA15-460E4204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6FB340-147C-4EAB-8E9D-F328A867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D3EB2C-5FC4-422D-A99E-47C76E70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42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16F95-9B23-454D-9EFD-C1C7DCA6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84DEC3-BA0A-462F-BB7E-C3077D08F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7B3C21-06B8-4165-97AA-309356A26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0F8C0-3B9F-41FB-9801-DF2E7652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23EC3D-C9B3-409D-84CE-D7F9F0DF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3C533-E2F3-4E60-8C2B-91C627BF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8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597C4A-5803-481B-9D32-34DCBBCB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C61D8A-8CB5-415E-ABB7-885DBEFA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A2F70-E75B-4BEA-8C82-BE4AC671A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04908-ECD6-4D98-8084-2AA72225E8DA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B88F22-6CFC-4418-B8D6-29809D72B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FB02F9-673C-453B-98D3-13BEDA2A7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43A7-34F6-402C-9F0C-055BBE49AE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2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bs.bishopfox.com/tech-blog/bad-pods-kubernetes-pod-privilege-escalation" TargetMode="External"/><Relationship Id="rId5" Type="http://schemas.openxmlformats.org/officeDocument/2006/relationships/hyperlink" Target="https://kubernetes.io/docs/concepts/policy/pod-security-policy/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4armed.com/blog/hacking-kubelet-on-gke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blog.ropnop.com/attacking-default-installs-of-helm-on-kubernet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ubernetes.io/docs/tasks/debug-application-cluster/resource-usage-monitoring/#cadvisor" TargetMode="External"/><Relationship Id="rId5" Type="http://schemas.openxmlformats.org/officeDocument/2006/relationships/hyperlink" Target="https://blog.christophetd.fr/privilege-escalation-in-aws-elastic-kubernetes-service-eks-by-compromising-the-instance-role-of-worker-nodes/" TargetMode="External"/><Relationship Id="rId4" Type="http://schemas.openxmlformats.org/officeDocument/2006/relationships/hyperlink" Target="https://www.darknet.org.uk/2021/01/gke-auditor-detect-google-kubernetes-engine-misconfiguration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concepts/services-networking/network-policies/" TargetMode="External"/><Relationship Id="rId2" Type="http://schemas.openxmlformats.org/officeDocument/2006/relationships/hyperlink" Target="https://kubernetes.io/docs/reference/access-authn-authz/admission-controller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kubernetes.io/docs/tasks/administer-cluster/encrypt-dat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reference/access-authn-authz/authentication/#user-impersonation" TargetMode="External"/><Relationship Id="rId2" Type="http://schemas.openxmlformats.org/officeDocument/2006/relationships/hyperlink" Target="http://IP:por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kubernetes.io/docs/reference/command-line-tools-reference/feature-gates/" TargetMode="External"/><Relationship Id="rId4" Type="http://schemas.openxmlformats.org/officeDocument/2006/relationships/hyperlink" Target="https://kubernetes.io/docs/concepts/services-networking/ingres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security/blog/2020/04/02/attack-matrix-kubernet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owasp-kstg.netlify.ap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p:10250/runningpods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github.com/cyberark/kubeletct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ip:10250/logs/auth.log" TargetMode="External"/><Relationship Id="rId4" Type="http://schemas.openxmlformats.org/officeDocument/2006/relationships/hyperlink" Target="http://ip:10250/run/default/nombrepod/ap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etcd-io/etcd/releas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60CF014-B23F-4DA0-870C-3D5CEE9E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84" y="1869099"/>
            <a:ext cx="4970690" cy="27932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BB35899-50FD-49EE-B940-4AC799BE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10" y="3592269"/>
            <a:ext cx="3476625" cy="6000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0C7C6BF-B4B9-4818-964F-61526A28C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23" y="3623743"/>
            <a:ext cx="1114425" cy="5715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92B00E0-B184-4005-9D74-9B48AE83F256}"/>
              </a:ext>
            </a:extLst>
          </p:cNvPr>
          <p:cNvSpPr/>
          <p:nvPr/>
        </p:nvSpPr>
        <p:spPr>
          <a:xfrm>
            <a:off x="0" y="0"/>
            <a:ext cx="12192000" cy="1817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B9C105-FCB1-4D98-AE62-A904353C3726}"/>
              </a:ext>
            </a:extLst>
          </p:cNvPr>
          <p:cNvSpPr/>
          <p:nvPr/>
        </p:nvSpPr>
        <p:spPr>
          <a:xfrm>
            <a:off x="0" y="5040237"/>
            <a:ext cx="12192000" cy="1817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6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51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FE18B9-59EE-41F0-901C-80B1746DE38B}"/>
              </a:ext>
            </a:extLst>
          </p:cNvPr>
          <p:cNvSpPr txBox="1"/>
          <p:nvPr/>
        </p:nvSpPr>
        <p:spPr>
          <a:xfrm>
            <a:off x="883298" y="615819"/>
            <a:ext cx="105093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Post-explotación</a:t>
            </a:r>
            <a:r>
              <a:rPr lang="es-ES" dirty="0"/>
              <a:t> de un contenedor:</a:t>
            </a:r>
          </a:p>
          <a:p>
            <a:r>
              <a:rPr lang="es-ES" dirty="0"/>
              <a:t>-Al hacer </a:t>
            </a:r>
            <a:r>
              <a:rPr lang="es-ES" dirty="0" err="1"/>
              <a:t>env</a:t>
            </a:r>
            <a:r>
              <a:rPr lang="es-ES" dirty="0"/>
              <a:t>, si hay variables de entorno que contengan la palabra </a:t>
            </a:r>
            <a:r>
              <a:rPr lang="es-ES" dirty="0" err="1"/>
              <a:t>Kubernetes</a:t>
            </a:r>
            <a:r>
              <a:rPr lang="es-ES" dirty="0"/>
              <a:t> entonces sabemos que estamos en un contenedor </a:t>
            </a:r>
            <a:r>
              <a:rPr lang="es-ES" dirty="0" err="1"/>
              <a:t>desplagado</a:t>
            </a:r>
            <a:r>
              <a:rPr lang="es-ES" dirty="0"/>
              <a:t> con </a:t>
            </a:r>
            <a:r>
              <a:rPr lang="es-ES" dirty="0" err="1"/>
              <a:t>Kubernetes</a:t>
            </a:r>
            <a:r>
              <a:rPr lang="es-ES" dirty="0"/>
              <a:t>. Otra forma de comprobarlo sería hacer </a:t>
            </a:r>
            <a:r>
              <a:rPr lang="es-ES" dirty="0" err="1"/>
              <a:t>cat</a:t>
            </a:r>
            <a:r>
              <a:rPr lang="es-ES" dirty="0"/>
              <a:t> /</a:t>
            </a:r>
            <a:r>
              <a:rPr lang="es-ES" dirty="0" err="1"/>
              <a:t>proc</a:t>
            </a:r>
            <a:r>
              <a:rPr lang="es-ES" dirty="0"/>
              <a:t>/1/</a:t>
            </a:r>
            <a:r>
              <a:rPr lang="es-ES" dirty="0" err="1"/>
              <a:t>cgroups</a:t>
            </a:r>
            <a:r>
              <a:rPr lang="es-ES" dirty="0"/>
              <a:t> (si en el output sale </a:t>
            </a:r>
            <a:r>
              <a:rPr lang="es-ES" dirty="0" err="1"/>
              <a:t>kubepods</a:t>
            </a:r>
            <a:r>
              <a:rPr lang="es-ES" dirty="0"/>
              <a:t>, estamos en un clúster de </a:t>
            </a:r>
            <a:r>
              <a:rPr lang="es-ES" dirty="0" err="1"/>
              <a:t>Kubernetes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-Mount | grep </a:t>
            </a:r>
            <a:r>
              <a:rPr lang="es-ES" dirty="0" err="1"/>
              <a:t>kubernetes</a:t>
            </a:r>
            <a:r>
              <a:rPr lang="es-ES" dirty="0"/>
              <a:t> para ver si encontramos dónde están las credenciales de la </a:t>
            </a:r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/>
              <a:t>account</a:t>
            </a:r>
            <a:r>
              <a:rPr lang="es-ES" dirty="0"/>
              <a:t> (</a:t>
            </a:r>
            <a:r>
              <a:rPr lang="es-ES" dirty="0" err="1"/>
              <a:t>ej</a:t>
            </a:r>
            <a:r>
              <a:rPr lang="es-ES" dirty="0"/>
              <a:t>: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var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/run/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secrets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/kubernetes.io/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serviceaccount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/token) (Al crear un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pod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se le asigna la default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service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account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 se crea un volumen que contiene las credenciales para la API)</a:t>
            </a:r>
            <a:endParaRPr lang="es-ES" dirty="0"/>
          </a:p>
          <a:p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kubectl</a:t>
            </a:r>
            <a:r>
              <a:rPr lang="es-ES" dirty="0"/>
              <a:t>, ¿está </a:t>
            </a:r>
            <a:r>
              <a:rPr lang="es-ES" dirty="0" err="1"/>
              <a:t>kubectl</a:t>
            </a:r>
            <a:r>
              <a:rPr lang="es-ES" dirty="0"/>
              <a:t> instalado?¿Y </a:t>
            </a:r>
            <a:r>
              <a:rPr lang="es-ES" dirty="0" err="1"/>
              <a:t>wget</a:t>
            </a:r>
            <a:r>
              <a:rPr lang="es-ES" dirty="0"/>
              <a:t>/</a:t>
            </a:r>
            <a:r>
              <a:rPr lang="es-ES" dirty="0" err="1"/>
              <a:t>curl</a:t>
            </a:r>
            <a:r>
              <a:rPr lang="es-ES" dirty="0"/>
              <a:t> para hacer peticiones a las </a:t>
            </a:r>
            <a:r>
              <a:rPr lang="es-ES" dirty="0" err="1"/>
              <a:t>APIs</a:t>
            </a:r>
            <a:r>
              <a:rPr lang="es-ES" dirty="0"/>
              <a:t>? Enumerar credenciales, claves SSH, posibles BBDD (</a:t>
            </a:r>
            <a:r>
              <a:rPr lang="es-ES" dirty="0" err="1"/>
              <a:t>ej</a:t>
            </a:r>
            <a:r>
              <a:rPr lang="es-ES" dirty="0"/>
              <a:t>: SQLite) para usarlas para ganar acceso a más </a:t>
            </a:r>
            <a:r>
              <a:rPr lang="es-ES" dirty="0" err="1"/>
              <a:t>pods</a:t>
            </a:r>
            <a:r>
              <a:rPr lang="es-ES" dirty="0"/>
              <a:t>/nodos</a:t>
            </a:r>
          </a:p>
          <a:p>
            <a:endParaRPr lang="es-ES" dirty="0"/>
          </a:p>
          <a:p>
            <a:r>
              <a:rPr lang="es-ES" dirty="0"/>
              <a:t>-Usar </a:t>
            </a:r>
            <a:r>
              <a:rPr lang="es-ES" dirty="0" err="1"/>
              <a:t>kube</a:t>
            </a:r>
            <a:r>
              <a:rPr lang="es-ES" dirty="0"/>
              <a:t>-hunter. Tratar de hacer </a:t>
            </a:r>
            <a:r>
              <a:rPr lang="es-ES" dirty="0" err="1"/>
              <a:t>exec</a:t>
            </a:r>
            <a:r>
              <a:rPr lang="es-ES" dirty="0"/>
              <a:t> a otros </a:t>
            </a:r>
            <a:r>
              <a:rPr lang="es-ES" dirty="0" err="1"/>
              <a:t>pods</a:t>
            </a:r>
            <a:r>
              <a:rPr lang="es-ES" dirty="0"/>
              <a:t>. Crear/modificar </a:t>
            </a:r>
            <a:r>
              <a:rPr lang="es-ES" dirty="0" err="1"/>
              <a:t>Deployments</a:t>
            </a:r>
            <a:r>
              <a:rPr lang="es-ES" dirty="0"/>
              <a:t>, </a:t>
            </a:r>
            <a:r>
              <a:rPr lang="en-US" dirty="0" err="1"/>
              <a:t>Daemonsets</a:t>
            </a:r>
            <a:r>
              <a:rPr lang="en-US" dirty="0"/>
              <a:t>, </a:t>
            </a:r>
            <a:r>
              <a:rPr lang="en-US" dirty="0" err="1"/>
              <a:t>Statefulsets</a:t>
            </a:r>
            <a:r>
              <a:rPr lang="en-US" dirty="0"/>
              <a:t>, </a:t>
            </a:r>
            <a:r>
              <a:rPr lang="en-US" dirty="0" err="1"/>
              <a:t>Replicationcontrollers</a:t>
            </a:r>
            <a:r>
              <a:rPr lang="en-US" dirty="0"/>
              <a:t>, </a:t>
            </a:r>
            <a:r>
              <a:rPr lang="en-US" dirty="0" err="1"/>
              <a:t>Replicasets</a:t>
            </a:r>
            <a:r>
              <a:rPr lang="en-US" dirty="0"/>
              <a:t>, Jobs y Cronjobs. </a:t>
            </a:r>
            <a:r>
              <a:rPr lang="en-US" dirty="0" err="1"/>
              <a:t>Tratar</a:t>
            </a:r>
            <a:r>
              <a:rPr lang="en-US" dirty="0"/>
              <a:t> de </a:t>
            </a:r>
            <a:r>
              <a:rPr lang="en-US" dirty="0" err="1"/>
              <a:t>hacer</a:t>
            </a:r>
            <a:r>
              <a:rPr lang="en-US" dirty="0"/>
              <a:t> impersonate (</a:t>
            </a:r>
            <a:r>
              <a:rPr lang="en-US" dirty="0" err="1"/>
              <a:t>ver</a:t>
            </a:r>
            <a:r>
              <a:rPr lang="en-US" dirty="0"/>
              <a:t> slide 13)</a:t>
            </a:r>
          </a:p>
          <a:p>
            <a:endParaRPr lang="es-ES" dirty="0"/>
          </a:p>
          <a:p>
            <a:r>
              <a:rPr lang="es-ES" dirty="0"/>
              <a:t>-Con </a:t>
            </a:r>
            <a:r>
              <a:rPr lang="es-ES" dirty="0" err="1"/>
              <a:t>kubectl</a:t>
            </a:r>
            <a:r>
              <a:rPr lang="es-ES" dirty="0"/>
              <a:t>-&gt; </a:t>
            </a:r>
            <a:r>
              <a:rPr lang="es-ES" dirty="0" err="1"/>
              <a:t>kubectl</a:t>
            </a:r>
            <a:r>
              <a:rPr lang="es-ES" dirty="0"/>
              <a:t> </a:t>
            </a:r>
            <a:r>
              <a:rPr lang="es-ES" dirty="0" err="1"/>
              <a:t>auth</a:t>
            </a:r>
            <a:r>
              <a:rPr lang="es-ES" dirty="0"/>
              <a:t> can-i &lt;</a:t>
            </a:r>
            <a:r>
              <a:rPr lang="es-ES" dirty="0" err="1"/>
              <a:t>operation</a:t>
            </a:r>
            <a:r>
              <a:rPr lang="es-ES" dirty="0"/>
              <a:t>&gt; &lt;</a:t>
            </a:r>
            <a:r>
              <a:rPr lang="es-ES" dirty="0" err="1"/>
              <a:t>object</a:t>
            </a:r>
            <a:r>
              <a:rPr lang="es-ES" dirty="0"/>
              <a:t>&gt; </a:t>
            </a:r>
            <a:r>
              <a:rPr lang="es-ES" dirty="0" err="1"/>
              <a:t>ej</a:t>
            </a:r>
            <a:r>
              <a:rPr lang="es-ES" dirty="0"/>
              <a:t>: </a:t>
            </a:r>
            <a:r>
              <a:rPr lang="es-ES" dirty="0" err="1"/>
              <a:t>kubectl</a:t>
            </a:r>
            <a:r>
              <a:rPr lang="es-ES" dirty="0"/>
              <a:t> </a:t>
            </a:r>
            <a:r>
              <a:rPr lang="es-ES" dirty="0" err="1"/>
              <a:t>auth</a:t>
            </a:r>
            <a:r>
              <a:rPr lang="es-ES" dirty="0"/>
              <a:t> can-i </a:t>
            </a:r>
            <a:r>
              <a:rPr lang="es-ES" dirty="0" err="1"/>
              <a:t>create</a:t>
            </a:r>
            <a:r>
              <a:rPr lang="es-ES" dirty="0"/>
              <a:t> </a:t>
            </a:r>
            <a:r>
              <a:rPr lang="es-ES" dirty="0" err="1"/>
              <a:t>pods</a:t>
            </a:r>
            <a:r>
              <a:rPr lang="es-ES" dirty="0"/>
              <a:t>,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pods</a:t>
            </a:r>
            <a:r>
              <a:rPr lang="es-ES" dirty="0"/>
              <a:t>,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kubectl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patch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rolebinding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nombre --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patch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"$(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cat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rolebinding2patch.yaml)“ (y esto con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ClusterRoles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ClusteRoleBindings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 Roles también). Ver https://securityboulevard.com/2019/08/kubernetes-pentest-methodology-part-1/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-Escaneo con </a:t>
            </a:r>
            <a:r>
              <a:rPr lang="es-ES" dirty="0" err="1"/>
              <a:t>nmap</a:t>
            </a:r>
            <a:r>
              <a:rPr lang="es-ES" dirty="0"/>
              <a:t> interno para ver qué otros hosts hay en la red, qué puertos están abiertos, etc. Esnifar tráfico para tratar de capturar credenciales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A6C065-9477-4831-85BE-83BE3E446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44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A6C065-9477-4831-85BE-83BE3E446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3" name="demo postenum">
            <a:hlinkClick r:id="" action="ppaction://media"/>
            <a:extLst>
              <a:ext uri="{FF2B5EF4-FFF2-40B4-BE49-F238E27FC236}">
                <a16:creationId xmlns:a16="http://schemas.microsoft.com/office/drawing/2014/main" id="{E28FC480-9225-4A86-AFD4-44ED0C5A1C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9700" y="769937"/>
            <a:ext cx="9372600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8" y="6466114"/>
            <a:ext cx="541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221321-7545-478F-822F-24943B00A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80" y="2431500"/>
            <a:ext cx="9144000" cy="3114675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322871FB-5CA9-473B-ABDA-CF07FD636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93" y="877094"/>
            <a:ext cx="111932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curl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-v -H "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Authorization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Bearer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&lt;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jwt_token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&gt;" https://&lt;master_ip&gt;:&lt;port&gt;/api/v1/namespaces/kube-system/secrets/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Kubectl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get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secrets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Kubectl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describe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secrets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name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9CFD683-C538-47EE-8F0C-E0600F1BD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47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9CFD683-C538-47EE-8F0C-E0600F1BD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3" name="demo secrets">
            <a:hlinkClick r:id="" action="ppaction://media"/>
            <a:extLst>
              <a:ext uri="{FF2B5EF4-FFF2-40B4-BE49-F238E27FC236}">
                <a16:creationId xmlns:a16="http://schemas.microsoft.com/office/drawing/2014/main" id="{2EE1C5B8-1730-497A-A0C2-0CC91AD6AD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9470" y="774748"/>
            <a:ext cx="9388475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46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9CFD683-C538-47EE-8F0C-E0600F1B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41E06D-4A09-4284-9E53-8E902755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7" y="1215701"/>
            <a:ext cx="6399425" cy="41130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51E9C64-1C57-4831-9134-5953B8753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73" y="1967307"/>
            <a:ext cx="4743450" cy="26098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A36B5D0-C1CA-4FDB-9FE4-C809176ECA37}"/>
              </a:ext>
            </a:extLst>
          </p:cNvPr>
          <p:cNvSpPr txBox="1"/>
          <p:nvPr/>
        </p:nvSpPr>
        <p:spPr>
          <a:xfrm>
            <a:off x="877078" y="5617029"/>
            <a:ext cx="62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Acceso al </a:t>
            </a:r>
            <a:r>
              <a:rPr lang="es-ES" dirty="0" err="1"/>
              <a:t>namespace</a:t>
            </a:r>
            <a:r>
              <a:rPr lang="es-ES" dirty="0"/>
              <a:t> </a:t>
            </a:r>
            <a:r>
              <a:rPr lang="es-ES" dirty="0" err="1"/>
              <a:t>kube-system</a:t>
            </a:r>
            <a:r>
              <a:rPr lang="es-ES" dirty="0"/>
              <a:t> = </a:t>
            </a:r>
            <a:r>
              <a:rPr lang="es-ES" dirty="0" err="1"/>
              <a:t>Game</a:t>
            </a:r>
            <a:r>
              <a:rPr lang="es-ES" dirty="0"/>
              <a:t> </a:t>
            </a:r>
            <a:r>
              <a:rPr lang="es-ES" dirty="0" err="1"/>
              <a:t>Over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00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9CFD683-C538-47EE-8F0C-E0600F1B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8C7256-44A8-4756-A932-DC18B284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4" y="1470010"/>
            <a:ext cx="9725608" cy="2465434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729DFBA-CF4B-4674-B867-947DC3A41107}"/>
              </a:ext>
            </a:extLst>
          </p:cNvPr>
          <p:cNvCxnSpPr/>
          <p:nvPr/>
        </p:nvCxnSpPr>
        <p:spPr>
          <a:xfrm>
            <a:off x="5844073" y="893108"/>
            <a:ext cx="251927" cy="49452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78C201A-598D-405A-9F7C-24E9B6E788C5}"/>
              </a:ext>
            </a:extLst>
          </p:cNvPr>
          <p:cNvCxnSpPr>
            <a:cxnSpLocks/>
          </p:cNvCxnSpPr>
          <p:nvPr/>
        </p:nvCxnSpPr>
        <p:spPr>
          <a:xfrm flipH="1">
            <a:off x="6447454" y="767902"/>
            <a:ext cx="130628" cy="58495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E625028-1935-48B6-A85F-266B528AD136}"/>
              </a:ext>
            </a:extLst>
          </p:cNvPr>
          <p:cNvCxnSpPr>
            <a:cxnSpLocks/>
          </p:cNvCxnSpPr>
          <p:nvPr/>
        </p:nvCxnSpPr>
        <p:spPr>
          <a:xfrm flipH="1">
            <a:off x="6820678" y="925546"/>
            <a:ext cx="363894" cy="49408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FBFC6688-DD87-4901-914E-D466ED894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7" y="4210179"/>
            <a:ext cx="9048750" cy="19812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446A194-D377-4FA0-92C3-AD49E3BCC00A}"/>
              </a:ext>
            </a:extLst>
          </p:cNvPr>
          <p:cNvSpPr txBox="1"/>
          <p:nvPr/>
        </p:nvSpPr>
        <p:spPr>
          <a:xfrm>
            <a:off x="4991877" y="4143303"/>
            <a:ext cx="664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</a:t>
            </a:r>
            <a:r>
              <a:rPr lang="es-ES" dirty="0" err="1"/>
              <a:t>NodePorts</a:t>
            </a:r>
            <a:r>
              <a:rPr lang="es-ES" dirty="0"/>
              <a:t> son los tipos de servicios más habituales usados para exponer apps a Internet</a:t>
            </a:r>
          </a:p>
        </p:txBody>
      </p:sp>
    </p:spTree>
    <p:extLst>
      <p:ext uri="{BB962C8B-B14F-4D97-AF65-F5344CB8AC3E}">
        <p14:creationId xmlns:p14="http://schemas.microsoft.com/office/powerpoint/2010/main" val="3973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8" y="6466114"/>
            <a:ext cx="51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DDA223-B1C2-418B-852A-A26DD54077AE}"/>
              </a:ext>
            </a:extLst>
          </p:cNvPr>
          <p:cNvSpPr txBox="1"/>
          <p:nvPr/>
        </p:nvSpPr>
        <p:spPr>
          <a:xfrm>
            <a:off x="1217503" y="1110343"/>
            <a:ext cx="9102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Acceso a la máquina (nodo) desde un </a:t>
            </a:r>
            <a:r>
              <a:rPr lang="es-ES" dirty="0" err="1"/>
              <a:t>pod</a:t>
            </a:r>
            <a:r>
              <a:rPr lang="es-ES" dirty="0"/>
              <a:t>:</a:t>
            </a:r>
          </a:p>
          <a:p>
            <a:endParaRPr lang="es-ES" dirty="0"/>
          </a:p>
          <a:p>
            <a:r>
              <a:rPr lang="es-ES" dirty="0"/>
              <a:t>-Encontrar fallos en el </a:t>
            </a:r>
            <a:r>
              <a:rPr lang="es-ES" dirty="0" err="1"/>
              <a:t>pod</a:t>
            </a:r>
            <a:r>
              <a:rPr lang="es-ES" dirty="0"/>
              <a:t> en el que estás o en aquellos </a:t>
            </a:r>
            <a:r>
              <a:rPr lang="es-ES" dirty="0" err="1"/>
              <a:t>pods</a:t>
            </a:r>
            <a:r>
              <a:rPr lang="es-ES" dirty="0"/>
              <a:t> a los que tienes acceso en el </a:t>
            </a:r>
            <a:r>
              <a:rPr lang="es-ES" dirty="0" err="1"/>
              <a:t>pod</a:t>
            </a:r>
            <a:r>
              <a:rPr lang="es-ES" dirty="0"/>
              <a:t> en el que estás</a:t>
            </a:r>
          </a:p>
          <a:p>
            <a:endParaRPr lang="es-ES" dirty="0"/>
          </a:p>
          <a:p>
            <a:r>
              <a:rPr lang="es-ES" dirty="0"/>
              <a:t>-Si tenemos permiso, crear un </a:t>
            </a:r>
            <a:r>
              <a:rPr lang="es-ES" dirty="0" err="1"/>
              <a:t>pod</a:t>
            </a:r>
            <a:r>
              <a:rPr lang="es-ES" dirty="0"/>
              <a:t> con estos fallos y explotarlos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20A9D92-AA95-4C9D-AB70-88AE06A1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35" y="3097654"/>
            <a:ext cx="2505075" cy="27622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D868B16-3CD8-46BD-9A5E-212B2686C8C0}"/>
              </a:ext>
            </a:extLst>
          </p:cNvPr>
          <p:cNvSpPr txBox="1"/>
          <p:nvPr/>
        </p:nvSpPr>
        <p:spPr>
          <a:xfrm>
            <a:off x="4907902" y="3023118"/>
            <a:ext cx="5234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Kubectl</a:t>
            </a:r>
            <a:r>
              <a:rPr lang="es-ES" dirty="0"/>
              <a:t> </a:t>
            </a:r>
            <a:r>
              <a:rPr lang="es-ES" dirty="0" err="1"/>
              <a:t>create</a:t>
            </a:r>
            <a:r>
              <a:rPr lang="es-ES" dirty="0"/>
              <a:t> –f </a:t>
            </a:r>
            <a:r>
              <a:rPr lang="es-ES" dirty="0" err="1"/>
              <a:t>malpod.yml</a:t>
            </a:r>
            <a:endParaRPr lang="es-ES" dirty="0"/>
          </a:p>
          <a:p>
            <a:r>
              <a:rPr lang="es-ES" dirty="0" err="1"/>
              <a:t>Kubectl</a:t>
            </a:r>
            <a:r>
              <a:rPr lang="es-ES" dirty="0"/>
              <a:t> </a:t>
            </a:r>
            <a:r>
              <a:rPr lang="es-ES" dirty="0" err="1"/>
              <a:t>exec</a:t>
            </a:r>
            <a:r>
              <a:rPr lang="es-ES" dirty="0"/>
              <a:t> –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attacker</a:t>
            </a:r>
            <a:r>
              <a:rPr lang="es-ES" dirty="0"/>
              <a:t> /</a:t>
            </a:r>
            <a:r>
              <a:rPr lang="es-ES" dirty="0" err="1"/>
              <a:t>bin</a:t>
            </a:r>
            <a:r>
              <a:rPr lang="es-ES" dirty="0"/>
              <a:t>/</a:t>
            </a:r>
            <a:r>
              <a:rPr lang="es-ES" dirty="0" err="1"/>
              <a:t>sh</a:t>
            </a:r>
            <a:endParaRPr lang="es-ES" dirty="0"/>
          </a:p>
          <a:p>
            <a:endParaRPr lang="es-ES" dirty="0"/>
          </a:p>
          <a:p>
            <a:r>
              <a:rPr lang="es-ES" dirty="0"/>
              <a:t>Cat /</a:t>
            </a:r>
            <a:r>
              <a:rPr lang="es-ES" dirty="0" err="1"/>
              <a:t>attacker</a:t>
            </a:r>
            <a:r>
              <a:rPr lang="es-ES" dirty="0"/>
              <a:t>/</a:t>
            </a:r>
            <a:r>
              <a:rPr lang="es-ES" dirty="0" err="1"/>
              <a:t>etc</a:t>
            </a:r>
            <a:r>
              <a:rPr lang="es-ES" dirty="0"/>
              <a:t>/</a:t>
            </a:r>
            <a:r>
              <a:rPr lang="es-ES" dirty="0" err="1"/>
              <a:t>passwd</a:t>
            </a:r>
            <a:r>
              <a:rPr lang="es-ES" dirty="0"/>
              <a:t> -&gt; ya podemos acceder al sistema de archivos de la máquina host. Y si especificamos </a:t>
            </a:r>
            <a:r>
              <a:rPr lang="es-ES" dirty="0" err="1"/>
              <a:t>nodeName</a:t>
            </a:r>
            <a:r>
              <a:rPr lang="es-ES" dirty="0"/>
              <a:t> podemos crear el </a:t>
            </a:r>
            <a:r>
              <a:rPr lang="es-ES" dirty="0" err="1"/>
              <a:t>pod</a:t>
            </a:r>
            <a:r>
              <a:rPr lang="es-ES" dirty="0"/>
              <a:t> en el nodo que queramos, incluyendo el nodo maestro</a:t>
            </a:r>
          </a:p>
          <a:p>
            <a:endParaRPr lang="es-ES" dirty="0"/>
          </a:p>
          <a:p>
            <a:r>
              <a:rPr lang="es-ES" dirty="0" err="1"/>
              <a:t>nodeName</a:t>
            </a:r>
            <a:r>
              <a:rPr lang="es-ES" dirty="0"/>
              <a:t> = master en </a:t>
            </a:r>
            <a:r>
              <a:rPr lang="es-ES" dirty="0" err="1"/>
              <a:t>spec</a:t>
            </a:r>
            <a:r>
              <a:rPr lang="es-ES" dirty="0"/>
              <a:t> 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17DEDFC-69DA-464F-89DA-23D3D17143F0}"/>
              </a:ext>
            </a:extLst>
          </p:cNvPr>
          <p:cNvCxnSpPr>
            <a:cxnSpLocks/>
          </p:cNvCxnSpPr>
          <p:nvPr/>
        </p:nvCxnSpPr>
        <p:spPr>
          <a:xfrm flipH="1">
            <a:off x="3032449" y="4096419"/>
            <a:ext cx="1875453" cy="562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209A7B8-9E14-42C4-904E-2314F43EA437}"/>
              </a:ext>
            </a:extLst>
          </p:cNvPr>
          <p:cNvCxnSpPr/>
          <p:nvPr/>
        </p:nvCxnSpPr>
        <p:spPr>
          <a:xfrm flipH="1">
            <a:off x="2752531" y="4329404"/>
            <a:ext cx="2220685" cy="886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B1A7BA0B-7172-4FD7-967E-2E025FBA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7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48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17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1A7BA0B-7172-4FD7-967E-2E025FBA2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6F6917-4F2F-4DD3-A91E-09482B8A7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1" y="675391"/>
            <a:ext cx="10563128" cy="13448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AAFA1F-5222-4136-9026-F63DC4DBC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00" y="2662318"/>
            <a:ext cx="5421669" cy="372671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8875684-8E9C-4915-91A7-5EAB72EAA24E}"/>
              </a:ext>
            </a:extLst>
          </p:cNvPr>
          <p:cNvSpPr txBox="1"/>
          <p:nvPr/>
        </p:nvSpPr>
        <p:spPr>
          <a:xfrm>
            <a:off x="7704559" y="3492020"/>
            <a:ext cx="3517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5"/>
              </a:rPr>
              <a:t>https://kubernetes.io/docs/concepts/policy/pod-security-policy/</a:t>
            </a:r>
            <a:r>
              <a:rPr lang="es-ES" dirty="0"/>
              <a:t> (antiguo)</a:t>
            </a:r>
          </a:p>
          <a:p>
            <a:endParaRPr lang="es-ES" dirty="0"/>
          </a:p>
          <a:p>
            <a:r>
              <a:rPr lang="es-ES" dirty="0"/>
              <a:t>https://kubernetes.io/docs/concepts/security/pod-security-admission/</a:t>
            </a:r>
          </a:p>
          <a:p>
            <a:endParaRPr lang="es-ES" dirty="0"/>
          </a:p>
          <a:p>
            <a:r>
              <a:rPr lang="es-ES" dirty="0">
                <a:hlinkClick r:id="rId6"/>
              </a:rPr>
              <a:t>https://labs.bishopfox.com/tech-blog/bad-pods-kubernetes-pod-privilege-escalation</a:t>
            </a:r>
            <a:endParaRPr lang="es-ES" dirty="0"/>
          </a:p>
          <a:p>
            <a:endParaRPr lang="es-ES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ACC0430-3906-4D2E-BC83-83848983AACB}"/>
              </a:ext>
            </a:extLst>
          </p:cNvPr>
          <p:cNvCxnSpPr>
            <a:cxnSpLocks/>
          </p:cNvCxnSpPr>
          <p:nvPr/>
        </p:nvCxnSpPr>
        <p:spPr>
          <a:xfrm flipH="1" flipV="1">
            <a:off x="2985797" y="1438164"/>
            <a:ext cx="4945223" cy="156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E4901A-0173-4B3A-9B5B-A9F233C4828B}"/>
              </a:ext>
            </a:extLst>
          </p:cNvPr>
          <p:cNvSpPr txBox="1"/>
          <p:nvPr/>
        </p:nvSpPr>
        <p:spPr>
          <a:xfrm>
            <a:off x="8121908" y="2682884"/>
            <a:ext cx="393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Pod</a:t>
            </a:r>
            <a:r>
              <a:rPr lang="es-ES" dirty="0"/>
              <a:t> </a:t>
            </a:r>
            <a:r>
              <a:rPr lang="es-ES" dirty="0" err="1"/>
              <a:t>security</a:t>
            </a:r>
            <a:r>
              <a:rPr lang="es-ES" dirty="0"/>
              <a:t> </a:t>
            </a:r>
            <a:r>
              <a:rPr lang="es-ES" dirty="0" err="1"/>
              <a:t>context</a:t>
            </a:r>
            <a:r>
              <a:rPr lang="es-ES" dirty="0"/>
              <a:t> (parte del fichero declarativo .</a:t>
            </a:r>
            <a:r>
              <a:rPr lang="es-ES" dirty="0" err="1"/>
              <a:t>yaml</a:t>
            </a:r>
            <a:r>
              <a:rPr lang="es-ES" dirty="0"/>
              <a:t> usado para crear el </a:t>
            </a:r>
            <a:r>
              <a:rPr lang="es-ES" dirty="0" err="1"/>
              <a:t>pod</a:t>
            </a:r>
            <a:endParaRPr lang="es-ES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42221E3-8857-4AE0-83B8-33240EE26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10" y="2063759"/>
            <a:ext cx="91916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9916D0-4987-4717-B7FC-1AD9B19F9562}"/>
              </a:ext>
            </a:extLst>
          </p:cNvPr>
          <p:cNvSpPr txBox="1"/>
          <p:nvPr/>
        </p:nvSpPr>
        <p:spPr>
          <a:xfrm>
            <a:off x="1001486" y="752747"/>
            <a:ext cx="8257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2"/>
              </a:rPr>
              <a:t>https://blog.ropnop.com/attacking-default-installs-of-helm-on-kubernetes</a:t>
            </a:r>
            <a:r>
              <a:rPr lang="es-ES" dirty="0"/>
              <a:t> &lt;-- cómo atacar el </a:t>
            </a:r>
            <a:r>
              <a:rPr lang="es-ES" dirty="0" err="1"/>
              <a:t>package</a:t>
            </a:r>
            <a:r>
              <a:rPr lang="es-ES" dirty="0"/>
              <a:t> manager Helm</a:t>
            </a:r>
          </a:p>
          <a:p>
            <a:endParaRPr lang="es-ES" dirty="0"/>
          </a:p>
          <a:p>
            <a:r>
              <a:rPr lang="es-ES" dirty="0">
                <a:sym typeface="Wingdings" panose="05000000000000000000" pitchFamily="2" charset="2"/>
              </a:rPr>
              <a:t>Ataques de </a:t>
            </a:r>
            <a:r>
              <a:rPr lang="es-ES" dirty="0" err="1">
                <a:sym typeface="Wingdings" panose="05000000000000000000" pitchFamily="2" charset="2"/>
              </a:rPr>
              <a:t>Kubernetes</a:t>
            </a:r>
            <a:r>
              <a:rPr lang="es-ES" dirty="0">
                <a:sym typeface="Wingdings" panose="05000000000000000000" pitchFamily="2" charset="2"/>
              </a:rPr>
              <a:t> en el </a:t>
            </a:r>
            <a:r>
              <a:rPr lang="es-ES" dirty="0" err="1">
                <a:sym typeface="Wingdings" panose="05000000000000000000" pitchFamily="2" charset="2"/>
              </a:rPr>
              <a:t>cloud</a:t>
            </a:r>
            <a:r>
              <a:rPr lang="es-ES" dirty="0">
                <a:sym typeface="Wingdings" panose="05000000000000000000" pitchFamily="2" charset="2"/>
              </a:rPr>
              <a:t> de Google: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https://www.4armed.com/blog/hacking-kubelet-on-gke/</a:t>
            </a:r>
            <a:r>
              <a:rPr lang="es-ES" dirty="0"/>
              <a:t> </a:t>
            </a:r>
          </a:p>
          <a:p>
            <a:r>
              <a:rPr lang="es-ES" dirty="0">
                <a:sym typeface="Wingdings" panose="05000000000000000000" pitchFamily="2" charset="2"/>
                <a:hlinkClick r:id="rId4"/>
              </a:rPr>
              <a:t>https://www.darknet.org.uk/2021/01/gke-auditor-detect-google-kubernetes-engine-misconfigurations/</a:t>
            </a:r>
            <a:endParaRPr lang="es-ES" dirty="0"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  <a:p>
            <a:r>
              <a:rPr lang="es-ES" dirty="0">
                <a:sym typeface="Wingdings" panose="05000000000000000000" pitchFamily="2" charset="2"/>
              </a:rPr>
              <a:t>Ataques de </a:t>
            </a:r>
            <a:r>
              <a:rPr lang="es-ES" dirty="0" err="1">
                <a:sym typeface="Wingdings" panose="05000000000000000000" pitchFamily="2" charset="2"/>
              </a:rPr>
              <a:t>Kubernetes</a:t>
            </a:r>
            <a:r>
              <a:rPr lang="es-ES" dirty="0">
                <a:sym typeface="Wingdings" panose="05000000000000000000" pitchFamily="2" charset="2"/>
              </a:rPr>
              <a:t> en AWS:</a:t>
            </a:r>
          </a:p>
          <a:p>
            <a:endParaRPr lang="es-ES" dirty="0">
              <a:sym typeface="Wingdings" panose="05000000000000000000" pitchFamily="2" charset="2"/>
            </a:endParaRPr>
          </a:p>
          <a:p>
            <a:r>
              <a:rPr lang="es-ES" dirty="0">
                <a:sym typeface="Wingdings" panose="05000000000000000000" pitchFamily="2" charset="2"/>
                <a:hlinkClick r:id="rId5"/>
              </a:rPr>
              <a:t>https://blog.christophetd.fr/privilege-escalation-in-aws-elastic-kubernetes-service-eks-by-compromising-the-instance-role-of-worker-nodes/</a:t>
            </a:r>
            <a:endParaRPr lang="es-ES" dirty="0"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  <a:p>
            <a:r>
              <a:rPr lang="es-ES" dirty="0" err="1">
                <a:sym typeface="Wingdings" panose="05000000000000000000" pitchFamily="2" charset="2"/>
              </a:rPr>
              <a:t>Leak</a:t>
            </a:r>
            <a:r>
              <a:rPr lang="es-ES" dirty="0">
                <a:sym typeface="Wingdings" panose="05000000000000000000" pitchFamily="2" charset="2"/>
              </a:rPr>
              <a:t> de información con </a:t>
            </a:r>
            <a:r>
              <a:rPr lang="es-ES" dirty="0" err="1">
                <a:sym typeface="Wingdings" panose="05000000000000000000" pitchFamily="2" charset="2"/>
              </a:rPr>
              <a:t>cAdvisor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>
                <a:sym typeface="Wingdings" panose="05000000000000000000" pitchFamily="2" charset="2"/>
                <a:hlinkClick r:id="rId6"/>
              </a:rPr>
              <a:t>https://kubernetes.io/docs/tasks/debug-application-cluster/resource-usage-monitoring/#cadvisor</a:t>
            </a:r>
            <a:r>
              <a:rPr lang="es-ES" dirty="0">
                <a:sym typeface="Wingdings" panose="05000000000000000000" pitchFamily="2" charset="2"/>
              </a:rPr>
              <a:t> </a:t>
            </a:r>
          </a:p>
          <a:p>
            <a:endParaRPr lang="es-ES" dirty="0">
              <a:sym typeface="Wingdings" panose="05000000000000000000" pitchFamily="2" charset="2"/>
            </a:endParaRPr>
          </a:p>
          <a:p>
            <a:r>
              <a:rPr lang="es-ES" dirty="0">
                <a:sym typeface="Wingdings" panose="05000000000000000000" pitchFamily="2" charset="2"/>
              </a:rPr>
              <a:t>Ejemplo de </a:t>
            </a:r>
            <a:r>
              <a:rPr lang="es-ES" dirty="0" err="1">
                <a:sym typeface="Wingdings" panose="05000000000000000000" pitchFamily="2" charset="2"/>
              </a:rPr>
              <a:t>attack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path</a:t>
            </a:r>
            <a:r>
              <a:rPr lang="es-ES" dirty="0">
                <a:sym typeface="Wingdings" panose="05000000000000000000" pitchFamily="2" charset="2"/>
              </a:rPr>
              <a:t> https://research.nccgroup.com/2020/02/12/command-and-kubectl-talk-follow-up/</a:t>
            </a:r>
          </a:p>
          <a:p>
            <a:endParaRPr lang="es-ES" dirty="0">
              <a:sym typeface="Wingdings" panose="05000000000000000000" pitchFamily="2" charset="2"/>
            </a:endParaRPr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D0E5B1-3569-4C3D-922E-FC64BFF4A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48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9D0E7A-F6A7-45DF-B191-91B2874CF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29" y="844342"/>
            <a:ext cx="7310677" cy="36322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8DC5EA-7117-42DF-A4A8-B414D24FC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77EC57-2844-4FEA-9A42-18414B3D4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503" y="4476594"/>
            <a:ext cx="9143028" cy="178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9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  <a:p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35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F1B1C1-25F5-410B-B393-FC2C5A1A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F81ABC-6272-41AB-A1FE-9EAEBCDCFD75}"/>
              </a:ext>
            </a:extLst>
          </p:cNvPr>
          <p:cNvSpPr txBox="1"/>
          <p:nvPr/>
        </p:nvSpPr>
        <p:spPr>
          <a:xfrm>
            <a:off x="727788" y="1686680"/>
            <a:ext cx="5537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6"/>
                </a:solidFill>
              </a:rPr>
              <a:t>$</a:t>
            </a:r>
            <a:r>
              <a:rPr lang="es-ES" sz="3600" dirty="0" err="1">
                <a:solidFill>
                  <a:schemeClr val="accent6"/>
                </a:solidFill>
              </a:rPr>
              <a:t>whoami</a:t>
            </a:r>
            <a:endParaRPr lang="es-ES" sz="3600" dirty="0">
              <a:solidFill>
                <a:schemeClr val="accent6"/>
              </a:solidFill>
            </a:endParaRP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Daniel Monzón (stark0de)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/>
              <a:t>Pentester</a:t>
            </a:r>
            <a:r>
              <a:rPr lang="es-ES" dirty="0"/>
              <a:t> en </a:t>
            </a:r>
            <a:r>
              <a:rPr lang="es-ES" dirty="0" err="1"/>
              <a:t>Entelgy</a:t>
            </a:r>
            <a:r>
              <a:rPr lang="es-ES" dirty="0"/>
              <a:t> </a:t>
            </a:r>
            <a:r>
              <a:rPr lang="es-ES" dirty="0" err="1"/>
              <a:t>Innotec</a:t>
            </a:r>
            <a:r>
              <a:rPr lang="es-ES" dirty="0"/>
              <a:t> Security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CVE hunter de vez en cuando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/>
              <a:t>Nginxpwner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3B24EF-1F11-4CE3-9706-73E462740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20" y="1686680"/>
            <a:ext cx="1925555" cy="19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7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46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AB62D9-3E11-4E87-9659-193AA301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56" y="1115105"/>
            <a:ext cx="6252027" cy="462778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787C0E0-E492-4A03-ADBF-0459E339F84C}"/>
              </a:ext>
            </a:extLst>
          </p:cNvPr>
          <p:cNvSpPr txBox="1"/>
          <p:nvPr/>
        </p:nvSpPr>
        <p:spPr>
          <a:xfrm>
            <a:off x="7464490" y="1324947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https://kubernetes.io/docs/reference/access-authn-authz/authorization/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28353A-8C80-46CB-B42A-02BC5487E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5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72CDA1-0AB1-454F-8081-76DE76381FDD}"/>
              </a:ext>
            </a:extLst>
          </p:cNvPr>
          <p:cNvSpPr txBox="1"/>
          <p:nvPr/>
        </p:nvSpPr>
        <p:spPr>
          <a:xfrm>
            <a:off x="106453" y="692897"/>
            <a:ext cx="1104518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Recomendaciones básicas:</a:t>
            </a:r>
          </a:p>
          <a:p>
            <a:endParaRPr lang="es-ES" dirty="0"/>
          </a:p>
          <a:p>
            <a:r>
              <a:rPr lang="es-ES" dirty="0" err="1"/>
              <a:t>Pod</a:t>
            </a:r>
            <a:r>
              <a:rPr lang="es-ES" dirty="0"/>
              <a:t> Security </a:t>
            </a:r>
            <a:r>
              <a:rPr lang="es-ES" dirty="0" err="1"/>
              <a:t>Admission</a:t>
            </a:r>
            <a:r>
              <a:rPr lang="es-ES" dirty="0"/>
              <a:t> y </a:t>
            </a:r>
            <a:r>
              <a:rPr lang="es-ES" dirty="0" err="1"/>
              <a:t>AlwaysPullImages</a:t>
            </a:r>
            <a:r>
              <a:rPr lang="es-ES" dirty="0"/>
              <a:t>, </a:t>
            </a:r>
            <a:r>
              <a:rPr lang="es-ES" dirty="0" err="1"/>
              <a:t>etc</a:t>
            </a:r>
            <a:r>
              <a:rPr lang="es-ES" dirty="0"/>
              <a:t> (</a:t>
            </a:r>
            <a:r>
              <a:rPr lang="es-ES" dirty="0" err="1"/>
              <a:t>Admission</a:t>
            </a:r>
            <a:r>
              <a:rPr lang="es-ES" dirty="0"/>
              <a:t> </a:t>
            </a:r>
            <a:r>
              <a:rPr lang="es-ES" dirty="0" err="1"/>
              <a:t>controllers</a:t>
            </a:r>
            <a:r>
              <a:rPr lang="es-ES" dirty="0"/>
              <a:t>, </a:t>
            </a:r>
            <a:r>
              <a:rPr lang="es-ES" dirty="0">
                <a:hlinkClick r:id="rId2"/>
              </a:rPr>
              <a:t>https://kubernetes.io/docs/reference/access-authn-authz/admission-controllers/</a:t>
            </a:r>
            <a:r>
              <a:rPr lang="es-ES" dirty="0"/>
              <a:t> )</a:t>
            </a:r>
          </a:p>
          <a:p>
            <a:endParaRPr lang="es-ES" dirty="0"/>
          </a:p>
          <a:p>
            <a:r>
              <a:rPr lang="es-ES" dirty="0"/>
              <a:t>Establecer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policies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https://kubernetes.io/docs/concepts/services-networking/network-policies/</a:t>
            </a:r>
            <a:endParaRPr lang="es-ES" dirty="0"/>
          </a:p>
          <a:p>
            <a:endParaRPr lang="es-ES" dirty="0"/>
          </a:p>
          <a:p>
            <a:r>
              <a:rPr lang="es-ES" dirty="0"/>
              <a:t>Deshabilitar el </a:t>
            </a:r>
            <a:r>
              <a:rPr lang="es-ES" dirty="0" err="1"/>
              <a:t>mount</a:t>
            </a:r>
            <a:r>
              <a:rPr lang="es-ES" dirty="0"/>
              <a:t> del token de la </a:t>
            </a:r>
            <a:r>
              <a:rPr lang="es-ES" dirty="0" err="1"/>
              <a:t>serviceaccount</a:t>
            </a:r>
            <a:r>
              <a:rPr lang="es-ES" dirty="0"/>
              <a:t> por defecto:</a:t>
            </a:r>
          </a:p>
          <a:p>
            <a:endParaRPr lang="es-ES" dirty="0"/>
          </a:p>
          <a:p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kubectl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patch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serviceaccount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default -p "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automountServiceAccountToken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false"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ES" dirty="0"/>
          </a:p>
          <a:p>
            <a:r>
              <a:rPr lang="es-ES" dirty="0"/>
              <a:t>Cifrar </a:t>
            </a:r>
            <a:r>
              <a:rPr lang="es-ES" dirty="0">
                <a:hlinkClick r:id="rId4"/>
              </a:rPr>
              <a:t>https://kubernetes.io/docs/tasks/administer-cluster/encrypt-data/</a:t>
            </a:r>
            <a:r>
              <a:rPr lang="es-ES" dirty="0"/>
              <a:t> (por ejemplo para que los </a:t>
            </a:r>
            <a:r>
              <a:rPr lang="es-ES" dirty="0" err="1"/>
              <a:t>secrets</a:t>
            </a:r>
            <a:r>
              <a:rPr lang="es-ES" dirty="0"/>
              <a:t> no estén el </a:t>
            </a:r>
            <a:r>
              <a:rPr lang="es-ES" dirty="0" err="1"/>
              <a:t>clear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Deshabilitar el acceso sin autenticar al API server:</a:t>
            </a:r>
          </a:p>
          <a:p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kube-apiserver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--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anonymous-auth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=false </a:t>
            </a:r>
          </a:p>
          <a:p>
            <a:endParaRPr lang="es-ES" altLang="es-ES" dirty="0"/>
          </a:p>
          <a:p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Deshabilitar el acceso sin autenticar a la API de los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Kubelets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endParaRPr lang="es-ES" altLang="es-ES" dirty="0"/>
          </a:p>
          <a:p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kubelet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--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anonymous-auth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=false (o con el fichero de configuración, en la siguiente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slide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BE1195-EA2D-4E05-97FE-549B8AD20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61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72CDA1-0AB1-454F-8081-76DE76381FDD}"/>
              </a:ext>
            </a:extLst>
          </p:cNvPr>
          <p:cNvSpPr txBox="1"/>
          <p:nvPr/>
        </p:nvSpPr>
        <p:spPr>
          <a:xfrm>
            <a:off x="625151" y="914400"/>
            <a:ext cx="744582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400" dirty="0">
                <a:latin typeface="Arial" panose="020B0604020202020204" pitchFamily="34" charset="0"/>
              </a:rPr>
              <a:t>Más recomendaciones básicas:</a:t>
            </a:r>
          </a:p>
          <a:p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s-ES" altLang="es-ES" sz="1400" dirty="0">
                <a:latin typeface="Arial" panose="020B0604020202020204" pitchFamily="34" charset="0"/>
              </a:rPr>
              <a:t>-Revisar los Roles y </a:t>
            </a:r>
            <a:r>
              <a:rPr lang="es-ES" altLang="es-ES" sz="1400" dirty="0" err="1">
                <a:latin typeface="Arial" panose="020B0604020202020204" pitchFamily="34" charset="0"/>
              </a:rPr>
              <a:t>RoleBindings</a:t>
            </a:r>
            <a:r>
              <a:rPr lang="es-ES" altLang="es-ES" sz="1400" dirty="0">
                <a:latin typeface="Arial" panose="020B0604020202020204" pitchFamily="34" charset="0"/>
              </a:rPr>
              <a:t> existentes, así como los </a:t>
            </a:r>
            <a:r>
              <a:rPr lang="es-ES" altLang="es-ES" sz="1400" dirty="0" err="1">
                <a:latin typeface="Arial" panose="020B0604020202020204" pitchFamily="34" charset="0"/>
              </a:rPr>
              <a:t>ClusterRoles</a:t>
            </a:r>
            <a:r>
              <a:rPr lang="es-ES" altLang="es-ES" sz="1400" dirty="0">
                <a:latin typeface="Arial" panose="020B0604020202020204" pitchFamily="34" charset="0"/>
              </a:rPr>
              <a:t> y </a:t>
            </a:r>
            <a:r>
              <a:rPr lang="es-ES" altLang="es-ES" sz="1400" dirty="0" err="1">
                <a:latin typeface="Arial" panose="020B0604020202020204" pitchFamily="34" charset="0"/>
              </a:rPr>
              <a:t>ClusterRoleBindings</a:t>
            </a:r>
            <a:r>
              <a:rPr lang="es-ES" altLang="es-ES" sz="1400" dirty="0">
                <a:latin typeface="Arial" panose="020B0604020202020204" pitchFamily="34" charset="0"/>
              </a:rPr>
              <a:t>.</a:t>
            </a:r>
          </a:p>
          <a:p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s-ES" altLang="es-ES" sz="1400" dirty="0">
                <a:latin typeface="Arial" panose="020B0604020202020204" pitchFamily="34" charset="0"/>
              </a:rPr>
              <a:t>-No asignar el rol </a:t>
            </a:r>
            <a:r>
              <a:rPr lang="es-ES" altLang="es-ES" sz="1400" dirty="0" err="1">
                <a:latin typeface="Arial" panose="020B0604020202020204" pitchFamily="34" charset="0"/>
              </a:rPr>
              <a:t>cluster-admin</a:t>
            </a:r>
            <a:r>
              <a:rPr lang="es-ES" altLang="es-ES" sz="1400" dirty="0">
                <a:latin typeface="Arial" panose="020B0604020202020204" pitchFamily="34" charset="0"/>
              </a:rPr>
              <a:t> ni </a:t>
            </a:r>
            <a:r>
              <a:rPr lang="es-ES" altLang="es-ES" sz="1400" dirty="0" err="1">
                <a:latin typeface="Arial" panose="020B0604020202020204" pitchFamily="34" charset="0"/>
              </a:rPr>
              <a:t>admin</a:t>
            </a:r>
            <a:r>
              <a:rPr lang="es-ES" altLang="es-ES" sz="1400" dirty="0">
                <a:latin typeface="Arial" panose="020B0604020202020204" pitchFamily="34" charset="0"/>
              </a:rPr>
              <a:t> por defecto a ninguna </a:t>
            </a:r>
            <a:r>
              <a:rPr lang="es-ES" altLang="es-ES" sz="1400" dirty="0" err="1">
                <a:latin typeface="Arial" panose="020B0604020202020204" pitchFamily="34" charset="0"/>
              </a:rPr>
              <a:t>Service</a:t>
            </a:r>
            <a:r>
              <a:rPr lang="es-ES" altLang="es-ES" sz="1400" dirty="0">
                <a:latin typeface="Arial" panose="020B0604020202020204" pitchFamily="34" charset="0"/>
              </a:rPr>
              <a:t> </a:t>
            </a:r>
            <a:r>
              <a:rPr lang="es-ES" altLang="es-ES" sz="1400" dirty="0" err="1">
                <a:latin typeface="Arial" panose="020B0604020202020204" pitchFamily="34" charset="0"/>
              </a:rPr>
              <a:t>Account</a:t>
            </a:r>
            <a:r>
              <a:rPr lang="es-ES" altLang="es-ES" sz="1400" dirty="0">
                <a:latin typeface="Arial" panose="020B0604020202020204" pitchFamily="34" charset="0"/>
              </a:rPr>
              <a:t> que no lo necesite</a:t>
            </a:r>
          </a:p>
          <a:p>
            <a:endParaRPr lang="es-ES" altLang="es-ES" sz="1400" dirty="0">
              <a:latin typeface="Arial" panose="020B0604020202020204" pitchFamily="34" charset="0"/>
            </a:endParaRPr>
          </a:p>
          <a:p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-No conceder el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verb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(el permiso)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escalate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cualquier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Account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ES" altLang="es-ES" sz="1400" dirty="0">
              <a:latin typeface="Arial" panose="020B0604020202020204" pitchFamily="34" charset="0"/>
            </a:endParaRPr>
          </a:p>
          <a:p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-En el fichero .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yaml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donde se definen los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pods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 poner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securityContext</a:t>
            </a:r>
            <a:r>
              <a:rPr lang="es-ES" altLang="es-ES" sz="1400" dirty="0">
                <a:latin typeface="Arial" panose="020B0604020202020204" pitchFamily="34" charset="0"/>
              </a:rPr>
              <a:t> como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privileged:true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definir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runAsUser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runAsGroup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(un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un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group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 pocos privilegios). Si no se necesita escribir datos en el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pod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definir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readOnlyRootFileSystem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Definir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capabilities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también si se considera necesario</a:t>
            </a:r>
          </a:p>
          <a:p>
            <a:endParaRPr lang="es-ES" altLang="es-ES" sz="1400" dirty="0">
              <a:latin typeface="Arial" panose="020B0604020202020204" pitchFamily="34" charset="0"/>
            </a:endParaRPr>
          </a:p>
          <a:p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-En 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kubernetes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manifests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kube-apiserver.yaml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habilitar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insecure-port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(se podría acceder usando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curl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incluso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kubectl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–s 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http://IP:port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&lt;operación&gt; &lt;objeto&gt;)</a:t>
            </a:r>
          </a:p>
          <a:p>
            <a:endParaRPr lang="es-ES" altLang="es-ES" sz="1400" dirty="0">
              <a:latin typeface="Arial" panose="020B0604020202020204" pitchFamily="34" charset="0"/>
            </a:endParaRPr>
          </a:p>
          <a:p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-En 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lib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kubelet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config.yaml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cada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worker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node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anonymous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siempre debe ser false y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nunca debe ser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AlwaysAllow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ES" altLang="es-ES" sz="1400" dirty="0">
              <a:latin typeface="Arial" panose="020B0604020202020204" pitchFamily="34" charset="0"/>
            </a:endParaRPr>
          </a:p>
          <a:p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-El fichero YAML que configura el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Kubernetes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Dashboard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nunca debe tener –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enable-skip-login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ni –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disable-settings-authorizer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y no exponer al exterior con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externalIPs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ES" altLang="es-ES" sz="1400" dirty="0">
              <a:latin typeface="Arial" panose="020B0604020202020204" pitchFamily="34" charset="0"/>
            </a:endParaRPr>
          </a:p>
          <a:p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-https://kubernetes.io/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reference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access-authn-authz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authentication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977F7A-3141-41BF-8D5D-212D6219FE9D}"/>
              </a:ext>
            </a:extLst>
          </p:cNvPr>
          <p:cNvSpPr txBox="1"/>
          <p:nvPr/>
        </p:nvSpPr>
        <p:spPr>
          <a:xfrm>
            <a:off x="8070980" y="1053845"/>
            <a:ext cx="38068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-Si se necesitan bajar imágenes de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DockerHub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revisar que sean seguras y que no contengan malware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-Hacer un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hardening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 las imágenes antes de hacer un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-Deshabilitar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impersonation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https://kubernetes.io/docs/reference/access-authn-authz/authentication/#user-impersonation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-Revisar los Jobs y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Cronjobs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para ver que no sean explotables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-Revisar los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Ingress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LoadBalancers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NodePorts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para ver qué servicios están expuestos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https://kubernetes.io/docs/concepts/services-networking/ingress/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Seccomp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AppArmor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Deshabilitar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Gates innecesarias: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https://kubernetes.io/docs/reference/command-line-tools-reference/feature-gates/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9D1F2C-8DF1-4CC1-BFA1-BDFB61E59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8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51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72CDA1-0AB1-454F-8081-76DE76381FDD}"/>
              </a:ext>
            </a:extLst>
          </p:cNvPr>
          <p:cNvSpPr txBox="1"/>
          <p:nvPr/>
        </p:nvSpPr>
        <p:spPr>
          <a:xfrm>
            <a:off x="625151" y="914400"/>
            <a:ext cx="744582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dirty="0"/>
              <a:t>Tools </a:t>
            </a:r>
            <a:r>
              <a:rPr lang="es-ES" altLang="es-ES" dirty="0" err="1"/>
              <a:t>of</a:t>
            </a:r>
            <a:r>
              <a:rPr lang="es-ES" altLang="es-ES" dirty="0"/>
              <a:t> </a:t>
            </a:r>
            <a:r>
              <a:rPr lang="es-ES" altLang="es-ES" dirty="0" err="1"/>
              <a:t>the</a:t>
            </a:r>
            <a:r>
              <a:rPr lang="es-ES" altLang="es-ES" dirty="0"/>
              <a:t> </a:t>
            </a:r>
            <a:r>
              <a:rPr lang="es-ES" altLang="es-ES" dirty="0" err="1"/>
              <a:t>trade</a:t>
            </a:r>
            <a:r>
              <a:rPr lang="es-ES" altLang="es-ES" dirty="0"/>
              <a:t>:</a:t>
            </a:r>
          </a:p>
          <a:p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s-ES" altLang="es-ES" dirty="0"/>
              <a:t>-</a:t>
            </a:r>
            <a:r>
              <a:rPr lang="es-ES" altLang="es-ES" dirty="0" err="1"/>
              <a:t>Kube-bench</a:t>
            </a:r>
            <a:endParaRPr lang="es-ES" altLang="es-ES" dirty="0"/>
          </a:p>
          <a:p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Kubesploit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s-ES" altLang="es-ES" dirty="0"/>
              <a:t>-</a:t>
            </a:r>
            <a:r>
              <a:rPr lang="es-ES" altLang="es-ES" dirty="0" err="1"/>
              <a:t>K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ubeaudit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ES" altLang="es-ES" dirty="0"/>
          </a:p>
          <a:p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Kubestriker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Kubei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ES" altLang="es-ES" dirty="0"/>
          </a:p>
          <a:p>
            <a:r>
              <a:rPr lang="es-ES" altLang="es-ES" dirty="0"/>
              <a:t>-</a:t>
            </a:r>
            <a:r>
              <a:rPr lang="es-ES" altLang="es-ES" dirty="0" err="1"/>
              <a:t>Kubiscan</a:t>
            </a:r>
            <a:endParaRPr lang="es-ES" altLang="es-ES" dirty="0"/>
          </a:p>
          <a:p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s-ES" altLang="es-ES" dirty="0"/>
              <a:t>-</a:t>
            </a:r>
            <a:r>
              <a:rPr lang="es-ES" altLang="es-ES" dirty="0" err="1"/>
              <a:t>Kubesec</a:t>
            </a:r>
            <a:endParaRPr lang="es-ES" altLang="es-ES" dirty="0"/>
          </a:p>
          <a:p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s-ES" altLang="es-ES" dirty="0"/>
              <a:t>-</a:t>
            </a:r>
            <a:r>
              <a:rPr lang="es-ES" altLang="es-ES" dirty="0" err="1"/>
              <a:t>Kubeaudit</a:t>
            </a:r>
            <a:endParaRPr lang="es-ES" altLang="es-ES" dirty="0"/>
          </a:p>
          <a:p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s-ES" altLang="es-ES" dirty="0"/>
              <a:t>-</a:t>
            </a:r>
            <a:r>
              <a:rPr lang="es-ES" altLang="es-ES" dirty="0" err="1"/>
              <a:t>Trivy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1A85EC-527B-43A4-AC74-431BB26B4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37" y="705461"/>
            <a:ext cx="3256373" cy="31594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565696D-090E-43FE-AE93-2CD068B57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35" y="1109183"/>
            <a:ext cx="3006093" cy="30060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9A7BD4-A970-4FB4-9571-8CF243BE4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74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51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F9A7BD4-A970-4FB4-9571-8CF243BE4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C2A42F-F095-43E3-9FED-1CD9E07B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4" y="1091681"/>
            <a:ext cx="7648477" cy="40222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F309EEF-3A8B-43E4-B9E8-ED2D3BA64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20" y="1719794"/>
            <a:ext cx="4013156" cy="27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  <a:p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35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55568B-A823-455B-B6D8-0C16E7C8AB79}"/>
              </a:ext>
            </a:extLst>
          </p:cNvPr>
          <p:cNvSpPr txBox="1"/>
          <p:nvPr/>
        </p:nvSpPr>
        <p:spPr>
          <a:xfrm>
            <a:off x="5840963" y="1550159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Container </a:t>
            </a:r>
            <a:r>
              <a:rPr lang="es-ES" dirty="0" err="1"/>
              <a:t>runtime</a:t>
            </a:r>
            <a:r>
              <a:rPr lang="es-ES" dirty="0"/>
              <a:t>: Docker, </a:t>
            </a:r>
            <a:r>
              <a:rPr lang="es-ES" dirty="0" err="1"/>
              <a:t>rkt</a:t>
            </a:r>
            <a:r>
              <a:rPr lang="es-ES" dirty="0"/>
              <a:t>, </a:t>
            </a:r>
            <a:r>
              <a:rPr lang="es-ES" dirty="0" err="1"/>
              <a:t>etc</a:t>
            </a:r>
            <a:r>
              <a:rPr lang="es-ES" dirty="0"/>
              <a:t> (ahora </a:t>
            </a:r>
            <a:r>
              <a:rPr lang="es-ES" dirty="0" err="1"/>
              <a:t>containerd</a:t>
            </a:r>
            <a:r>
              <a:rPr lang="es-ES" dirty="0"/>
              <a:t>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76A6E97-6F89-4B16-BE32-EC3E88A8C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11" y="2710953"/>
            <a:ext cx="6192417" cy="35725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F1B1C1-25F5-410B-B393-FC2C5A1A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D5FB5B-009E-4E79-A4F8-87CBF76D0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81" y="4267248"/>
            <a:ext cx="5393307" cy="10991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AA9FD7-2D00-430B-8D2E-FF082610C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1" y="1083398"/>
            <a:ext cx="4660885" cy="2524221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5B29FC7-C22A-4A96-BF9B-18BFC278BD7A}"/>
              </a:ext>
            </a:extLst>
          </p:cNvPr>
          <p:cNvCxnSpPr>
            <a:cxnSpLocks/>
          </p:cNvCxnSpPr>
          <p:nvPr/>
        </p:nvCxnSpPr>
        <p:spPr>
          <a:xfrm flipH="1">
            <a:off x="3965510" y="2297353"/>
            <a:ext cx="1371602" cy="954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7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35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88B0DB-0FD4-4631-A161-05F53987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63" y="1277127"/>
            <a:ext cx="10315575" cy="42291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F683921-3456-4931-BD32-1C1A7FCF5C8C}"/>
              </a:ext>
            </a:extLst>
          </p:cNvPr>
          <p:cNvSpPr txBox="1"/>
          <p:nvPr/>
        </p:nvSpPr>
        <p:spPr>
          <a:xfrm>
            <a:off x="3247053" y="914400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Ataques externos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4B4B23-5B17-4E44-9193-0201359EE9A3}"/>
              </a:ext>
            </a:extLst>
          </p:cNvPr>
          <p:cNvSpPr txBox="1"/>
          <p:nvPr/>
        </p:nvSpPr>
        <p:spPr>
          <a:xfrm>
            <a:off x="690465" y="4767563"/>
            <a:ext cx="6064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-API server expuesta</a:t>
            </a:r>
          </a:p>
          <a:p>
            <a:r>
              <a:rPr lang="es-ES" dirty="0"/>
              <a:t>-</a:t>
            </a:r>
            <a:r>
              <a:rPr lang="es-ES" dirty="0" err="1"/>
              <a:t>Dashboard</a:t>
            </a:r>
            <a:r>
              <a:rPr lang="es-ES" dirty="0"/>
              <a:t> expuesto</a:t>
            </a:r>
          </a:p>
          <a:p>
            <a:r>
              <a:rPr lang="es-ES" dirty="0"/>
              <a:t>-API de </a:t>
            </a:r>
            <a:r>
              <a:rPr lang="es-ES" dirty="0" err="1"/>
              <a:t>Kubelet</a:t>
            </a:r>
            <a:r>
              <a:rPr lang="es-ES" dirty="0"/>
              <a:t> expuesta</a:t>
            </a:r>
          </a:p>
          <a:p>
            <a:r>
              <a:rPr lang="es-ES" dirty="0"/>
              <a:t>-Comprometer el contenedor usando un servicio expuesto</a:t>
            </a:r>
          </a:p>
          <a:p>
            <a:r>
              <a:rPr lang="es-ES" dirty="0"/>
              <a:t>-API de </a:t>
            </a:r>
            <a:r>
              <a:rPr lang="es-ES" dirty="0" err="1"/>
              <a:t>etcd</a:t>
            </a:r>
            <a:r>
              <a:rPr lang="es-ES" dirty="0"/>
              <a:t> expuesta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39136B-F97C-490E-A892-713F599C6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35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AF8BC6-2195-455F-9922-C0275D7F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241" y="1331944"/>
            <a:ext cx="4791659" cy="12787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544B6DD-D9BB-4B96-B83A-A4306EB1B024}"/>
              </a:ext>
            </a:extLst>
          </p:cNvPr>
          <p:cNvSpPr txBox="1"/>
          <p:nvPr/>
        </p:nvSpPr>
        <p:spPr>
          <a:xfrm>
            <a:off x="6969968" y="3573624"/>
            <a:ext cx="468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Usar las </a:t>
            </a:r>
            <a:r>
              <a:rPr lang="es-ES" dirty="0" err="1"/>
              <a:t>APIs</a:t>
            </a:r>
            <a:r>
              <a:rPr lang="es-ES" dirty="0"/>
              <a:t> (si están expuestas) o comprometer algún servicio expuesto (una app web por ejemplo)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CDAAADF-1A1F-4225-AF44-DCC2EB71B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00" y="914400"/>
            <a:ext cx="6470263" cy="48355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633A7A-6482-4658-9848-FD352DD4E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0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8" y="6466114"/>
            <a:ext cx="56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6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4EF636-FA4B-4849-85A9-847ADA9A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4" y="856731"/>
            <a:ext cx="9983755" cy="531080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CADE6-B117-4182-A199-7B9DA9D6E723}"/>
              </a:ext>
            </a:extLst>
          </p:cNvPr>
          <p:cNvSpPr txBox="1"/>
          <p:nvPr/>
        </p:nvSpPr>
        <p:spPr>
          <a:xfrm>
            <a:off x="326571" y="5309119"/>
            <a:ext cx="829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https://www.microsoft.com/security/blog/2020/04/02/attack-matrix-kubernetes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4"/>
              </a:rPr>
              <a:t>https://owasp-kstg.netlify.app</a:t>
            </a:r>
            <a:endParaRPr lang="es-ES" dirty="0"/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CD5E39-8A44-488F-9BDE-96E5B1C17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7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35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7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BE5EF35-A59C-4822-BD2D-E8B808E1E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6" y="849086"/>
            <a:ext cx="7095420" cy="392925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0E391AB-1492-4425-A10B-01289B441D1B}"/>
              </a:ext>
            </a:extLst>
          </p:cNvPr>
          <p:cNvSpPr txBox="1"/>
          <p:nvPr/>
        </p:nvSpPr>
        <p:spPr>
          <a:xfrm>
            <a:off x="7548465" y="1657261"/>
            <a:ext cx="4348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-Si está expuesto directamente nos vamos a </a:t>
            </a:r>
            <a:r>
              <a:rPr lang="es-ES" dirty="0" err="1"/>
              <a:t>Workloads</a:t>
            </a:r>
            <a:r>
              <a:rPr lang="es-ES" dirty="0"/>
              <a:t>&gt;</a:t>
            </a:r>
            <a:r>
              <a:rPr lang="es-ES" dirty="0" err="1"/>
              <a:t>Pods</a:t>
            </a:r>
            <a:r>
              <a:rPr lang="es-ES" dirty="0"/>
              <a:t>&gt;</a:t>
            </a:r>
            <a:r>
              <a:rPr lang="es-ES" dirty="0" err="1"/>
              <a:t>Click</a:t>
            </a:r>
            <a:r>
              <a:rPr lang="es-ES" dirty="0"/>
              <a:t> en el </a:t>
            </a:r>
            <a:r>
              <a:rPr lang="es-ES" dirty="0" err="1"/>
              <a:t>pod</a:t>
            </a:r>
            <a:r>
              <a:rPr lang="es-ES" dirty="0"/>
              <a:t>&gt;</a:t>
            </a:r>
            <a:r>
              <a:rPr lang="es-ES" dirty="0" err="1"/>
              <a:t>Exec</a:t>
            </a:r>
            <a:r>
              <a:rPr lang="es-ES" dirty="0"/>
              <a:t> y entramos a cualquier </a:t>
            </a:r>
            <a:r>
              <a:rPr lang="es-ES" dirty="0" err="1"/>
              <a:t>pod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5ABB29-AF95-40FA-BA48-2F932D3C8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2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56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DDA223-B1C2-418B-852A-A26DD54077AE}"/>
              </a:ext>
            </a:extLst>
          </p:cNvPr>
          <p:cNvSpPr txBox="1"/>
          <p:nvPr/>
        </p:nvSpPr>
        <p:spPr>
          <a:xfrm>
            <a:off x="1217503" y="692897"/>
            <a:ext cx="91021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interactuar con la API del </a:t>
            </a:r>
            <a:r>
              <a:rPr lang="es-ES" dirty="0" err="1"/>
              <a:t>Kubelet</a:t>
            </a:r>
            <a:r>
              <a:rPr lang="es-ES" dirty="0"/>
              <a:t> basta con descargarse esto al contendor donde estamos (o en la máquina atacante) o simplemente usar </a:t>
            </a:r>
            <a:r>
              <a:rPr lang="es-ES" dirty="0" err="1"/>
              <a:t>curl</a:t>
            </a:r>
            <a:r>
              <a:rPr lang="es-ES" dirty="0"/>
              <a:t>:</a:t>
            </a:r>
          </a:p>
          <a:p>
            <a:endParaRPr lang="es-ES" dirty="0"/>
          </a:p>
          <a:p>
            <a:r>
              <a:rPr lang="es-ES" dirty="0">
                <a:hlinkClick r:id="rId2"/>
              </a:rPr>
              <a:t>https://github.com/cyberark/kubeletctl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Curl</a:t>
            </a:r>
            <a:r>
              <a:rPr lang="es-ES" dirty="0"/>
              <a:t> –k </a:t>
            </a:r>
            <a:r>
              <a:rPr lang="es-ES" dirty="0">
                <a:hlinkClick r:id="rId3"/>
              </a:rPr>
              <a:t>http://ip:10250/runningpods</a:t>
            </a:r>
            <a:r>
              <a:rPr lang="es-ES" dirty="0"/>
              <a:t>, </a:t>
            </a:r>
            <a:r>
              <a:rPr lang="es-ES" dirty="0" err="1"/>
              <a:t>curl</a:t>
            </a:r>
            <a:r>
              <a:rPr lang="es-ES" dirty="0"/>
              <a:t> –k </a:t>
            </a:r>
            <a:r>
              <a:rPr lang="es-ES" dirty="0">
                <a:hlinkClick r:id="rId4"/>
              </a:rPr>
              <a:t>http://ip:10250/run/default/nombrepod/api</a:t>
            </a:r>
            <a:r>
              <a:rPr lang="es-ES" dirty="0"/>
              <a:t>  -X POST -d “</a:t>
            </a:r>
            <a:r>
              <a:rPr lang="es-ES" dirty="0" err="1"/>
              <a:t>cmd</a:t>
            </a:r>
            <a:r>
              <a:rPr lang="es-ES" dirty="0"/>
              <a:t>=comando”</a:t>
            </a:r>
          </a:p>
          <a:p>
            <a:endParaRPr lang="es-ES" dirty="0"/>
          </a:p>
          <a:p>
            <a:r>
              <a:rPr lang="es-ES" dirty="0" err="1"/>
              <a:t>Curl</a:t>
            </a:r>
            <a:r>
              <a:rPr lang="es-ES" dirty="0"/>
              <a:t> –k </a:t>
            </a:r>
            <a:r>
              <a:rPr lang="es-ES" dirty="0">
                <a:hlinkClick r:id="rId5"/>
              </a:rPr>
              <a:t>http://ip:10250/logs/auth.log</a:t>
            </a:r>
            <a:r>
              <a:rPr lang="es-ES" dirty="0"/>
              <a:t> y buscar </a:t>
            </a:r>
            <a:r>
              <a:rPr lang="es-ES" dirty="0" err="1"/>
              <a:t>kubeadm</a:t>
            </a:r>
            <a:r>
              <a:rPr lang="es-ES" dirty="0"/>
              <a:t> (para encontrar el token que se usó para unir esa máquina al clúster y poder unir una máquina nuestra al clúster) También se podría acceder al resto de logs y enumerar usuarios (y tokens/cookies/</a:t>
            </a:r>
            <a:r>
              <a:rPr lang="es-ES" dirty="0" err="1"/>
              <a:t>IDs</a:t>
            </a:r>
            <a:r>
              <a:rPr lang="es-ES" dirty="0"/>
              <a:t> en caso de transmitirse vía un parámetro HTTP GET por ejemplo)</a:t>
            </a:r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3C856C-B235-4601-B267-DEC84190E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D467F6-5A63-4A59-B6EA-02ACA2CB3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503" y="4076144"/>
            <a:ext cx="9102154" cy="23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4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0E708CA-183D-4321-8721-0D15A6A0125D}"/>
              </a:ext>
            </a:extLst>
          </p:cNvPr>
          <p:cNvSpPr/>
          <p:nvPr/>
        </p:nvSpPr>
        <p:spPr>
          <a:xfrm>
            <a:off x="0" y="0"/>
            <a:ext cx="7931020" cy="6158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023D9B-5037-4EAD-95FC-2FDC7A28D4B3}"/>
              </a:ext>
            </a:extLst>
          </p:cNvPr>
          <p:cNvSpPr/>
          <p:nvPr/>
        </p:nvSpPr>
        <p:spPr>
          <a:xfrm>
            <a:off x="0" y="6466114"/>
            <a:ext cx="9983755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A39A55-1E04-419B-A0E3-F531ABFB1E7E}"/>
              </a:ext>
            </a:extLst>
          </p:cNvPr>
          <p:cNvSpPr/>
          <p:nvPr/>
        </p:nvSpPr>
        <p:spPr>
          <a:xfrm>
            <a:off x="10142376" y="6466114"/>
            <a:ext cx="2049624" cy="391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60871-9602-4182-82B6-271A35DDE7C0}"/>
              </a:ext>
            </a:extLst>
          </p:cNvPr>
          <p:cNvSpPr txBox="1"/>
          <p:nvPr/>
        </p:nvSpPr>
        <p:spPr>
          <a:xfrm>
            <a:off x="1217503" y="77077"/>
            <a:ext cx="553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HACKING KUBERNETES 101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DAFB69-C83B-4DBF-9DAD-D0A4030B2490}"/>
              </a:ext>
            </a:extLst>
          </p:cNvPr>
          <p:cNvSpPr txBox="1"/>
          <p:nvPr/>
        </p:nvSpPr>
        <p:spPr>
          <a:xfrm>
            <a:off x="10954139" y="6466114"/>
            <a:ext cx="62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DDA223-B1C2-418B-852A-A26DD54077AE}"/>
              </a:ext>
            </a:extLst>
          </p:cNvPr>
          <p:cNvSpPr txBox="1"/>
          <p:nvPr/>
        </p:nvSpPr>
        <p:spPr>
          <a:xfrm>
            <a:off x="1217503" y="914400"/>
            <a:ext cx="9102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interactuar con la API de </a:t>
            </a:r>
            <a:r>
              <a:rPr lang="es-ES" dirty="0" err="1"/>
              <a:t>etcd</a:t>
            </a:r>
            <a:r>
              <a:rPr lang="es-ES" dirty="0"/>
              <a:t>, basta con descargarse </a:t>
            </a:r>
            <a:r>
              <a:rPr lang="es-ES" dirty="0" err="1"/>
              <a:t>etcd</a:t>
            </a:r>
            <a:r>
              <a:rPr lang="es-ES" dirty="0"/>
              <a:t> </a:t>
            </a:r>
            <a:r>
              <a:rPr lang="es-ES" dirty="0">
                <a:hlinkClick r:id="rId2"/>
              </a:rPr>
              <a:t>https://github.com/etcd-io/etcd/releases</a:t>
            </a:r>
            <a:r>
              <a:rPr lang="es-ES" dirty="0"/>
              <a:t> y usar </a:t>
            </a:r>
            <a:r>
              <a:rPr lang="es-ES" dirty="0" err="1"/>
              <a:t>etcdctl</a:t>
            </a:r>
            <a:r>
              <a:rPr lang="es-ES" dirty="0"/>
              <a:t> junto con los ficheros ca.crt, healthcheck-client.crt y </a:t>
            </a:r>
            <a:r>
              <a:rPr lang="es-ES" dirty="0" err="1"/>
              <a:t>healthcheck-client.key</a:t>
            </a:r>
            <a:r>
              <a:rPr lang="es-ES" dirty="0"/>
              <a:t> que están en la carpeta /</a:t>
            </a:r>
            <a:r>
              <a:rPr lang="es-ES" dirty="0" err="1"/>
              <a:t>etc</a:t>
            </a:r>
            <a:r>
              <a:rPr lang="es-ES" dirty="0"/>
              <a:t>/</a:t>
            </a:r>
            <a:r>
              <a:rPr lang="es-ES" dirty="0" err="1"/>
              <a:t>kubernetes</a:t>
            </a:r>
            <a:r>
              <a:rPr lang="es-ES" dirty="0"/>
              <a:t>/</a:t>
            </a:r>
            <a:r>
              <a:rPr lang="es-ES" dirty="0" err="1"/>
              <a:t>pki</a:t>
            </a:r>
            <a:r>
              <a:rPr lang="es-ES" dirty="0"/>
              <a:t>/</a:t>
            </a:r>
            <a:r>
              <a:rPr lang="es-ES" dirty="0" err="1"/>
              <a:t>etcd</a:t>
            </a:r>
            <a:r>
              <a:rPr lang="es-ES" dirty="0"/>
              <a:t> en el nodo maestro (</a:t>
            </a:r>
            <a:r>
              <a:rPr lang="es-ES" dirty="0" err="1"/>
              <a:t>path</a:t>
            </a:r>
            <a:r>
              <a:rPr lang="es-ES" dirty="0"/>
              <a:t> </a:t>
            </a:r>
            <a:r>
              <a:rPr lang="es-ES" dirty="0" err="1"/>
              <a:t>traversal</a:t>
            </a:r>
            <a:r>
              <a:rPr lang="es-ES" dirty="0"/>
              <a:t>/LFI). Además de hacer </a:t>
            </a:r>
            <a:r>
              <a:rPr lang="es-ES" dirty="0" err="1"/>
              <a:t>export</a:t>
            </a:r>
            <a:r>
              <a:rPr lang="es-ES" dirty="0"/>
              <a:t>  ETCDCTL_API=3.</a:t>
            </a:r>
          </a:p>
          <a:p>
            <a:endParaRPr lang="es-ES" dirty="0"/>
          </a:p>
          <a:p>
            <a:r>
              <a:rPr lang="es-ES" dirty="0"/>
              <a:t>Ejemplo: </a:t>
            </a:r>
            <a:r>
              <a:rPr lang="es-ES" dirty="0" err="1"/>
              <a:t>etcdctl</a:t>
            </a:r>
            <a:r>
              <a:rPr lang="es-ES" dirty="0"/>
              <a:t> –</a:t>
            </a:r>
            <a:r>
              <a:rPr lang="es-ES" dirty="0" err="1"/>
              <a:t>endpoints</a:t>
            </a:r>
            <a:r>
              <a:rPr lang="es-ES" dirty="0"/>
              <a:t>=https://127.0.0.1:2379 –cacert=ca.crt –cert=healthcheck-client.crt –</a:t>
            </a:r>
            <a:r>
              <a:rPr lang="es-ES" dirty="0" err="1"/>
              <a:t>key</a:t>
            </a:r>
            <a:r>
              <a:rPr lang="es-ES" dirty="0"/>
              <a:t>=</a:t>
            </a:r>
            <a:r>
              <a:rPr lang="es-ES" dirty="0" err="1"/>
              <a:t>healthcheck-client.key</a:t>
            </a:r>
            <a:r>
              <a:rPr lang="es-ES" dirty="0"/>
              <a:t> </a:t>
            </a:r>
            <a:r>
              <a:rPr lang="es-ES" dirty="0" err="1"/>
              <a:t>get</a:t>
            </a:r>
            <a:r>
              <a:rPr lang="es-ES" dirty="0"/>
              <a:t> / --</a:t>
            </a:r>
            <a:r>
              <a:rPr lang="es-ES" dirty="0" err="1"/>
              <a:t>prefix</a:t>
            </a:r>
            <a:r>
              <a:rPr lang="es-ES" dirty="0"/>
              <a:t> –</a:t>
            </a:r>
            <a:r>
              <a:rPr lang="es-ES" dirty="0" err="1"/>
              <a:t>keysonly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etcdctl</a:t>
            </a:r>
            <a:r>
              <a:rPr lang="es-ES" dirty="0"/>
              <a:t> –</a:t>
            </a:r>
            <a:r>
              <a:rPr lang="es-ES" dirty="0" err="1"/>
              <a:t>endpoints</a:t>
            </a:r>
            <a:r>
              <a:rPr lang="es-ES" dirty="0"/>
              <a:t>=https://127.0.0.1:2379 –cacert=ca.crt –cert=healthcheck-client.crt –</a:t>
            </a:r>
            <a:r>
              <a:rPr lang="es-ES" dirty="0" err="1"/>
              <a:t>key</a:t>
            </a:r>
            <a:r>
              <a:rPr lang="es-ES" dirty="0"/>
              <a:t>=</a:t>
            </a:r>
            <a:r>
              <a:rPr lang="es-ES" dirty="0" err="1"/>
              <a:t>healthcheck-client.key</a:t>
            </a:r>
            <a:r>
              <a:rPr lang="es-ES" dirty="0"/>
              <a:t> </a:t>
            </a:r>
            <a:r>
              <a:rPr lang="es-ES" dirty="0" err="1"/>
              <a:t>get</a:t>
            </a:r>
            <a:r>
              <a:rPr lang="es-ES" dirty="0"/>
              <a:t> /</a:t>
            </a:r>
            <a:r>
              <a:rPr lang="es-ES" dirty="0" err="1"/>
              <a:t>nombredelaclavequequeramosver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 err="1"/>
              <a:t>etcdctl</a:t>
            </a:r>
            <a:r>
              <a:rPr lang="es-ES" dirty="0"/>
              <a:t> –</a:t>
            </a:r>
            <a:r>
              <a:rPr lang="es-ES" dirty="0" err="1"/>
              <a:t>endpoints</a:t>
            </a:r>
            <a:r>
              <a:rPr lang="es-ES" dirty="0"/>
              <a:t>=https://127.0.0.1:2379 –cacert=ca.crt –cert=healthcheck-client.crt –</a:t>
            </a:r>
            <a:r>
              <a:rPr lang="es-ES" dirty="0" err="1"/>
              <a:t>key</a:t>
            </a:r>
            <a:r>
              <a:rPr lang="es-ES" dirty="0"/>
              <a:t>=</a:t>
            </a:r>
            <a:r>
              <a:rPr lang="es-ES" dirty="0" err="1"/>
              <a:t>healthcheck-client.key</a:t>
            </a:r>
            <a:r>
              <a:rPr lang="es-ES" dirty="0"/>
              <a:t> </a:t>
            </a:r>
            <a:r>
              <a:rPr lang="es-ES" dirty="0" err="1"/>
              <a:t>snapshot</a:t>
            </a:r>
            <a:r>
              <a:rPr lang="es-ES" dirty="0"/>
              <a:t> sabe ./</a:t>
            </a:r>
            <a:r>
              <a:rPr lang="es-ES" dirty="0" err="1"/>
              <a:t>etcd-snapshot</a:t>
            </a:r>
            <a:r>
              <a:rPr lang="es-ES" dirty="0"/>
              <a:t>   </a:t>
            </a:r>
            <a:r>
              <a:rPr lang="es-ES" dirty="0">
                <a:sym typeface="Wingdings" panose="05000000000000000000" pitchFamily="2" charset="2"/>
              </a:rPr>
              <a:t> para guardar toda la base de datos </a:t>
            </a:r>
            <a:r>
              <a:rPr lang="es-ES" dirty="0" err="1">
                <a:sym typeface="Wingdings" panose="05000000000000000000" pitchFamily="2" charset="2"/>
              </a:rPr>
              <a:t>etcd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Curl</a:t>
            </a:r>
            <a:r>
              <a:rPr lang="es-ES" dirty="0"/>
              <a:t> http://ip:2379/v2/keys?recursive=true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CCC968-4A37-427F-8F7E-E52C15EAF9AA}"/>
              </a:ext>
            </a:extLst>
          </p:cNvPr>
          <p:cNvSpPr txBox="1"/>
          <p:nvPr/>
        </p:nvSpPr>
        <p:spPr>
          <a:xfrm>
            <a:off x="1390261" y="5444125"/>
            <a:ext cx="875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se expone al exterior y se consigue de alguna manera exfiltrar los archivos necesarios para interactuar con ella, se pueden exfiltrar todos los </a:t>
            </a:r>
            <a:r>
              <a:rPr lang="es-ES" dirty="0" err="1"/>
              <a:t>secrets</a:t>
            </a:r>
            <a:r>
              <a:rPr lang="es-ES" dirty="0"/>
              <a:t> creados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3F876B-35E6-4B40-9321-8F5D0F213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5" y="119781"/>
            <a:ext cx="2342761" cy="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7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1690</Words>
  <Application>Microsoft Office PowerPoint</Application>
  <PresentationFormat>Panorámica</PresentationFormat>
  <Paragraphs>211</Paragraphs>
  <Slides>24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Monzon Peso</dc:creator>
  <cp:lastModifiedBy>daniel</cp:lastModifiedBy>
  <cp:revision>54</cp:revision>
  <dcterms:created xsi:type="dcterms:W3CDTF">2021-04-15T12:44:33Z</dcterms:created>
  <dcterms:modified xsi:type="dcterms:W3CDTF">2021-09-03T14:59:58Z</dcterms:modified>
</cp:coreProperties>
</file>