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08_A4BE2361.xml" ContentType="application/vnd.ms-powerpoint.comments+xml"/>
  <Override PartName="/ppt/comments/modernComment_109_A7F59E0A.xml" ContentType="application/vnd.ms-powerpoint.comments+xml"/>
  <Override PartName="/ppt/comments/modernComment_11D_649D6D7.xml" ContentType="application/vnd.ms-powerpoint.comments+xml"/>
  <Override PartName="/ppt/notesSlides/notesSlide2.xml" ContentType="application/vnd.openxmlformats-officedocument.presentationml.notesSlide+xml"/>
  <Override PartName="/ppt/comments/modernComment_117_F5A76FAB.xml" ContentType="application/vnd.ms-powerpoint.comments+xml"/>
  <Override PartName="/ppt/comments/modernComment_118_597D9E5A.xml" ContentType="application/vnd.ms-powerpoint.comments+xml"/>
  <Override PartName="/ppt/comments/modernComment_120_E5901CC2.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260" r:id="rId2"/>
    <p:sldId id="262" r:id="rId3"/>
    <p:sldId id="263" r:id="rId4"/>
    <p:sldId id="264" r:id="rId5"/>
    <p:sldId id="265" r:id="rId6"/>
    <p:sldId id="266" r:id="rId7"/>
    <p:sldId id="285" r:id="rId8"/>
    <p:sldId id="267" r:id="rId9"/>
    <p:sldId id="275" r:id="rId10"/>
    <p:sldId id="271" r:id="rId11"/>
    <p:sldId id="268" r:id="rId12"/>
    <p:sldId id="290" r:id="rId13"/>
    <p:sldId id="291" r:id="rId14"/>
    <p:sldId id="269" r:id="rId15"/>
    <p:sldId id="286" r:id="rId16"/>
    <p:sldId id="276" r:id="rId17"/>
    <p:sldId id="283" r:id="rId18"/>
    <p:sldId id="278" r:id="rId19"/>
    <p:sldId id="282" r:id="rId20"/>
    <p:sldId id="293" r:id="rId21"/>
    <p:sldId id="277" r:id="rId22"/>
    <p:sldId id="273" r:id="rId23"/>
    <p:sldId id="279" r:id="rId24"/>
    <p:sldId id="292" r:id="rId25"/>
    <p:sldId id="270" r:id="rId26"/>
    <p:sldId id="280" r:id="rId27"/>
    <p:sldId id="281" r:id="rId28"/>
    <p:sldId id="284" r:id="rId29"/>
    <p:sldId id="274" r:id="rId30"/>
    <p:sldId id="287" r:id="rId31"/>
    <p:sldId id="288" r:id="rId32"/>
    <p:sldId id="289" r:id="rId33"/>
    <p:sldId id="272" r:id="rId3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0AA41A-24AF-09E5-2822-AD25A2F79F50}" name="Monzon Peso, Daniel (CYS DET RED)" initials="" userId="S::daniel.monzon-peso@siemens.com::7078382f-ba1d-49ed-9a16-841d7bbd35b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omments/modernComment_108_A4BE2361.xml><?xml version="1.0" encoding="utf-8"?>
<p188:cmLst xmlns:a="http://schemas.openxmlformats.org/drawingml/2006/main" xmlns:r="http://schemas.openxmlformats.org/officeDocument/2006/relationships" xmlns:p188="http://schemas.microsoft.com/office/powerpoint/2018/8/main">
  <p188:cm id="{DC4012F0-14DA-4818-ACDA-29B30180DD2F}" authorId="{E60AA41A-24AF-09E5-2822-AD25A2F79F50}" created="2024-01-23T15:35:00.535">
    <pc:sldMkLst xmlns:pc="http://schemas.microsoft.com/office/powerpoint/2013/main/command">
      <pc:docMk/>
      <pc:sldMk cId="2763924321" sldId="264"/>
    </pc:sldMkLst>
    <p188:txBody>
      <a:bodyPr/>
      <a:lstStyle/>
      <a:p>
        <a:r>
          <a:rPr lang="es-ES"/>
          <a:t>El último OS X fue el 10.11 El Capitan, en 2015</a:t>
        </a:r>
      </a:p>
    </p188:txBody>
  </p188:cm>
  <p188:cm id="{D28F9F14-C38D-4FCF-8A97-391885F5F495}" authorId="{E60AA41A-24AF-09E5-2822-AD25A2F79F50}" created="2024-01-24T08:43:14.970">
    <ac:deMkLst xmlns:ac="http://schemas.microsoft.com/office/drawing/2013/main/command">
      <pc:docMk xmlns:pc="http://schemas.microsoft.com/office/powerpoint/2013/main/command"/>
      <pc:sldMk xmlns:pc="http://schemas.microsoft.com/office/powerpoint/2013/main/command" cId="2763924321" sldId="264"/>
      <ac:spMk id="2" creationId="{5656636D-E29E-94D3-AD25-C0483E4A7CFE}"/>
    </ac:deMkLst>
    <p188:txBody>
      <a:bodyPr/>
      <a:lstStyle/>
      <a:p>
        <a:r>
          <a:rPr lang="es-ES"/>
          <a:t>En resumen, Mach es el micronúcleo que proporciona mecanismos básicos pero poderosos, Darwin es el sistema operativo que integra varios componentes (incluido Mach) para proporcionar una base para los sistemas operativos de Apple, y XNU es el núcleo específico de Darwin que combina las ventajas de los núcleos monolíticos y los micronúcleos para ofrecer un rendimiento y flexibilidad óptimos.</a:t>
        </a:r>
      </a:p>
    </p188:txBody>
  </p188:cm>
  <p188:cm id="{5C330D8D-EAF3-4962-87FB-CC2ED8F902D9}" authorId="{E60AA41A-24AF-09E5-2822-AD25A2F79F50}" created="2024-01-24T09:03:36.431">
    <pc:sldMkLst xmlns:pc="http://schemas.microsoft.com/office/powerpoint/2013/main/command">
      <pc:docMk/>
      <pc:sldMk cId="2763924321" sldId="264"/>
    </pc:sldMkLst>
    <p188:txBody>
      <a:bodyPr/>
      <a:lstStyle/>
      <a:p>
        <a:r>
          <a:rPr lang="es-ES"/>
          <a:t>Foundation: define el comportamiento básico de los objetos, establece mecanismos para su gestión y proporciona objetos para tipos de datos primitivos, colecciones y servicios del sistema operativo. Foundation es esencialmente una versión orientada a objetos del framework Core Foundation</a:t>
        </a:r>
      </a:p>
    </p188:txBody>
  </p188:cm>
  <p188:cm id="{87F78DF4-8DA7-4234-82FE-4B1E44B1707C}" authorId="{E60AA41A-24AF-09E5-2822-AD25A2F79F50}" created="2024-01-24T09:32:30.982">
    <pc:sldMkLst xmlns:pc="http://schemas.microsoft.com/office/powerpoint/2013/main/command">
      <pc:docMk/>
      <pc:sldMk cId="2763924321" sldId="264"/>
    </pc:sldMkLst>
    <p188:txBody>
      <a:bodyPr/>
      <a:lstStyle/>
      <a:p>
        <a:r>
          <a:rPr lang="es-ES"/>
          <a:t>Carbon es antiguo, Aqua es el entorno gráfico</a:t>
        </a:r>
      </a:p>
    </p188:txBody>
  </p188:cm>
</p188:cmLst>
</file>

<file path=ppt/comments/modernComment_109_A7F59E0A.xml><?xml version="1.0" encoding="utf-8"?>
<p188:cmLst xmlns:a="http://schemas.openxmlformats.org/drawingml/2006/main" xmlns:r="http://schemas.openxmlformats.org/officeDocument/2006/relationships" xmlns:p188="http://schemas.microsoft.com/office/powerpoint/2018/8/main">
  <p188:cm id="{8FA85CA7-BB98-4FD6-A7DD-56281FB075E2}" authorId="{E60AA41A-24AF-09E5-2822-AD25A2F79F50}" created="2024-01-23T11:36:09.872">
    <ac:deMkLst xmlns:ac="http://schemas.microsoft.com/office/drawing/2013/main/command">
      <pc:docMk xmlns:pc="http://schemas.microsoft.com/office/powerpoint/2013/main/command"/>
      <pc:sldMk xmlns:pc="http://schemas.microsoft.com/office/powerpoint/2013/main/command" cId="2817891850" sldId="265"/>
      <ac:spMk id="2" creationId="{5656636D-E29E-94D3-AD25-C0483E4A7CFE}"/>
    </ac:deMkLst>
    <p188:txBody>
      <a:bodyPr/>
      <a:lstStyle/>
      <a:p>
        <a:r>
          <a:rPr lang="es-ES"/>
          <a:t>Sealed System Volume is a security feature introduced in macOS 11.0 Big Sur.
During system installation, a SHA-256 cryptographic hash is calculated for all immutable system files and stored in a Merkle tree which itself is hashed as the Seal. Both are stored in the metadata of the snapshot created of the System volume.
The seal is verified by the boot loader at startup. macOS will not boot if system files have been tampered with. If validation fails, the user will be instructed to reinstall the operating system.
During read operations for files located in the Sealed System Volume, a hash is calculated and compared to the value stored in the Merkle tree.</a:t>
        </a:r>
      </a:p>
    </p188:txBody>
  </p188:cm>
</p188:cmLst>
</file>

<file path=ppt/comments/modernComment_117_F5A76FAB.xml><?xml version="1.0" encoding="utf-8"?>
<p188:cmLst xmlns:a="http://schemas.openxmlformats.org/drawingml/2006/main" xmlns:r="http://schemas.openxmlformats.org/officeDocument/2006/relationships" xmlns:p188="http://schemas.microsoft.com/office/powerpoint/2018/8/main">
  <p188:cm id="{CBA77FB0-E6C8-4750-80E1-49E82E211D77}" authorId="{E60AA41A-24AF-09E5-2822-AD25A2F79F50}" created="2024-01-24T09:51:24.818">
    <ac:deMkLst xmlns:ac="http://schemas.microsoft.com/office/drawing/2013/main/command">
      <pc:docMk xmlns:pc="http://schemas.microsoft.com/office/powerpoint/2013/main/command"/>
      <pc:sldMk xmlns:pc="http://schemas.microsoft.com/office/powerpoint/2013/main/command" cId="4121391019" sldId="279"/>
      <ac:spMk id="2" creationId="{7A9F8BA6-23AE-0DFE-5120-C1CA311269AD}"/>
    </ac:deMkLst>
    <p188:txBody>
      <a:bodyPr/>
      <a:lstStyle/>
      <a:p>
        <a:r>
          <a:rPr lang="es-ES"/>
          <a:t>Ver definición de alguna de las mitigaciones</a:t>
        </a:r>
      </a:p>
    </p188:txBody>
  </p188:cm>
</p188:cmLst>
</file>

<file path=ppt/comments/modernComment_118_597D9E5A.xml><?xml version="1.0" encoding="utf-8"?>
<p188:cmLst xmlns:a="http://schemas.openxmlformats.org/drawingml/2006/main" xmlns:r="http://schemas.openxmlformats.org/officeDocument/2006/relationships" xmlns:p188="http://schemas.microsoft.com/office/powerpoint/2018/8/main">
  <p188:cm id="{E660F1BD-7433-4355-B292-9C0575F77E2C}" authorId="{E60AA41A-24AF-09E5-2822-AD25A2F79F50}" created="2024-01-24T13:09:49.628">
    <ac:txMkLst xmlns:ac="http://schemas.microsoft.com/office/drawing/2013/main/command">
      <pc:docMk xmlns:pc="http://schemas.microsoft.com/office/powerpoint/2013/main/command"/>
      <pc:sldMk xmlns:pc="http://schemas.microsoft.com/office/powerpoint/2013/main/command" cId="1501404762" sldId="280"/>
      <ac:spMk id="13" creationId="{FCC1CF44-C04A-413F-3653-09B0CA08D96E}"/>
      <ac:txMk cp="80" len="36">
        <ac:context len="357" hash="4242644826"/>
      </ac:txMk>
    </ac:txMkLst>
    <p188:pos x="4061014" y="814623"/>
    <p188:replyLst>
      <p188:reply id="{AD30175B-BF39-42CA-BB1D-F69070F997DD}" authorId="{E60AA41A-24AF-09E5-2822-AD25A2F79F50}" created="2024-01-24T18:15:21.231">
        <p188:txBody>
          <a:bodyPr/>
          <a:lstStyle/>
          <a:p>
            <a:r>
              <a:rPr lang="es-ES"/>
              <a:t>NoMAD es una tool gráfica para conectarse a un AD, el stealer es para sacar creds de ahí</a:t>
            </a:r>
          </a:p>
        </p188:txBody>
      </p188:reply>
      <p188:reply id="{1F44AD12-7A4F-4846-A5DC-3308BCAB124B}" authorId="{E60AA41A-24AF-09E5-2822-AD25A2F79F50}" created="2024-01-24T22:23:41.068">
        <p188:txBody>
          <a:bodyPr/>
          <a:lstStyle/>
          <a:p>
            <a:r>
              <a:rPr lang="es-ES"/>
              <a:t>Spotlight es el sistema de búsqueda en macos</a:t>
            </a:r>
          </a:p>
        </p188:txBody>
      </p188:reply>
    </p188:replyLst>
    <p188:txBody>
      <a:bodyPr/>
      <a:lstStyle/>
      <a:p>
        <a:r>
          <a:rPr lang="es-ES"/>
          <a:t>SwiftBelt: como Seatblet pero para MAC
Bifrost: para MACs conectados a AD, estilo Rubeus
MacHound: edges nuevos entre los nodos para Bloodhound, específicos para MAC, acceso por SSH, VNC etc
HealthInspector: parecido a Seatbelt</a:t>
        </a:r>
      </a:p>
    </p188:txBody>
  </p188:cm>
</p188:cmLst>
</file>

<file path=ppt/comments/modernComment_11D_649D6D7.xml><?xml version="1.0" encoding="utf-8"?>
<p188:cmLst xmlns:a="http://schemas.openxmlformats.org/drawingml/2006/main" xmlns:r="http://schemas.openxmlformats.org/officeDocument/2006/relationships" xmlns:p188="http://schemas.microsoft.com/office/powerpoint/2018/8/main">
  <p188:cm id="{263D9544-2DE3-42E2-9136-88F2C3185643}" authorId="{E60AA41A-24AF-09E5-2822-AD25A2F79F50}" created="2024-01-24T12:18:32.974">
    <pc:sldMkLst xmlns:pc="http://schemas.microsoft.com/office/powerpoint/2013/main/command">
      <pc:docMk/>
      <pc:sldMk cId="105502423" sldId="285"/>
    </pc:sldMkLst>
    <p188:txBody>
      <a:bodyPr/>
      <a:lstStyle/>
      <a:p>
        <a:r>
          <a:rPr lang="es-ES"/>
          <a:t>In macOS Sonoma, as in previous versions of macOS, the root directory (/) contains several folders. These folders are part of the Unix-based foundation of macOS and serve specific purposes in the system's structure and operation. Here's an explanation of the main folders you'll find under /:
/Applications: This directory contains most of the applications (apps) installed on the system. User-installed applications are typically placed here.
/bin: Contains essential binary executables (programs) that are needed in single-user mode and for booting the system. Common commands like ls, cp, and mv are found here.
/Library: This is the system-wide Library directory, holding system configuration files, libraries, and documentation. Each application can also have its own Library directory for storing application-specific data.
/System: This folder contains macOS system files. Within System, you'll find additional directories like Library, which contains system-specific files, and System Resources, which holds data files used by the operating system.
/sbin: Stands for “system binaries” and contains essential system binaries and commands that are generally used for system administration. This includes utilities for changing passwords, checking filesystems, and other system-level tasks.
/usr: A secondary hierarchy for read-only user data. It contains the majority of user utilities and applications, including the system's UNIX tools and libraries (/usr/bin, /usr/sbin, /usr/lib, etc.).
/usr/local: Typically used for installing software locally (to be used by a single user or when avoiding altering the system-wide configuration). It's where user-installed binaries, libraries, etc., are usually placed.
/Volumes: This is where all mounted filesystems, including external hard drives and network shares, are represented.
/private: Contains system-related files that are generally not accessed directly. For instance, you'll find /private/etc for configuration files (symbolically linked to /etc), /private/var for variable data like logs and databases (linked to /var), and /private/tmp for temporary files (linked to /tmp).
/dev: This directory contains device files that represent hardware components or other system devices. In UNIX and UNIX-like systems, hardware devices are accessed just like files, and /dev contains these special files.
/etc: Generally a symbolic link to /private/etc, this directory holds system-wide configuration files.
/tmp: Symbolically linked to /private/tmp, this directory is used for storing temporary files. Files in this directory may be deleted in a way that's system-specific.
/var: Typically a symbolic link to /private/var, this directory is used for files that change frequently, such as logs, spool files, and temporary email files.
These directories form the backbone of the macOS filesystem hierarchy. Each serves a distinct purpose, supporting the structure and organization of the system's files and operations.</a:t>
        </a:r>
      </a:p>
    </p188:txBody>
  </p188:cm>
</p188:cmLst>
</file>

<file path=ppt/comments/modernComment_120_E5901CC2.xml><?xml version="1.0" encoding="utf-8"?>
<p188:cmLst xmlns:a="http://schemas.openxmlformats.org/drawingml/2006/main" xmlns:r="http://schemas.openxmlformats.org/officeDocument/2006/relationships" xmlns:p188="http://schemas.microsoft.com/office/powerpoint/2018/8/main">
  <p188:cm id="{E1757929-5782-4271-92DF-CFFEF2D73C86}" authorId="{E60AA41A-24AF-09E5-2822-AD25A2F79F50}" created="2024-01-25T07:47:16.269">
    <ac:deMkLst xmlns:ac="http://schemas.microsoft.com/office/drawing/2013/main/command">
      <pc:docMk xmlns:pc="http://schemas.microsoft.com/office/powerpoint/2013/main/command"/>
      <pc:sldMk xmlns:pc="http://schemas.microsoft.com/office/powerpoint/2013/main/command" cId="3851427010" sldId="288"/>
      <ac:spMk id="2" creationId="{0318D086-811D-5BE5-2B8C-A9C6990DF456}"/>
    </ac:deMkLst>
    <p188:txBody>
      <a:bodyPr/>
      <a:lstStyle/>
      <a:p>
        <a:r>
          <a:rPr lang="es-ES"/>
          <a:t>NSXPC funciona por encima de XPC. De bug classes sobre XPC está type confusion. Muchos bugs en helper tools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5E52AC7F-AFBC-A493-DCEF-A2E40F9E80A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651F64AC-2AD9-C9AF-757B-98EC7D946AA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61E453-204A-49E3-AFDE-1EF0EE4A2A94}" type="datetimeFigureOut">
              <a:rPr lang="es-ES" smtClean="0"/>
              <a:t>25/01/2024</a:t>
            </a:fld>
            <a:endParaRPr lang="es-ES"/>
          </a:p>
        </p:txBody>
      </p:sp>
      <p:sp>
        <p:nvSpPr>
          <p:cNvPr id="4" name="Marcador de pie de página 3">
            <a:extLst>
              <a:ext uri="{FF2B5EF4-FFF2-40B4-BE49-F238E27FC236}">
                <a16:creationId xmlns:a16="http://schemas.microsoft.com/office/drawing/2014/main" id="{970C9D02-4919-5464-76D6-2FC48FBD654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7254160A-150C-1F65-52AC-D5CDB743D19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F26C29B-3BDD-4CDC-9D7C-E3F4C4DE0308}" type="slidenum">
              <a:rPr lang="es-ES" smtClean="0"/>
              <a:t>‹Nº›</a:t>
            </a:fld>
            <a:endParaRPr lang="es-ES"/>
          </a:p>
        </p:txBody>
      </p:sp>
    </p:spTree>
    <p:extLst>
      <p:ext uri="{BB962C8B-B14F-4D97-AF65-F5344CB8AC3E}">
        <p14:creationId xmlns:p14="http://schemas.microsoft.com/office/powerpoint/2010/main" val="252249969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A173A1-E7BD-4B41-80BB-47957EDAEB9E}" type="datetimeFigureOut">
              <a:rPr lang="es-ES" smtClean="0"/>
              <a:t>25/01/2024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1434EA-75A6-44B9-8573-B779A6A8A431}" type="slidenum">
              <a:rPr lang="es-ES" smtClean="0"/>
              <a:t>‹Nº›</a:t>
            </a:fld>
            <a:endParaRPr lang="es-ES"/>
          </a:p>
        </p:txBody>
      </p:sp>
    </p:spTree>
    <p:extLst>
      <p:ext uri="{BB962C8B-B14F-4D97-AF65-F5344CB8AC3E}">
        <p14:creationId xmlns:p14="http://schemas.microsoft.com/office/powerpoint/2010/main" val="114539177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1524279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1307993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4430D8-FF7D-BB03-55D1-ECF4B8FA03A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EF487C4-E216-0378-5CCD-1FC2C184E0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AE2AD7C-AEBA-3C70-6DCD-E321753618D7}"/>
              </a:ext>
            </a:extLst>
          </p:cNvPr>
          <p:cNvSpPr>
            <a:spLocks noGrp="1"/>
          </p:cNvSpPr>
          <p:nvPr>
            <p:ph type="dt" sz="half" idx="10"/>
          </p:nvPr>
        </p:nvSpPr>
        <p:spPr/>
        <p:txBody>
          <a:bodyPr/>
          <a:lstStyle/>
          <a:p>
            <a:fld id="{5828CD44-F135-46C9-83C9-1C58C53B0FE7}" type="datetimeFigureOut">
              <a:rPr lang="es-ES" smtClean="0"/>
              <a:t>25/01/2024</a:t>
            </a:fld>
            <a:endParaRPr lang="es-ES"/>
          </a:p>
        </p:txBody>
      </p:sp>
      <p:sp>
        <p:nvSpPr>
          <p:cNvPr id="5" name="Marcador de pie de página 4">
            <a:extLst>
              <a:ext uri="{FF2B5EF4-FFF2-40B4-BE49-F238E27FC236}">
                <a16:creationId xmlns:a16="http://schemas.microsoft.com/office/drawing/2014/main" id="{147C9F6A-05D0-CCB6-E124-5DA5FE3A66F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FD021E5-286A-C937-7D74-DB833A5C3480}"/>
              </a:ext>
            </a:extLst>
          </p:cNvPr>
          <p:cNvSpPr>
            <a:spLocks noGrp="1"/>
          </p:cNvSpPr>
          <p:nvPr>
            <p:ph type="sldNum" sz="quarter" idx="12"/>
          </p:nvPr>
        </p:nvSpPr>
        <p:spPr/>
        <p:txBody>
          <a:bodyPr/>
          <a:lstStyle/>
          <a:p>
            <a:fld id="{B4E98428-1258-4277-9E92-D6314AC82E32}" type="slidenum">
              <a:rPr lang="es-ES" smtClean="0"/>
              <a:t>‹Nº›</a:t>
            </a:fld>
            <a:endParaRPr lang="es-ES"/>
          </a:p>
        </p:txBody>
      </p:sp>
    </p:spTree>
    <p:extLst>
      <p:ext uri="{BB962C8B-B14F-4D97-AF65-F5344CB8AC3E}">
        <p14:creationId xmlns:p14="http://schemas.microsoft.com/office/powerpoint/2010/main" val="1519989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72C048-C404-6DA8-8BF9-BAEFF2B5D66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D7AA636-4F4D-008B-5371-B22DC74405C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A929AA2-EA5B-411E-8A45-0CECF0D14CA4}"/>
              </a:ext>
            </a:extLst>
          </p:cNvPr>
          <p:cNvSpPr>
            <a:spLocks noGrp="1"/>
          </p:cNvSpPr>
          <p:nvPr>
            <p:ph type="dt" sz="half" idx="10"/>
          </p:nvPr>
        </p:nvSpPr>
        <p:spPr/>
        <p:txBody>
          <a:bodyPr/>
          <a:lstStyle/>
          <a:p>
            <a:fld id="{5828CD44-F135-46C9-83C9-1C58C53B0FE7}" type="datetimeFigureOut">
              <a:rPr lang="es-ES" smtClean="0"/>
              <a:t>25/01/2024</a:t>
            </a:fld>
            <a:endParaRPr lang="es-ES"/>
          </a:p>
        </p:txBody>
      </p:sp>
      <p:sp>
        <p:nvSpPr>
          <p:cNvPr id="5" name="Marcador de pie de página 4">
            <a:extLst>
              <a:ext uri="{FF2B5EF4-FFF2-40B4-BE49-F238E27FC236}">
                <a16:creationId xmlns:a16="http://schemas.microsoft.com/office/drawing/2014/main" id="{D0B1217F-3B34-2C64-C6B4-88319724493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8A38572-2FA9-FED0-E157-AD6DD4DAC477}"/>
              </a:ext>
            </a:extLst>
          </p:cNvPr>
          <p:cNvSpPr>
            <a:spLocks noGrp="1"/>
          </p:cNvSpPr>
          <p:nvPr>
            <p:ph type="sldNum" sz="quarter" idx="12"/>
          </p:nvPr>
        </p:nvSpPr>
        <p:spPr/>
        <p:txBody>
          <a:bodyPr/>
          <a:lstStyle/>
          <a:p>
            <a:fld id="{B4E98428-1258-4277-9E92-D6314AC82E32}" type="slidenum">
              <a:rPr lang="es-ES" smtClean="0"/>
              <a:t>‹Nº›</a:t>
            </a:fld>
            <a:endParaRPr lang="es-ES"/>
          </a:p>
        </p:txBody>
      </p:sp>
    </p:spTree>
    <p:extLst>
      <p:ext uri="{BB962C8B-B14F-4D97-AF65-F5344CB8AC3E}">
        <p14:creationId xmlns:p14="http://schemas.microsoft.com/office/powerpoint/2010/main" val="194148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83E37FC-CBB4-642D-D6FB-8115520AA21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EEDED43-B929-0191-606D-5A889BA58F6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717EE7F-3EC7-89E8-BAA9-DC68CC527A77}"/>
              </a:ext>
            </a:extLst>
          </p:cNvPr>
          <p:cNvSpPr>
            <a:spLocks noGrp="1"/>
          </p:cNvSpPr>
          <p:nvPr>
            <p:ph type="dt" sz="half" idx="10"/>
          </p:nvPr>
        </p:nvSpPr>
        <p:spPr/>
        <p:txBody>
          <a:bodyPr/>
          <a:lstStyle/>
          <a:p>
            <a:fld id="{5828CD44-F135-46C9-83C9-1C58C53B0FE7}" type="datetimeFigureOut">
              <a:rPr lang="es-ES" smtClean="0"/>
              <a:t>25/01/2024</a:t>
            </a:fld>
            <a:endParaRPr lang="es-ES"/>
          </a:p>
        </p:txBody>
      </p:sp>
      <p:sp>
        <p:nvSpPr>
          <p:cNvPr id="5" name="Marcador de pie de página 4">
            <a:extLst>
              <a:ext uri="{FF2B5EF4-FFF2-40B4-BE49-F238E27FC236}">
                <a16:creationId xmlns:a16="http://schemas.microsoft.com/office/drawing/2014/main" id="{3F370ADF-F9FF-DED6-88E9-93FEC1E85D7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6762B88-EFDA-7F9D-78A8-D4E30E94280C}"/>
              </a:ext>
            </a:extLst>
          </p:cNvPr>
          <p:cNvSpPr>
            <a:spLocks noGrp="1"/>
          </p:cNvSpPr>
          <p:nvPr>
            <p:ph type="sldNum" sz="quarter" idx="12"/>
          </p:nvPr>
        </p:nvSpPr>
        <p:spPr/>
        <p:txBody>
          <a:bodyPr/>
          <a:lstStyle/>
          <a:p>
            <a:fld id="{B4E98428-1258-4277-9E92-D6314AC82E32}" type="slidenum">
              <a:rPr lang="es-ES" smtClean="0"/>
              <a:t>‹Nº›</a:t>
            </a:fld>
            <a:endParaRPr lang="es-ES"/>
          </a:p>
        </p:txBody>
      </p:sp>
    </p:spTree>
    <p:extLst>
      <p:ext uri="{BB962C8B-B14F-4D97-AF65-F5344CB8AC3E}">
        <p14:creationId xmlns:p14="http://schemas.microsoft.com/office/powerpoint/2010/main" val="972332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7CA06A-52B9-5EA1-2324-3AD42D9AB64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F25B537-3675-282F-4D26-DEED5D2C6C0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6A5E059-344E-13A5-3FCA-AFAF09499DEE}"/>
              </a:ext>
            </a:extLst>
          </p:cNvPr>
          <p:cNvSpPr>
            <a:spLocks noGrp="1"/>
          </p:cNvSpPr>
          <p:nvPr>
            <p:ph type="dt" sz="half" idx="10"/>
          </p:nvPr>
        </p:nvSpPr>
        <p:spPr/>
        <p:txBody>
          <a:bodyPr/>
          <a:lstStyle/>
          <a:p>
            <a:fld id="{5828CD44-F135-46C9-83C9-1C58C53B0FE7}" type="datetimeFigureOut">
              <a:rPr lang="es-ES" smtClean="0"/>
              <a:t>25/01/2024</a:t>
            </a:fld>
            <a:endParaRPr lang="es-ES"/>
          </a:p>
        </p:txBody>
      </p:sp>
      <p:sp>
        <p:nvSpPr>
          <p:cNvPr id="5" name="Marcador de pie de página 4">
            <a:extLst>
              <a:ext uri="{FF2B5EF4-FFF2-40B4-BE49-F238E27FC236}">
                <a16:creationId xmlns:a16="http://schemas.microsoft.com/office/drawing/2014/main" id="{967213F2-8A9F-42FF-88F4-9288221BFA7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DBEC24C-764D-1B9D-0E2A-9D174EA5A875}"/>
              </a:ext>
            </a:extLst>
          </p:cNvPr>
          <p:cNvSpPr>
            <a:spLocks noGrp="1"/>
          </p:cNvSpPr>
          <p:nvPr>
            <p:ph type="sldNum" sz="quarter" idx="12"/>
          </p:nvPr>
        </p:nvSpPr>
        <p:spPr/>
        <p:txBody>
          <a:bodyPr/>
          <a:lstStyle/>
          <a:p>
            <a:fld id="{B4E98428-1258-4277-9E92-D6314AC82E32}" type="slidenum">
              <a:rPr lang="es-ES" smtClean="0"/>
              <a:t>‹Nº›</a:t>
            </a:fld>
            <a:endParaRPr lang="es-ES"/>
          </a:p>
        </p:txBody>
      </p:sp>
    </p:spTree>
    <p:extLst>
      <p:ext uri="{BB962C8B-B14F-4D97-AF65-F5344CB8AC3E}">
        <p14:creationId xmlns:p14="http://schemas.microsoft.com/office/powerpoint/2010/main" val="2081326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131070-B331-5D90-3C3C-B4F949D5709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A2C18C7-8626-6D87-06D3-7D3DC562D5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16A445A-A3C6-5D62-67A8-6248F3E86402}"/>
              </a:ext>
            </a:extLst>
          </p:cNvPr>
          <p:cNvSpPr>
            <a:spLocks noGrp="1"/>
          </p:cNvSpPr>
          <p:nvPr>
            <p:ph type="dt" sz="half" idx="10"/>
          </p:nvPr>
        </p:nvSpPr>
        <p:spPr/>
        <p:txBody>
          <a:bodyPr/>
          <a:lstStyle/>
          <a:p>
            <a:fld id="{5828CD44-F135-46C9-83C9-1C58C53B0FE7}" type="datetimeFigureOut">
              <a:rPr lang="es-ES" smtClean="0"/>
              <a:t>25/01/2024</a:t>
            </a:fld>
            <a:endParaRPr lang="es-ES"/>
          </a:p>
        </p:txBody>
      </p:sp>
      <p:sp>
        <p:nvSpPr>
          <p:cNvPr id="5" name="Marcador de pie de página 4">
            <a:extLst>
              <a:ext uri="{FF2B5EF4-FFF2-40B4-BE49-F238E27FC236}">
                <a16:creationId xmlns:a16="http://schemas.microsoft.com/office/drawing/2014/main" id="{46A819F6-B8CC-BB49-72D8-6D4B0887222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EB53E19-B0B0-3175-BCA7-35ECFD1AE8CD}"/>
              </a:ext>
            </a:extLst>
          </p:cNvPr>
          <p:cNvSpPr>
            <a:spLocks noGrp="1"/>
          </p:cNvSpPr>
          <p:nvPr>
            <p:ph type="sldNum" sz="quarter" idx="12"/>
          </p:nvPr>
        </p:nvSpPr>
        <p:spPr/>
        <p:txBody>
          <a:bodyPr/>
          <a:lstStyle/>
          <a:p>
            <a:fld id="{B4E98428-1258-4277-9E92-D6314AC82E32}" type="slidenum">
              <a:rPr lang="es-ES" smtClean="0"/>
              <a:t>‹Nº›</a:t>
            </a:fld>
            <a:endParaRPr lang="es-ES"/>
          </a:p>
        </p:txBody>
      </p:sp>
    </p:spTree>
    <p:extLst>
      <p:ext uri="{BB962C8B-B14F-4D97-AF65-F5344CB8AC3E}">
        <p14:creationId xmlns:p14="http://schemas.microsoft.com/office/powerpoint/2010/main" val="332724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26C160-7A83-A3BF-A100-B9C18E26B33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EA23463-7BDD-E167-BC61-9C15ABB285F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85957C31-B82B-49A6-C1CB-94A03E7DCBE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5FB5CAF-C725-ECA0-B94A-9C2C8080D9C5}"/>
              </a:ext>
            </a:extLst>
          </p:cNvPr>
          <p:cNvSpPr>
            <a:spLocks noGrp="1"/>
          </p:cNvSpPr>
          <p:nvPr>
            <p:ph type="dt" sz="half" idx="10"/>
          </p:nvPr>
        </p:nvSpPr>
        <p:spPr/>
        <p:txBody>
          <a:bodyPr/>
          <a:lstStyle/>
          <a:p>
            <a:fld id="{5828CD44-F135-46C9-83C9-1C58C53B0FE7}" type="datetimeFigureOut">
              <a:rPr lang="es-ES" smtClean="0"/>
              <a:t>25/01/2024</a:t>
            </a:fld>
            <a:endParaRPr lang="es-ES"/>
          </a:p>
        </p:txBody>
      </p:sp>
      <p:sp>
        <p:nvSpPr>
          <p:cNvPr id="6" name="Marcador de pie de página 5">
            <a:extLst>
              <a:ext uri="{FF2B5EF4-FFF2-40B4-BE49-F238E27FC236}">
                <a16:creationId xmlns:a16="http://schemas.microsoft.com/office/drawing/2014/main" id="{E4F62486-C061-CE92-099A-0A4DFFA15B8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9E5FA34-7289-67E3-1827-CA83962B5B07}"/>
              </a:ext>
            </a:extLst>
          </p:cNvPr>
          <p:cNvSpPr>
            <a:spLocks noGrp="1"/>
          </p:cNvSpPr>
          <p:nvPr>
            <p:ph type="sldNum" sz="quarter" idx="12"/>
          </p:nvPr>
        </p:nvSpPr>
        <p:spPr/>
        <p:txBody>
          <a:bodyPr/>
          <a:lstStyle/>
          <a:p>
            <a:fld id="{B4E98428-1258-4277-9E92-D6314AC82E32}" type="slidenum">
              <a:rPr lang="es-ES" smtClean="0"/>
              <a:t>‹Nº›</a:t>
            </a:fld>
            <a:endParaRPr lang="es-ES"/>
          </a:p>
        </p:txBody>
      </p:sp>
    </p:spTree>
    <p:extLst>
      <p:ext uri="{BB962C8B-B14F-4D97-AF65-F5344CB8AC3E}">
        <p14:creationId xmlns:p14="http://schemas.microsoft.com/office/powerpoint/2010/main" val="1122467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9BD507-96C5-2B37-1194-73B42B22DBF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8540485-8655-6A2B-883A-01BEFC9A8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496F8D4-F5D0-9702-3EB1-61F2562827E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CA61DF6-30C2-C46E-28F3-B6E7690E9B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51F9AED-C513-4EB1-D996-841D3767E3B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83A34EF-575B-1759-0C12-9D2AA0AFD3FA}"/>
              </a:ext>
            </a:extLst>
          </p:cNvPr>
          <p:cNvSpPr>
            <a:spLocks noGrp="1"/>
          </p:cNvSpPr>
          <p:nvPr>
            <p:ph type="dt" sz="half" idx="10"/>
          </p:nvPr>
        </p:nvSpPr>
        <p:spPr/>
        <p:txBody>
          <a:bodyPr/>
          <a:lstStyle/>
          <a:p>
            <a:fld id="{5828CD44-F135-46C9-83C9-1C58C53B0FE7}" type="datetimeFigureOut">
              <a:rPr lang="es-ES" smtClean="0"/>
              <a:t>25/01/2024</a:t>
            </a:fld>
            <a:endParaRPr lang="es-ES"/>
          </a:p>
        </p:txBody>
      </p:sp>
      <p:sp>
        <p:nvSpPr>
          <p:cNvPr id="8" name="Marcador de pie de página 7">
            <a:extLst>
              <a:ext uri="{FF2B5EF4-FFF2-40B4-BE49-F238E27FC236}">
                <a16:creationId xmlns:a16="http://schemas.microsoft.com/office/drawing/2014/main" id="{119CB2AB-03B1-38BB-60DD-8F7E209FF02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8AA7494-4E9F-9A4A-B4BE-74DE6BB7E05F}"/>
              </a:ext>
            </a:extLst>
          </p:cNvPr>
          <p:cNvSpPr>
            <a:spLocks noGrp="1"/>
          </p:cNvSpPr>
          <p:nvPr>
            <p:ph type="sldNum" sz="quarter" idx="12"/>
          </p:nvPr>
        </p:nvSpPr>
        <p:spPr/>
        <p:txBody>
          <a:bodyPr/>
          <a:lstStyle/>
          <a:p>
            <a:fld id="{B4E98428-1258-4277-9E92-D6314AC82E32}" type="slidenum">
              <a:rPr lang="es-ES" smtClean="0"/>
              <a:t>‹Nº›</a:t>
            </a:fld>
            <a:endParaRPr lang="es-ES"/>
          </a:p>
        </p:txBody>
      </p:sp>
    </p:spTree>
    <p:extLst>
      <p:ext uri="{BB962C8B-B14F-4D97-AF65-F5344CB8AC3E}">
        <p14:creationId xmlns:p14="http://schemas.microsoft.com/office/powerpoint/2010/main" val="3907994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83A57C-51D8-1391-C4B8-837EFDF62B5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48DEC2D-2F95-5554-650D-CEBF7C45DB2C}"/>
              </a:ext>
            </a:extLst>
          </p:cNvPr>
          <p:cNvSpPr>
            <a:spLocks noGrp="1"/>
          </p:cNvSpPr>
          <p:nvPr>
            <p:ph type="dt" sz="half" idx="10"/>
          </p:nvPr>
        </p:nvSpPr>
        <p:spPr/>
        <p:txBody>
          <a:bodyPr/>
          <a:lstStyle/>
          <a:p>
            <a:fld id="{5828CD44-F135-46C9-83C9-1C58C53B0FE7}" type="datetimeFigureOut">
              <a:rPr lang="es-ES" smtClean="0"/>
              <a:t>25/01/2024</a:t>
            </a:fld>
            <a:endParaRPr lang="es-ES"/>
          </a:p>
        </p:txBody>
      </p:sp>
      <p:sp>
        <p:nvSpPr>
          <p:cNvPr id="4" name="Marcador de pie de página 3">
            <a:extLst>
              <a:ext uri="{FF2B5EF4-FFF2-40B4-BE49-F238E27FC236}">
                <a16:creationId xmlns:a16="http://schemas.microsoft.com/office/drawing/2014/main" id="{777C703F-8DBE-B086-68A6-FE075437AA1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9D19CB74-93F4-5AC1-44EA-CCE004C2C7F4}"/>
              </a:ext>
            </a:extLst>
          </p:cNvPr>
          <p:cNvSpPr>
            <a:spLocks noGrp="1"/>
          </p:cNvSpPr>
          <p:nvPr>
            <p:ph type="sldNum" sz="quarter" idx="12"/>
          </p:nvPr>
        </p:nvSpPr>
        <p:spPr/>
        <p:txBody>
          <a:bodyPr/>
          <a:lstStyle/>
          <a:p>
            <a:fld id="{B4E98428-1258-4277-9E92-D6314AC82E32}" type="slidenum">
              <a:rPr lang="es-ES" smtClean="0"/>
              <a:t>‹Nº›</a:t>
            </a:fld>
            <a:endParaRPr lang="es-ES"/>
          </a:p>
        </p:txBody>
      </p:sp>
    </p:spTree>
    <p:extLst>
      <p:ext uri="{BB962C8B-B14F-4D97-AF65-F5344CB8AC3E}">
        <p14:creationId xmlns:p14="http://schemas.microsoft.com/office/powerpoint/2010/main" val="701229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358FA32-1FC1-B951-B92B-57FDC845D7CC}"/>
              </a:ext>
            </a:extLst>
          </p:cNvPr>
          <p:cNvSpPr>
            <a:spLocks noGrp="1"/>
          </p:cNvSpPr>
          <p:nvPr>
            <p:ph type="dt" sz="half" idx="10"/>
          </p:nvPr>
        </p:nvSpPr>
        <p:spPr/>
        <p:txBody>
          <a:bodyPr/>
          <a:lstStyle/>
          <a:p>
            <a:fld id="{5828CD44-F135-46C9-83C9-1C58C53B0FE7}" type="datetimeFigureOut">
              <a:rPr lang="es-ES" smtClean="0"/>
              <a:t>25/01/2024</a:t>
            </a:fld>
            <a:endParaRPr lang="es-ES"/>
          </a:p>
        </p:txBody>
      </p:sp>
      <p:sp>
        <p:nvSpPr>
          <p:cNvPr id="3" name="Marcador de pie de página 2">
            <a:extLst>
              <a:ext uri="{FF2B5EF4-FFF2-40B4-BE49-F238E27FC236}">
                <a16:creationId xmlns:a16="http://schemas.microsoft.com/office/drawing/2014/main" id="{9ED32587-1D8F-FB09-5DEF-D1CF5DB46D1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9523985-DE5D-B3E0-4889-E7EF08F52C81}"/>
              </a:ext>
            </a:extLst>
          </p:cNvPr>
          <p:cNvSpPr>
            <a:spLocks noGrp="1"/>
          </p:cNvSpPr>
          <p:nvPr>
            <p:ph type="sldNum" sz="quarter" idx="12"/>
          </p:nvPr>
        </p:nvSpPr>
        <p:spPr/>
        <p:txBody>
          <a:bodyPr/>
          <a:lstStyle/>
          <a:p>
            <a:fld id="{B4E98428-1258-4277-9E92-D6314AC82E32}" type="slidenum">
              <a:rPr lang="es-ES" smtClean="0"/>
              <a:t>‹Nº›</a:t>
            </a:fld>
            <a:endParaRPr lang="es-ES"/>
          </a:p>
        </p:txBody>
      </p:sp>
    </p:spTree>
    <p:extLst>
      <p:ext uri="{BB962C8B-B14F-4D97-AF65-F5344CB8AC3E}">
        <p14:creationId xmlns:p14="http://schemas.microsoft.com/office/powerpoint/2010/main" val="2437019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DCA577-8144-D4D4-516D-6E54C80CF4F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BCFDCBB-1DF7-A53C-1A5F-206E715980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65424C6-8C0E-868B-FA4D-C6B4386ADF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FBB23EC-BBF6-F443-3DB6-9C31A360A5CA}"/>
              </a:ext>
            </a:extLst>
          </p:cNvPr>
          <p:cNvSpPr>
            <a:spLocks noGrp="1"/>
          </p:cNvSpPr>
          <p:nvPr>
            <p:ph type="dt" sz="half" idx="10"/>
          </p:nvPr>
        </p:nvSpPr>
        <p:spPr/>
        <p:txBody>
          <a:bodyPr/>
          <a:lstStyle/>
          <a:p>
            <a:fld id="{5828CD44-F135-46C9-83C9-1C58C53B0FE7}" type="datetimeFigureOut">
              <a:rPr lang="es-ES" smtClean="0"/>
              <a:t>25/01/2024</a:t>
            </a:fld>
            <a:endParaRPr lang="es-ES"/>
          </a:p>
        </p:txBody>
      </p:sp>
      <p:sp>
        <p:nvSpPr>
          <p:cNvPr id="6" name="Marcador de pie de página 5">
            <a:extLst>
              <a:ext uri="{FF2B5EF4-FFF2-40B4-BE49-F238E27FC236}">
                <a16:creationId xmlns:a16="http://schemas.microsoft.com/office/drawing/2014/main" id="{093E40BB-2255-861B-EA65-8B7155C10E7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26D656F-0DDC-350E-86F6-A235E9372A3E}"/>
              </a:ext>
            </a:extLst>
          </p:cNvPr>
          <p:cNvSpPr>
            <a:spLocks noGrp="1"/>
          </p:cNvSpPr>
          <p:nvPr>
            <p:ph type="sldNum" sz="quarter" idx="12"/>
          </p:nvPr>
        </p:nvSpPr>
        <p:spPr/>
        <p:txBody>
          <a:bodyPr/>
          <a:lstStyle/>
          <a:p>
            <a:fld id="{B4E98428-1258-4277-9E92-D6314AC82E32}" type="slidenum">
              <a:rPr lang="es-ES" smtClean="0"/>
              <a:t>‹Nº›</a:t>
            </a:fld>
            <a:endParaRPr lang="es-ES"/>
          </a:p>
        </p:txBody>
      </p:sp>
    </p:spTree>
    <p:extLst>
      <p:ext uri="{BB962C8B-B14F-4D97-AF65-F5344CB8AC3E}">
        <p14:creationId xmlns:p14="http://schemas.microsoft.com/office/powerpoint/2010/main" val="2429708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971F7B-A711-5D7F-F608-4A0F487DA0C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30704D5-1FF1-2627-B5BE-380C53B1B7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A406A27-717F-55FF-7140-DA4627D8DC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703FC90-B0A9-ECDF-7682-891A8BFCA593}"/>
              </a:ext>
            </a:extLst>
          </p:cNvPr>
          <p:cNvSpPr>
            <a:spLocks noGrp="1"/>
          </p:cNvSpPr>
          <p:nvPr>
            <p:ph type="dt" sz="half" idx="10"/>
          </p:nvPr>
        </p:nvSpPr>
        <p:spPr/>
        <p:txBody>
          <a:bodyPr/>
          <a:lstStyle/>
          <a:p>
            <a:fld id="{5828CD44-F135-46C9-83C9-1C58C53B0FE7}" type="datetimeFigureOut">
              <a:rPr lang="es-ES" smtClean="0"/>
              <a:t>25/01/2024</a:t>
            </a:fld>
            <a:endParaRPr lang="es-ES"/>
          </a:p>
        </p:txBody>
      </p:sp>
      <p:sp>
        <p:nvSpPr>
          <p:cNvPr id="6" name="Marcador de pie de página 5">
            <a:extLst>
              <a:ext uri="{FF2B5EF4-FFF2-40B4-BE49-F238E27FC236}">
                <a16:creationId xmlns:a16="http://schemas.microsoft.com/office/drawing/2014/main" id="{EC94A061-52E2-8611-45AE-74B068D6F3C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EB0A143-5B1A-D09B-1E60-1FCD0C6C06ED}"/>
              </a:ext>
            </a:extLst>
          </p:cNvPr>
          <p:cNvSpPr>
            <a:spLocks noGrp="1"/>
          </p:cNvSpPr>
          <p:nvPr>
            <p:ph type="sldNum" sz="quarter" idx="12"/>
          </p:nvPr>
        </p:nvSpPr>
        <p:spPr/>
        <p:txBody>
          <a:bodyPr/>
          <a:lstStyle/>
          <a:p>
            <a:fld id="{B4E98428-1258-4277-9E92-D6314AC82E32}" type="slidenum">
              <a:rPr lang="es-ES" smtClean="0"/>
              <a:t>‹Nº›</a:t>
            </a:fld>
            <a:endParaRPr lang="es-ES"/>
          </a:p>
        </p:txBody>
      </p:sp>
    </p:spTree>
    <p:extLst>
      <p:ext uri="{BB962C8B-B14F-4D97-AF65-F5344CB8AC3E}">
        <p14:creationId xmlns:p14="http://schemas.microsoft.com/office/powerpoint/2010/main" val="1059339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3953A5C-18B5-544D-4C5C-EB11F00421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6E8B355-A15D-ADE7-F120-CA3634EF6F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FCFF191-1C3B-89A2-D940-416235E410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28CD44-F135-46C9-83C9-1C58C53B0FE7}" type="datetimeFigureOut">
              <a:rPr lang="es-ES" smtClean="0"/>
              <a:t>25/01/2024</a:t>
            </a:fld>
            <a:endParaRPr lang="es-ES"/>
          </a:p>
        </p:txBody>
      </p:sp>
      <p:sp>
        <p:nvSpPr>
          <p:cNvPr id="5" name="Marcador de pie de página 4">
            <a:extLst>
              <a:ext uri="{FF2B5EF4-FFF2-40B4-BE49-F238E27FC236}">
                <a16:creationId xmlns:a16="http://schemas.microsoft.com/office/drawing/2014/main" id="{6252006F-30E8-99BF-AD3C-8D9577B2D6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DC383D21-AA7D-5A61-7EA8-856980D84A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E98428-1258-4277-9E92-D6314AC82E32}" type="slidenum">
              <a:rPr lang="es-ES" smtClean="0"/>
              <a:t>‹Nº›</a:t>
            </a:fld>
            <a:endParaRPr lang="es-ES"/>
          </a:p>
        </p:txBody>
      </p:sp>
    </p:spTree>
    <p:extLst>
      <p:ext uri="{BB962C8B-B14F-4D97-AF65-F5344CB8AC3E}">
        <p14:creationId xmlns:p14="http://schemas.microsoft.com/office/powerpoint/2010/main" val="4241271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8/10/relationships/comments" Target="../comments/modernComment_117_F5A76FAB.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8/10/relationships/comments" Target="../comments/modernComment_118_597D9E5A.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2.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8/10/relationships/comments" Target="../comments/modernComment_120_E5901CC2.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1.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18/10/relationships/comments" Target="../comments/modernComment_108_A4BE2361.xml"/><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github.com/apple-oss-distributions/xnu" TargetMode="External"/><Relationship Id="rId5" Type="http://schemas.openxmlformats.org/officeDocument/2006/relationships/image" Target="../media/image6.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8/10/relationships/comments" Target="../comments/modernComment_109_A7F59E0A.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png"/><Relationship Id="rId2" Type="http://schemas.microsoft.com/office/2018/10/relationships/comments" Target="../comments/modernComment_11D_649D6D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CuadroTexto 1">
            <a:extLst>
              <a:ext uri="{FF2B5EF4-FFF2-40B4-BE49-F238E27FC236}">
                <a16:creationId xmlns:a16="http://schemas.microsoft.com/office/drawing/2014/main" id="{1004F503-0FD2-6087-A901-F8DC758FC678}"/>
              </a:ext>
            </a:extLst>
          </p:cNvPr>
          <p:cNvSpPr txBox="1"/>
          <p:nvPr/>
        </p:nvSpPr>
        <p:spPr>
          <a:xfrm>
            <a:off x="2205464" y="1609496"/>
            <a:ext cx="8502073" cy="461665"/>
          </a:xfrm>
          <a:prstGeom prst="rect">
            <a:avLst/>
          </a:prstGeom>
          <a:noFill/>
        </p:spPr>
        <p:txBody>
          <a:bodyPr wrap="square" rtlCol="0">
            <a:spAutoFit/>
          </a:bodyPr>
          <a:lstStyle/>
          <a:p>
            <a:r>
              <a:rPr lang="es-ES" sz="2400" b="1" dirty="0">
                <a:latin typeface="Bernard MT Condensed" panose="02050806060905020404" pitchFamily="18" charset="0"/>
              </a:rPr>
              <a:t>Desmitificando la seguridad en macOS: más allá de la manzana</a:t>
            </a:r>
          </a:p>
        </p:txBody>
      </p:sp>
      <p:pic>
        <p:nvPicPr>
          <p:cNvPr id="4" name="Imagen 3">
            <a:extLst>
              <a:ext uri="{FF2B5EF4-FFF2-40B4-BE49-F238E27FC236}">
                <a16:creationId xmlns:a16="http://schemas.microsoft.com/office/drawing/2014/main" id="{633C91B3-A589-9312-2AEF-1B2261C9F7FF}"/>
              </a:ext>
            </a:extLst>
          </p:cNvPr>
          <p:cNvPicPr>
            <a:picLocks noChangeAspect="1"/>
          </p:cNvPicPr>
          <p:nvPr/>
        </p:nvPicPr>
        <p:blipFill>
          <a:blip r:embed="rId2"/>
          <a:stretch>
            <a:fillRect/>
          </a:stretch>
        </p:blipFill>
        <p:spPr>
          <a:xfrm>
            <a:off x="4666869" y="2499168"/>
            <a:ext cx="2571166" cy="3158681"/>
          </a:xfrm>
          <a:prstGeom prst="rect">
            <a:avLst/>
          </a:prstGeom>
        </p:spPr>
      </p:pic>
      <p:pic>
        <p:nvPicPr>
          <p:cNvPr id="5" name="Picture 2" descr="RootedCON">
            <a:extLst>
              <a:ext uri="{FF2B5EF4-FFF2-40B4-BE49-F238E27FC236}">
                <a16:creationId xmlns:a16="http://schemas.microsoft.com/office/drawing/2014/main" id="{154462C1-811A-52F5-E190-AA9F6A7310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8534" y="251211"/>
            <a:ext cx="2767369" cy="361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393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RootedCON">
            <a:extLst>
              <a:ext uri="{FF2B5EF4-FFF2-40B4-BE49-F238E27FC236}">
                <a16:creationId xmlns:a16="http://schemas.microsoft.com/office/drawing/2014/main" id="{ACC5FB14-6180-252D-0EE5-AF82CF60D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8534" y="251211"/>
            <a:ext cx="2767369" cy="36177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23D38030-3B77-759C-A87B-AC124CF1132C}"/>
              </a:ext>
            </a:extLst>
          </p:cNvPr>
          <p:cNvSpPr txBox="1"/>
          <p:nvPr/>
        </p:nvSpPr>
        <p:spPr>
          <a:xfrm>
            <a:off x="787211" y="366326"/>
            <a:ext cx="8502073" cy="523220"/>
          </a:xfrm>
          <a:prstGeom prst="rect">
            <a:avLst/>
          </a:prstGeom>
          <a:noFill/>
        </p:spPr>
        <p:txBody>
          <a:bodyPr wrap="square" rtlCol="0">
            <a:spAutoFit/>
          </a:bodyPr>
          <a:lstStyle/>
          <a:p>
            <a:r>
              <a:rPr lang="es-ES" sz="2800" b="1" dirty="0">
                <a:latin typeface="Bernard MT Condensed" panose="02050806060905020404" pitchFamily="18" charset="0"/>
              </a:rPr>
              <a:t>TCC</a:t>
            </a:r>
          </a:p>
        </p:txBody>
      </p:sp>
      <p:cxnSp>
        <p:nvCxnSpPr>
          <p:cNvPr id="4" name="Conector recto 3">
            <a:extLst>
              <a:ext uri="{FF2B5EF4-FFF2-40B4-BE49-F238E27FC236}">
                <a16:creationId xmlns:a16="http://schemas.microsoft.com/office/drawing/2014/main" id="{964AE8FC-DDC8-C9E5-1AF8-3FB298255456}"/>
              </a:ext>
            </a:extLst>
          </p:cNvPr>
          <p:cNvCxnSpPr>
            <a:cxnSpLocks/>
          </p:cNvCxnSpPr>
          <p:nvPr/>
        </p:nvCxnSpPr>
        <p:spPr>
          <a:xfrm>
            <a:off x="249382" y="6474691"/>
            <a:ext cx="11647054" cy="0"/>
          </a:xfrm>
          <a:prstGeom prst="line">
            <a:avLst/>
          </a:prstGeom>
          <a:ln/>
        </p:spPr>
        <p:style>
          <a:lnRef idx="3">
            <a:schemeClr val="dk1"/>
          </a:lnRef>
          <a:fillRef idx="0">
            <a:schemeClr val="dk1"/>
          </a:fillRef>
          <a:effectRef idx="2">
            <a:schemeClr val="dk1"/>
          </a:effectRef>
          <a:fontRef idx="minor">
            <a:schemeClr val="tx1"/>
          </a:fontRef>
        </p:style>
      </p:cxnSp>
      <p:sp>
        <p:nvSpPr>
          <p:cNvPr id="5" name="CuadroTexto 4">
            <a:extLst>
              <a:ext uri="{FF2B5EF4-FFF2-40B4-BE49-F238E27FC236}">
                <a16:creationId xmlns:a16="http://schemas.microsoft.com/office/drawing/2014/main" id="{BF3A6B16-FA64-F7CC-BABB-15E3305AFDE8}"/>
              </a:ext>
            </a:extLst>
          </p:cNvPr>
          <p:cNvSpPr txBox="1"/>
          <p:nvPr/>
        </p:nvSpPr>
        <p:spPr>
          <a:xfrm>
            <a:off x="11434618" y="6095938"/>
            <a:ext cx="387927" cy="369332"/>
          </a:xfrm>
          <a:prstGeom prst="rect">
            <a:avLst/>
          </a:prstGeom>
          <a:noFill/>
        </p:spPr>
        <p:txBody>
          <a:bodyPr wrap="square" rtlCol="0">
            <a:spAutoFit/>
          </a:bodyPr>
          <a:lstStyle/>
          <a:p>
            <a:r>
              <a:rPr lang="es-ES" b="1" dirty="0"/>
              <a:t>9</a:t>
            </a:r>
          </a:p>
        </p:txBody>
      </p:sp>
      <p:pic>
        <p:nvPicPr>
          <p:cNvPr id="9" name="Imagen 8" descr="Imagen que contiene persona, hombre, interior, sostener&#10;&#10;Descripción generada automáticamente">
            <a:extLst>
              <a:ext uri="{FF2B5EF4-FFF2-40B4-BE49-F238E27FC236}">
                <a16:creationId xmlns:a16="http://schemas.microsoft.com/office/drawing/2014/main" id="{A2E3F60C-4694-C050-9993-6BE6DC239B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264" y="1255872"/>
            <a:ext cx="3429000" cy="1704975"/>
          </a:xfrm>
          <a:prstGeom prst="rect">
            <a:avLst/>
          </a:prstGeom>
        </p:spPr>
      </p:pic>
      <p:sp>
        <p:nvSpPr>
          <p:cNvPr id="10" name="CuadroTexto 9">
            <a:extLst>
              <a:ext uri="{FF2B5EF4-FFF2-40B4-BE49-F238E27FC236}">
                <a16:creationId xmlns:a16="http://schemas.microsoft.com/office/drawing/2014/main" id="{40CE8E58-447D-4C52-F57E-82B22EA6129D}"/>
              </a:ext>
            </a:extLst>
          </p:cNvPr>
          <p:cNvSpPr txBox="1"/>
          <p:nvPr/>
        </p:nvSpPr>
        <p:spPr>
          <a:xfrm>
            <a:off x="5070257" y="648293"/>
            <a:ext cx="6313817" cy="5632311"/>
          </a:xfrm>
          <a:prstGeom prst="rect">
            <a:avLst/>
          </a:prstGeom>
          <a:noFill/>
        </p:spPr>
        <p:txBody>
          <a:bodyPr wrap="square" rtlCol="0">
            <a:spAutoFit/>
          </a:bodyPr>
          <a:lstStyle/>
          <a:p>
            <a:r>
              <a:rPr lang="es-ES" dirty="0">
                <a:latin typeface="Abadi" panose="020B0604020104020204" pitchFamily="34" charset="0"/>
              </a:rPr>
              <a:t>-Fallos en apps con los </a:t>
            </a:r>
            <a:r>
              <a:rPr lang="es-ES" dirty="0" err="1">
                <a:latin typeface="Abadi" panose="020B0604020104020204" pitchFamily="34" charset="0"/>
              </a:rPr>
              <a:t>entitlements</a:t>
            </a:r>
            <a:r>
              <a:rPr lang="es-ES" dirty="0">
                <a:latin typeface="Abadi" panose="020B0604020104020204" pitchFamily="34" charset="0"/>
              </a:rPr>
              <a:t>: </a:t>
            </a:r>
            <a:r>
              <a:rPr lang="es-ES" dirty="0" err="1">
                <a:latin typeface="Abadi" panose="020B0604020104020204" pitchFamily="34" charset="0"/>
              </a:rPr>
              <a:t>com.apple.rootless.storage.TCC</a:t>
            </a:r>
            <a:r>
              <a:rPr lang="es-ES" dirty="0">
                <a:latin typeface="Abadi" panose="020B0604020104020204" pitchFamily="34" charset="0"/>
              </a:rPr>
              <a:t> y </a:t>
            </a:r>
            <a:r>
              <a:rPr lang="es-ES" dirty="0" err="1">
                <a:latin typeface="Abadi" panose="020B0604020104020204" pitchFamily="34" charset="0"/>
              </a:rPr>
              <a:t>com.apple.private.tcc.manager</a:t>
            </a:r>
            <a:r>
              <a:rPr lang="es-ES" dirty="0">
                <a:latin typeface="Abadi" panose="020B0604020104020204" pitchFamily="34" charset="0"/>
              </a:rPr>
              <a:t> (</a:t>
            </a:r>
            <a:r>
              <a:rPr lang="es-ES" dirty="0" err="1">
                <a:latin typeface="Abadi" panose="020B0604020104020204" pitchFamily="34" charset="0"/>
              </a:rPr>
              <a:t>ej</a:t>
            </a:r>
            <a:r>
              <a:rPr lang="es-ES" dirty="0">
                <a:latin typeface="Abadi" panose="020B0604020104020204" pitchFamily="34" charset="0"/>
              </a:rPr>
              <a:t>: CVE-2020-29621, </a:t>
            </a:r>
            <a:r>
              <a:rPr lang="es-ES" dirty="0" err="1">
                <a:latin typeface="Abadi" panose="020B0604020104020204" pitchFamily="34" charset="0"/>
              </a:rPr>
              <a:t>coreaudiod</a:t>
            </a:r>
            <a:r>
              <a:rPr lang="es-ES" dirty="0">
                <a:latin typeface="Abadi" panose="020B0604020104020204" pitchFamily="34" charset="0"/>
              </a:rPr>
              <a:t>)</a:t>
            </a:r>
          </a:p>
          <a:p>
            <a:endParaRPr lang="es-ES" dirty="0">
              <a:latin typeface="Abadi" panose="020B0604020104020204" pitchFamily="34" charset="0"/>
            </a:endParaRPr>
          </a:p>
          <a:p>
            <a:r>
              <a:rPr lang="es-ES" dirty="0">
                <a:latin typeface="Abadi" panose="020B0604020104020204" pitchFamily="34" charset="0"/>
              </a:rPr>
              <a:t>-Versiones antiguas de apps que son vulnerables (pero que apliquen los permisos de TCC actuales)</a:t>
            </a:r>
          </a:p>
          <a:p>
            <a:endParaRPr lang="es-ES" dirty="0">
              <a:latin typeface="Abadi" panose="020B0604020104020204" pitchFamily="34" charset="0"/>
            </a:endParaRPr>
          </a:p>
          <a:p>
            <a:r>
              <a:rPr lang="es-ES" dirty="0">
                <a:latin typeface="Abadi" panose="020B0604020104020204" pitchFamily="34" charset="0"/>
              </a:rPr>
              <a:t>-Los desarrolladores no se quieren andar con líos, así que activan FDA para Terminal -&gt; ficheros .terminal</a:t>
            </a:r>
          </a:p>
          <a:p>
            <a:endParaRPr lang="es-ES" dirty="0">
              <a:latin typeface="Abadi" panose="020B0604020104020204" pitchFamily="34" charset="0"/>
            </a:endParaRPr>
          </a:p>
          <a:p>
            <a:r>
              <a:rPr lang="es-ES" dirty="0">
                <a:latin typeface="Abadi" panose="020B0604020104020204" pitchFamily="34" charset="0"/>
              </a:rPr>
              <a:t>-La API de TCC está en un </a:t>
            </a:r>
            <a:r>
              <a:rPr lang="es-ES" dirty="0" err="1">
                <a:latin typeface="Abadi" panose="020B0604020104020204" pitchFamily="34" charset="0"/>
              </a:rPr>
              <a:t>private</a:t>
            </a:r>
            <a:r>
              <a:rPr lang="es-ES" dirty="0">
                <a:latin typeface="Abadi" panose="020B0604020104020204" pitchFamily="34" charset="0"/>
              </a:rPr>
              <a:t> </a:t>
            </a:r>
            <a:r>
              <a:rPr lang="es-ES" dirty="0" err="1">
                <a:latin typeface="Abadi" panose="020B0604020104020204" pitchFamily="34" charset="0"/>
              </a:rPr>
              <a:t>framework</a:t>
            </a:r>
            <a:r>
              <a:rPr lang="es-ES" dirty="0">
                <a:latin typeface="Abadi" panose="020B0604020104020204" pitchFamily="34" charset="0"/>
              </a:rPr>
              <a:t> pero se puede </a:t>
            </a:r>
            <a:r>
              <a:rPr lang="es-ES" dirty="0" err="1">
                <a:latin typeface="Abadi" panose="020B0604020104020204" pitchFamily="34" charset="0"/>
              </a:rPr>
              <a:t>reversear</a:t>
            </a:r>
            <a:endParaRPr lang="es-ES" dirty="0">
              <a:latin typeface="Abadi" panose="020B0604020104020204" pitchFamily="34" charset="0"/>
            </a:endParaRPr>
          </a:p>
          <a:p>
            <a:endParaRPr lang="es-ES" dirty="0">
              <a:latin typeface="Abadi" panose="020B0604020104020204" pitchFamily="34" charset="0"/>
            </a:endParaRPr>
          </a:p>
          <a:p>
            <a:r>
              <a:rPr lang="es-ES" dirty="0">
                <a:latin typeface="Abadi" panose="020B0604020104020204" pitchFamily="34" charset="0"/>
              </a:rPr>
              <a:t>-https://cve.mitre.org/</a:t>
            </a:r>
            <a:r>
              <a:rPr lang="es-ES" dirty="0" err="1">
                <a:latin typeface="Abadi" panose="020B0604020104020204" pitchFamily="34" charset="0"/>
              </a:rPr>
              <a:t>cgi-bin</a:t>
            </a:r>
            <a:r>
              <a:rPr lang="es-ES" dirty="0">
                <a:latin typeface="Abadi" panose="020B0604020104020204" pitchFamily="34" charset="0"/>
              </a:rPr>
              <a:t>/</a:t>
            </a:r>
            <a:r>
              <a:rPr lang="es-ES" dirty="0" err="1">
                <a:latin typeface="Abadi" panose="020B0604020104020204" pitchFamily="34" charset="0"/>
              </a:rPr>
              <a:t>cvekey.cgi?keyword</a:t>
            </a:r>
            <a:r>
              <a:rPr lang="es-ES" dirty="0">
                <a:latin typeface="Abadi" panose="020B0604020104020204" pitchFamily="34" charset="0"/>
              </a:rPr>
              <a:t>=bypass%20Privacy%20preferences  (50 o así)</a:t>
            </a:r>
          </a:p>
          <a:p>
            <a:endParaRPr lang="es-ES" dirty="0">
              <a:latin typeface="Abadi" panose="020B0604020104020204" pitchFamily="34" charset="0"/>
            </a:endParaRPr>
          </a:p>
          <a:p>
            <a:r>
              <a:rPr lang="es-ES" dirty="0">
                <a:latin typeface="Abadi" panose="020B0604020104020204" pitchFamily="34" charset="0"/>
              </a:rPr>
              <a:t>-Tools de </a:t>
            </a:r>
            <a:r>
              <a:rPr lang="es-ES" dirty="0" err="1">
                <a:latin typeface="Abadi" panose="020B0604020104020204" pitchFamily="34" charset="0"/>
              </a:rPr>
              <a:t>sysadmins</a:t>
            </a:r>
            <a:endParaRPr lang="es-ES" dirty="0">
              <a:latin typeface="Abadi" panose="020B0604020104020204" pitchFamily="34" charset="0"/>
            </a:endParaRPr>
          </a:p>
          <a:p>
            <a:endParaRPr lang="es-ES" dirty="0"/>
          </a:p>
        </p:txBody>
      </p:sp>
    </p:spTree>
    <p:extLst>
      <p:ext uri="{BB962C8B-B14F-4D97-AF65-F5344CB8AC3E}">
        <p14:creationId xmlns:p14="http://schemas.microsoft.com/office/powerpoint/2010/main" val="712620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RootedCON">
            <a:extLst>
              <a:ext uri="{FF2B5EF4-FFF2-40B4-BE49-F238E27FC236}">
                <a16:creationId xmlns:a16="http://schemas.microsoft.com/office/drawing/2014/main" id="{ACC5FB14-6180-252D-0EE5-AF82CF60D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8534" y="251211"/>
            <a:ext cx="2767369" cy="36177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23D38030-3B77-759C-A87B-AC124CF1132C}"/>
              </a:ext>
            </a:extLst>
          </p:cNvPr>
          <p:cNvSpPr txBox="1"/>
          <p:nvPr/>
        </p:nvSpPr>
        <p:spPr>
          <a:xfrm>
            <a:off x="707312" y="315913"/>
            <a:ext cx="8502073" cy="523220"/>
          </a:xfrm>
          <a:prstGeom prst="rect">
            <a:avLst/>
          </a:prstGeom>
          <a:noFill/>
        </p:spPr>
        <p:txBody>
          <a:bodyPr wrap="square" rtlCol="0">
            <a:spAutoFit/>
          </a:bodyPr>
          <a:lstStyle/>
          <a:p>
            <a:r>
              <a:rPr lang="es-ES" sz="2800" b="1" dirty="0">
                <a:latin typeface="Bernard MT Condensed" panose="02050806060905020404" pitchFamily="18" charset="0"/>
              </a:rPr>
              <a:t>Sandbox</a:t>
            </a:r>
          </a:p>
        </p:txBody>
      </p:sp>
      <p:cxnSp>
        <p:nvCxnSpPr>
          <p:cNvPr id="4" name="Conector recto 3">
            <a:extLst>
              <a:ext uri="{FF2B5EF4-FFF2-40B4-BE49-F238E27FC236}">
                <a16:creationId xmlns:a16="http://schemas.microsoft.com/office/drawing/2014/main" id="{964AE8FC-DDC8-C9E5-1AF8-3FB298255456}"/>
              </a:ext>
            </a:extLst>
          </p:cNvPr>
          <p:cNvCxnSpPr>
            <a:cxnSpLocks/>
          </p:cNvCxnSpPr>
          <p:nvPr/>
        </p:nvCxnSpPr>
        <p:spPr>
          <a:xfrm>
            <a:off x="249382" y="6474691"/>
            <a:ext cx="11647054" cy="0"/>
          </a:xfrm>
          <a:prstGeom prst="line">
            <a:avLst/>
          </a:prstGeom>
          <a:ln/>
        </p:spPr>
        <p:style>
          <a:lnRef idx="3">
            <a:schemeClr val="dk1"/>
          </a:lnRef>
          <a:fillRef idx="0">
            <a:schemeClr val="dk1"/>
          </a:fillRef>
          <a:effectRef idx="2">
            <a:schemeClr val="dk1"/>
          </a:effectRef>
          <a:fontRef idx="minor">
            <a:schemeClr val="tx1"/>
          </a:fontRef>
        </p:style>
      </p:cxnSp>
      <p:sp>
        <p:nvSpPr>
          <p:cNvPr id="5" name="CuadroTexto 4">
            <a:extLst>
              <a:ext uri="{FF2B5EF4-FFF2-40B4-BE49-F238E27FC236}">
                <a16:creationId xmlns:a16="http://schemas.microsoft.com/office/drawing/2014/main" id="{BF3A6B16-FA64-F7CC-BABB-15E3305AFDE8}"/>
              </a:ext>
            </a:extLst>
          </p:cNvPr>
          <p:cNvSpPr txBox="1"/>
          <p:nvPr/>
        </p:nvSpPr>
        <p:spPr>
          <a:xfrm>
            <a:off x="11434618" y="6095938"/>
            <a:ext cx="508000" cy="369332"/>
          </a:xfrm>
          <a:prstGeom prst="rect">
            <a:avLst/>
          </a:prstGeom>
          <a:noFill/>
        </p:spPr>
        <p:txBody>
          <a:bodyPr wrap="square" rtlCol="0">
            <a:spAutoFit/>
          </a:bodyPr>
          <a:lstStyle/>
          <a:p>
            <a:r>
              <a:rPr lang="es-ES" b="1" dirty="0"/>
              <a:t>10</a:t>
            </a:r>
          </a:p>
        </p:txBody>
      </p:sp>
      <p:sp>
        <p:nvSpPr>
          <p:cNvPr id="8" name="CuadroTexto 7">
            <a:extLst>
              <a:ext uri="{FF2B5EF4-FFF2-40B4-BE49-F238E27FC236}">
                <a16:creationId xmlns:a16="http://schemas.microsoft.com/office/drawing/2014/main" id="{E6F6BFFB-7494-8E15-8837-0FBD14CB32E1}"/>
              </a:ext>
            </a:extLst>
          </p:cNvPr>
          <p:cNvSpPr txBox="1"/>
          <p:nvPr/>
        </p:nvSpPr>
        <p:spPr>
          <a:xfrm>
            <a:off x="3662894" y="643979"/>
            <a:ext cx="7585113" cy="2862322"/>
          </a:xfrm>
          <a:prstGeom prst="rect">
            <a:avLst/>
          </a:prstGeom>
          <a:noFill/>
        </p:spPr>
        <p:txBody>
          <a:bodyPr wrap="square" rtlCol="0">
            <a:spAutoFit/>
          </a:bodyPr>
          <a:lstStyle/>
          <a:p>
            <a:r>
              <a:rPr lang="es-ES" dirty="0">
                <a:latin typeface="Abadi" panose="020B0604020104020204" pitchFamily="34" charset="0"/>
              </a:rPr>
              <a:t>-Al principio lo llamaron </a:t>
            </a:r>
            <a:r>
              <a:rPr lang="es-ES" dirty="0" err="1">
                <a:latin typeface="Abadi" panose="020B0604020104020204" pitchFamily="34" charset="0"/>
              </a:rPr>
              <a:t>Seatbelt</a:t>
            </a:r>
            <a:r>
              <a:rPr lang="es-ES" dirty="0">
                <a:latin typeface="Abadi" panose="020B0604020104020204" pitchFamily="34" charset="0"/>
              </a:rPr>
              <a:t>, luego Sandbox</a:t>
            </a:r>
          </a:p>
          <a:p>
            <a:r>
              <a:rPr lang="es-ES" dirty="0">
                <a:latin typeface="Abadi" panose="020B0604020104020204" pitchFamily="34" charset="0"/>
              </a:rPr>
              <a:t>-Basado en una </a:t>
            </a:r>
            <a:r>
              <a:rPr lang="es-ES" dirty="0" err="1">
                <a:latin typeface="Abadi" panose="020B0604020104020204" pitchFamily="34" charset="0"/>
              </a:rPr>
              <a:t>kernel</a:t>
            </a:r>
            <a:r>
              <a:rPr lang="es-ES" dirty="0">
                <a:latin typeface="Abadi" panose="020B0604020104020204" pitchFamily="34" charset="0"/>
              </a:rPr>
              <a:t> </a:t>
            </a:r>
            <a:r>
              <a:rPr lang="es-ES" dirty="0" err="1">
                <a:latin typeface="Abadi" panose="020B0604020104020204" pitchFamily="34" charset="0"/>
              </a:rPr>
              <a:t>extension</a:t>
            </a:r>
            <a:r>
              <a:rPr lang="es-ES" dirty="0">
                <a:latin typeface="Abadi" panose="020B0604020104020204" pitchFamily="34" charset="0"/>
              </a:rPr>
              <a:t> </a:t>
            </a:r>
            <a:r>
              <a:rPr lang="en-US" dirty="0">
                <a:effectLst/>
                <a:latin typeface="Abadi" panose="020B0604020104020204" pitchFamily="34" charset="0"/>
              </a:rPr>
              <a:t>/System/Library/Extensions/</a:t>
            </a:r>
            <a:r>
              <a:rPr lang="en-US" dirty="0" err="1">
                <a:effectLst/>
                <a:latin typeface="Abadi" panose="020B0604020104020204" pitchFamily="34" charset="0"/>
              </a:rPr>
              <a:t>Sandbox.kext</a:t>
            </a:r>
            <a:endParaRPr lang="en-US" dirty="0">
              <a:effectLst/>
              <a:latin typeface="Abadi" panose="020B0604020104020204" pitchFamily="34" charset="0"/>
            </a:endParaRPr>
          </a:p>
          <a:p>
            <a:r>
              <a:rPr lang="en-US" dirty="0">
                <a:latin typeface="Abadi" panose="020B0604020104020204" pitchFamily="34" charset="0"/>
              </a:rPr>
              <a:t>Un </a:t>
            </a:r>
            <a:r>
              <a:rPr lang="en-US" dirty="0">
                <a:effectLst/>
                <a:latin typeface="Abadi" panose="020B0604020104020204" pitchFamily="34" charset="0"/>
              </a:rPr>
              <a:t>userland daemon (/</a:t>
            </a:r>
            <a:r>
              <a:rPr lang="en-US" dirty="0" err="1">
                <a:effectLst/>
                <a:latin typeface="Abadi" panose="020B0604020104020204" pitchFamily="34" charset="0"/>
              </a:rPr>
              <a:t>usr</a:t>
            </a:r>
            <a:r>
              <a:rPr lang="en-US" dirty="0">
                <a:effectLst/>
                <a:latin typeface="Abadi" panose="020B0604020104020204" pitchFamily="34" charset="0"/>
              </a:rPr>
              <a:t>/</a:t>
            </a:r>
            <a:r>
              <a:rPr lang="en-US" dirty="0" err="1">
                <a:effectLst/>
                <a:latin typeface="Abadi" panose="020B0604020104020204" pitchFamily="34" charset="0"/>
              </a:rPr>
              <a:t>libexec</a:t>
            </a:r>
            <a:r>
              <a:rPr lang="en-US" dirty="0">
                <a:effectLst/>
                <a:latin typeface="Abadi" panose="020B0604020104020204" pitchFamily="34" charset="0"/>
              </a:rPr>
              <a:t>/</a:t>
            </a:r>
            <a:r>
              <a:rPr lang="en-US" dirty="0" err="1">
                <a:effectLst/>
                <a:latin typeface="Abadi" panose="020B0604020104020204" pitchFamily="34" charset="0"/>
              </a:rPr>
              <a:t>sandboxd</a:t>
            </a:r>
            <a:r>
              <a:rPr lang="en-US" dirty="0">
                <a:effectLst/>
                <a:latin typeface="Abadi" panose="020B0604020104020204" pitchFamily="34" charset="0"/>
              </a:rPr>
              <a:t>) y un private framework (/System/Library/</a:t>
            </a:r>
            <a:r>
              <a:rPr lang="en-US" dirty="0" err="1">
                <a:effectLst/>
                <a:latin typeface="Abadi" panose="020B0604020104020204" pitchFamily="34" charset="0"/>
              </a:rPr>
              <a:t>PrivateFrameworks</a:t>
            </a:r>
            <a:r>
              <a:rPr lang="en-US" dirty="0">
                <a:effectLst/>
                <a:latin typeface="Abadi" panose="020B0604020104020204" pitchFamily="34" charset="0"/>
              </a:rPr>
              <a:t>/</a:t>
            </a:r>
            <a:r>
              <a:rPr lang="en-US" dirty="0" err="1">
                <a:effectLst/>
                <a:latin typeface="Abadi" panose="020B0604020104020204" pitchFamily="34" charset="0"/>
              </a:rPr>
              <a:t>AppSandbox.framework</a:t>
            </a:r>
            <a:r>
              <a:rPr lang="en-US" dirty="0">
                <a:effectLst/>
                <a:latin typeface="Abadi" panose="020B0604020104020204" pitchFamily="34" charset="0"/>
              </a:rPr>
              <a:t>)</a:t>
            </a:r>
          </a:p>
          <a:p>
            <a:r>
              <a:rPr lang="es-ES" dirty="0">
                <a:latin typeface="Abadi" panose="020B0604020104020204" pitchFamily="34" charset="0"/>
              </a:rPr>
              <a:t>-Se puede decir que es el equivalente a los </a:t>
            </a:r>
            <a:r>
              <a:rPr lang="es-ES" dirty="0" err="1">
                <a:latin typeface="Abadi" panose="020B0604020104020204" pitchFamily="34" charset="0"/>
              </a:rPr>
              <a:t>AppContainers</a:t>
            </a:r>
            <a:r>
              <a:rPr lang="es-ES" dirty="0">
                <a:latin typeface="Abadi" panose="020B0604020104020204" pitchFamily="34" charset="0"/>
              </a:rPr>
              <a:t> de Windows (UWP) / o las </a:t>
            </a:r>
            <a:r>
              <a:rPr lang="es-ES" dirty="0" err="1">
                <a:latin typeface="Abadi" panose="020B0604020104020204" pitchFamily="34" charset="0"/>
              </a:rPr>
              <a:t>capabilities</a:t>
            </a:r>
            <a:r>
              <a:rPr lang="es-ES" dirty="0">
                <a:latin typeface="Abadi" panose="020B0604020104020204" pitchFamily="34" charset="0"/>
              </a:rPr>
              <a:t> de Linux</a:t>
            </a:r>
          </a:p>
          <a:p>
            <a:r>
              <a:rPr lang="es-ES" dirty="0">
                <a:latin typeface="Abadi" panose="020B0604020104020204" pitchFamily="34" charset="0"/>
              </a:rPr>
              <a:t>-https://book.hacktricks.xyz/macos-hardening/macos-security-and-privilege-escalation/macos-security-protections/macos-sandbox</a:t>
            </a:r>
          </a:p>
          <a:p>
            <a:r>
              <a:rPr lang="es-ES" dirty="0">
                <a:latin typeface="Abadi" panose="020B0604020104020204" pitchFamily="34" charset="0"/>
              </a:rPr>
              <a:t>-Cuando se mete una app en la </a:t>
            </a:r>
            <a:r>
              <a:rPr lang="es-ES" dirty="0" err="1">
                <a:latin typeface="Abadi" panose="020B0604020104020204" pitchFamily="34" charset="0"/>
              </a:rPr>
              <a:t>sandbox</a:t>
            </a:r>
            <a:r>
              <a:rPr lang="es-ES" dirty="0">
                <a:latin typeface="Abadi" panose="020B0604020104020204" pitchFamily="34" charset="0"/>
              </a:rPr>
              <a:t>, la app está en /Library/</a:t>
            </a:r>
            <a:r>
              <a:rPr lang="es-ES" dirty="0" err="1">
                <a:latin typeface="Abadi" panose="020B0604020104020204" pitchFamily="34" charset="0"/>
              </a:rPr>
              <a:t>Containers</a:t>
            </a:r>
            <a:endParaRPr lang="es-ES" dirty="0">
              <a:latin typeface="Abadi" panose="020B0604020104020204" pitchFamily="34" charset="0"/>
            </a:endParaRPr>
          </a:p>
          <a:p>
            <a:r>
              <a:rPr lang="es-ES" dirty="0">
                <a:latin typeface="Abadi" panose="020B0604020104020204" pitchFamily="34" charset="0"/>
              </a:rPr>
              <a:t>-Los </a:t>
            </a:r>
            <a:r>
              <a:rPr lang="es-ES" dirty="0" err="1">
                <a:latin typeface="Abadi" panose="020B0604020104020204" pitchFamily="34" charset="0"/>
              </a:rPr>
              <a:t>child</a:t>
            </a:r>
            <a:r>
              <a:rPr lang="es-ES" dirty="0">
                <a:latin typeface="Abadi" panose="020B0604020104020204" pitchFamily="34" charset="0"/>
              </a:rPr>
              <a:t> </a:t>
            </a:r>
            <a:r>
              <a:rPr lang="es-ES" dirty="0" err="1">
                <a:latin typeface="Abadi" panose="020B0604020104020204" pitchFamily="34" charset="0"/>
              </a:rPr>
              <a:t>processes</a:t>
            </a:r>
            <a:r>
              <a:rPr lang="es-ES" dirty="0">
                <a:latin typeface="Abadi" panose="020B0604020104020204" pitchFamily="34" charset="0"/>
              </a:rPr>
              <a:t> siempre están </a:t>
            </a:r>
            <a:r>
              <a:rPr lang="es-ES" dirty="0" err="1">
                <a:latin typeface="Abadi" panose="020B0604020104020204" pitchFamily="34" charset="0"/>
              </a:rPr>
              <a:t>sandboxeados</a:t>
            </a:r>
            <a:r>
              <a:rPr lang="es-ES" dirty="0">
                <a:latin typeface="Abadi" panose="020B0604020104020204" pitchFamily="34" charset="0"/>
              </a:rPr>
              <a:t> también</a:t>
            </a:r>
          </a:p>
        </p:txBody>
      </p:sp>
      <p:pic>
        <p:nvPicPr>
          <p:cNvPr id="6" name="Imagen 5">
            <a:extLst>
              <a:ext uri="{FF2B5EF4-FFF2-40B4-BE49-F238E27FC236}">
                <a16:creationId xmlns:a16="http://schemas.microsoft.com/office/drawing/2014/main" id="{FBCE0AA5-74DD-75BB-A516-0F5A6CA21EC3}"/>
              </a:ext>
            </a:extLst>
          </p:cNvPr>
          <p:cNvPicPr>
            <a:picLocks noChangeAspect="1"/>
          </p:cNvPicPr>
          <p:nvPr/>
        </p:nvPicPr>
        <p:blipFill>
          <a:blip r:embed="rId3"/>
          <a:stretch>
            <a:fillRect/>
          </a:stretch>
        </p:blipFill>
        <p:spPr>
          <a:xfrm>
            <a:off x="3662894" y="3980846"/>
            <a:ext cx="6515100" cy="2019300"/>
          </a:xfrm>
          <a:prstGeom prst="rect">
            <a:avLst/>
          </a:prstGeom>
        </p:spPr>
      </p:pic>
    </p:spTree>
    <p:extLst>
      <p:ext uri="{BB962C8B-B14F-4D97-AF65-F5344CB8AC3E}">
        <p14:creationId xmlns:p14="http://schemas.microsoft.com/office/powerpoint/2010/main" val="2222487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RootedCON">
            <a:extLst>
              <a:ext uri="{FF2B5EF4-FFF2-40B4-BE49-F238E27FC236}">
                <a16:creationId xmlns:a16="http://schemas.microsoft.com/office/drawing/2014/main" id="{ACC5FB14-6180-252D-0EE5-AF82CF60D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8534" y="251211"/>
            <a:ext cx="2767369" cy="36177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23D38030-3B77-759C-A87B-AC124CF1132C}"/>
              </a:ext>
            </a:extLst>
          </p:cNvPr>
          <p:cNvSpPr txBox="1"/>
          <p:nvPr/>
        </p:nvSpPr>
        <p:spPr>
          <a:xfrm>
            <a:off x="787211" y="366326"/>
            <a:ext cx="8502073" cy="523220"/>
          </a:xfrm>
          <a:prstGeom prst="rect">
            <a:avLst/>
          </a:prstGeom>
          <a:noFill/>
        </p:spPr>
        <p:txBody>
          <a:bodyPr wrap="square" rtlCol="0">
            <a:spAutoFit/>
          </a:bodyPr>
          <a:lstStyle/>
          <a:p>
            <a:r>
              <a:rPr lang="es-ES" sz="2800" b="1" dirty="0">
                <a:latin typeface="Bernard MT Condensed" panose="02050806060905020404" pitchFamily="18" charset="0"/>
              </a:rPr>
              <a:t>Sandbox</a:t>
            </a:r>
          </a:p>
        </p:txBody>
      </p:sp>
      <p:cxnSp>
        <p:nvCxnSpPr>
          <p:cNvPr id="4" name="Conector recto 3">
            <a:extLst>
              <a:ext uri="{FF2B5EF4-FFF2-40B4-BE49-F238E27FC236}">
                <a16:creationId xmlns:a16="http://schemas.microsoft.com/office/drawing/2014/main" id="{964AE8FC-DDC8-C9E5-1AF8-3FB298255456}"/>
              </a:ext>
            </a:extLst>
          </p:cNvPr>
          <p:cNvCxnSpPr>
            <a:cxnSpLocks/>
          </p:cNvCxnSpPr>
          <p:nvPr/>
        </p:nvCxnSpPr>
        <p:spPr>
          <a:xfrm>
            <a:off x="249382" y="6474691"/>
            <a:ext cx="11647054" cy="0"/>
          </a:xfrm>
          <a:prstGeom prst="line">
            <a:avLst/>
          </a:prstGeom>
          <a:ln/>
        </p:spPr>
        <p:style>
          <a:lnRef idx="3">
            <a:schemeClr val="dk1"/>
          </a:lnRef>
          <a:fillRef idx="0">
            <a:schemeClr val="dk1"/>
          </a:fillRef>
          <a:effectRef idx="2">
            <a:schemeClr val="dk1"/>
          </a:effectRef>
          <a:fontRef idx="minor">
            <a:schemeClr val="tx1"/>
          </a:fontRef>
        </p:style>
      </p:cxnSp>
      <p:sp>
        <p:nvSpPr>
          <p:cNvPr id="5" name="CuadroTexto 4">
            <a:extLst>
              <a:ext uri="{FF2B5EF4-FFF2-40B4-BE49-F238E27FC236}">
                <a16:creationId xmlns:a16="http://schemas.microsoft.com/office/drawing/2014/main" id="{BF3A6B16-FA64-F7CC-BABB-15E3305AFDE8}"/>
              </a:ext>
            </a:extLst>
          </p:cNvPr>
          <p:cNvSpPr txBox="1"/>
          <p:nvPr/>
        </p:nvSpPr>
        <p:spPr>
          <a:xfrm>
            <a:off x="11434618" y="6095938"/>
            <a:ext cx="387927" cy="369332"/>
          </a:xfrm>
          <a:prstGeom prst="rect">
            <a:avLst/>
          </a:prstGeom>
          <a:noFill/>
        </p:spPr>
        <p:txBody>
          <a:bodyPr wrap="square" rtlCol="0">
            <a:spAutoFit/>
          </a:bodyPr>
          <a:lstStyle/>
          <a:p>
            <a:r>
              <a:rPr lang="es-ES" b="1" dirty="0"/>
              <a:t>4</a:t>
            </a:r>
          </a:p>
        </p:txBody>
      </p:sp>
      <p:sp>
        <p:nvSpPr>
          <p:cNvPr id="8" name="CuadroTexto 7">
            <a:extLst>
              <a:ext uri="{FF2B5EF4-FFF2-40B4-BE49-F238E27FC236}">
                <a16:creationId xmlns:a16="http://schemas.microsoft.com/office/drawing/2014/main" id="{E6F6BFFB-7494-8E15-8837-0FBD14CB32E1}"/>
              </a:ext>
            </a:extLst>
          </p:cNvPr>
          <p:cNvSpPr txBox="1"/>
          <p:nvPr/>
        </p:nvSpPr>
        <p:spPr>
          <a:xfrm>
            <a:off x="4553653" y="1034665"/>
            <a:ext cx="7212250" cy="1754326"/>
          </a:xfrm>
          <a:prstGeom prst="rect">
            <a:avLst/>
          </a:prstGeom>
          <a:noFill/>
        </p:spPr>
        <p:txBody>
          <a:bodyPr wrap="square" rtlCol="0">
            <a:spAutoFit/>
          </a:bodyPr>
          <a:lstStyle/>
          <a:p>
            <a:r>
              <a:rPr lang="es-ES" dirty="0">
                <a:latin typeface="Abadi" panose="020B0604020104020204" pitchFamily="34" charset="0"/>
              </a:rPr>
              <a:t>-</a:t>
            </a:r>
            <a:r>
              <a:rPr lang="es-ES" dirty="0" err="1">
                <a:latin typeface="Abadi" panose="020B0604020104020204" pitchFamily="34" charset="0"/>
              </a:rPr>
              <a:t>Container.plist</a:t>
            </a:r>
            <a:r>
              <a:rPr lang="es-ES" dirty="0">
                <a:latin typeface="Abadi" panose="020B0604020104020204" pitchFamily="34" charset="0"/>
              </a:rPr>
              <a:t>, con </a:t>
            </a:r>
            <a:r>
              <a:rPr lang="es-ES" dirty="0" err="1">
                <a:latin typeface="Abadi" panose="020B0604020104020204" pitchFamily="34" charset="0"/>
              </a:rPr>
              <a:t>plutil</a:t>
            </a:r>
            <a:r>
              <a:rPr lang="es-ES" dirty="0">
                <a:latin typeface="Abadi" panose="020B0604020104020204" pitchFamily="34" charset="0"/>
              </a:rPr>
              <a:t> lo podemos ver, aquí por ejemplo podemos ver a qué carpetas podemos acceder a través de </a:t>
            </a:r>
            <a:r>
              <a:rPr lang="es-ES" dirty="0" err="1">
                <a:latin typeface="Abadi" panose="020B0604020104020204" pitchFamily="34" charset="0"/>
              </a:rPr>
              <a:t>symlinks</a:t>
            </a:r>
            <a:endParaRPr lang="es-ES" dirty="0">
              <a:latin typeface="Abadi" panose="020B0604020104020204" pitchFamily="34" charset="0"/>
            </a:endParaRPr>
          </a:p>
          <a:p>
            <a:r>
              <a:rPr lang="es-ES" dirty="0">
                <a:latin typeface="Abadi" panose="020B0604020104020204" pitchFamily="34" charset="0"/>
              </a:rPr>
              <a:t>-Para habilitar el </a:t>
            </a:r>
            <a:r>
              <a:rPr lang="es-ES" dirty="0" err="1">
                <a:latin typeface="Abadi" panose="020B0604020104020204" pitchFamily="34" charset="0"/>
              </a:rPr>
              <a:t>sandboxing</a:t>
            </a:r>
            <a:r>
              <a:rPr lang="es-ES" dirty="0">
                <a:latin typeface="Abadi" panose="020B0604020104020204" pitchFamily="34" charset="0"/>
              </a:rPr>
              <a:t> de una app hay que meterle el </a:t>
            </a:r>
            <a:r>
              <a:rPr lang="es-ES" dirty="0" err="1">
                <a:latin typeface="Abadi" panose="020B0604020104020204" pitchFamily="34" charset="0"/>
              </a:rPr>
              <a:t>entitlement</a:t>
            </a:r>
            <a:r>
              <a:rPr lang="es-ES" dirty="0">
                <a:latin typeface="Abadi" panose="020B0604020104020204" pitchFamily="34" charset="0"/>
              </a:rPr>
              <a:t> </a:t>
            </a:r>
            <a:r>
              <a:rPr lang="es-ES" sz="1800" i="0" u="none" strike="noStrike" baseline="0" dirty="0" err="1">
                <a:latin typeface="Abadi" panose="020B0604020104020204" pitchFamily="34" charset="0"/>
              </a:rPr>
              <a:t>com.apple.security.app-sandbox</a:t>
            </a:r>
            <a:r>
              <a:rPr lang="es-ES" sz="1800" i="0" u="none" strike="noStrike" baseline="0" dirty="0">
                <a:latin typeface="Abadi" panose="020B0604020104020204" pitchFamily="34" charset="0"/>
              </a:rPr>
              <a:t> (se aplica /</a:t>
            </a:r>
            <a:r>
              <a:rPr lang="es-ES" sz="1800" i="0" u="none" strike="noStrike" baseline="0" dirty="0" err="1">
                <a:latin typeface="Abadi" panose="020B0604020104020204" pitchFamily="34" charset="0"/>
              </a:rPr>
              <a:t>System</a:t>
            </a:r>
            <a:r>
              <a:rPr lang="es-ES" sz="1800" i="0" u="none" strike="noStrike" baseline="0" dirty="0">
                <a:latin typeface="Abadi" panose="020B0604020104020204" pitchFamily="34" charset="0"/>
              </a:rPr>
              <a:t>/Library/Sandbox/</a:t>
            </a:r>
            <a:r>
              <a:rPr lang="es-ES" sz="1800" i="0" u="none" strike="noStrike" baseline="0" dirty="0" err="1">
                <a:latin typeface="Abadi" panose="020B0604020104020204" pitchFamily="34" charset="0"/>
              </a:rPr>
              <a:t>Profiles</a:t>
            </a:r>
            <a:r>
              <a:rPr lang="es-ES" sz="1800" i="0" u="none" strike="noStrike" baseline="0" dirty="0">
                <a:latin typeface="Abadi" panose="020B0604020104020204" pitchFamily="34" charset="0"/>
              </a:rPr>
              <a:t>/application.sb)</a:t>
            </a:r>
          </a:p>
          <a:p>
            <a:r>
              <a:rPr lang="es-ES" dirty="0">
                <a:latin typeface="Abadi" panose="020B0604020104020204" pitchFamily="34" charset="0"/>
              </a:rPr>
              <a:t>-Sandbox </a:t>
            </a:r>
            <a:r>
              <a:rPr lang="es-ES" dirty="0" err="1">
                <a:latin typeface="Abadi" panose="020B0604020104020204" pitchFamily="34" charset="0"/>
              </a:rPr>
              <a:t>Profile</a:t>
            </a:r>
            <a:r>
              <a:rPr lang="es-ES" dirty="0">
                <a:latin typeface="Abadi" panose="020B0604020104020204" pitchFamily="34" charset="0"/>
              </a:rPr>
              <a:t> </a:t>
            </a:r>
            <a:r>
              <a:rPr lang="es-ES" dirty="0" err="1">
                <a:latin typeface="Abadi" panose="020B0604020104020204" pitchFamily="34" charset="0"/>
              </a:rPr>
              <a:t>Language</a:t>
            </a:r>
            <a:r>
              <a:rPr lang="es-ES" dirty="0">
                <a:latin typeface="Abadi" panose="020B0604020104020204" pitchFamily="34" charset="0"/>
              </a:rPr>
              <a:t> (ficheros .</a:t>
            </a:r>
            <a:r>
              <a:rPr lang="es-ES" dirty="0" err="1">
                <a:latin typeface="Abadi" panose="020B0604020104020204" pitchFamily="34" charset="0"/>
              </a:rPr>
              <a:t>sb</a:t>
            </a:r>
            <a:r>
              <a:rPr lang="es-ES" dirty="0">
                <a:latin typeface="Abadi" panose="020B0604020104020204" pitchFamily="34" charset="0"/>
              </a:rPr>
              <a:t>)</a:t>
            </a:r>
          </a:p>
        </p:txBody>
      </p:sp>
      <p:pic>
        <p:nvPicPr>
          <p:cNvPr id="6" name="Imagen 5">
            <a:extLst>
              <a:ext uri="{FF2B5EF4-FFF2-40B4-BE49-F238E27FC236}">
                <a16:creationId xmlns:a16="http://schemas.microsoft.com/office/drawing/2014/main" id="{FBCE0AA5-74DD-75BB-A516-0F5A6CA21EC3}"/>
              </a:ext>
            </a:extLst>
          </p:cNvPr>
          <p:cNvPicPr>
            <a:picLocks noChangeAspect="1"/>
          </p:cNvPicPr>
          <p:nvPr/>
        </p:nvPicPr>
        <p:blipFill>
          <a:blip r:embed="rId4"/>
          <a:stretch>
            <a:fillRect/>
          </a:stretch>
        </p:blipFill>
        <p:spPr>
          <a:xfrm>
            <a:off x="64474" y="3826776"/>
            <a:ext cx="5101756" cy="1581246"/>
          </a:xfrm>
          <a:prstGeom prst="rect">
            <a:avLst/>
          </a:prstGeom>
        </p:spPr>
      </p:pic>
      <p:pic>
        <p:nvPicPr>
          <p:cNvPr id="10" name="Imagen 9">
            <a:extLst>
              <a:ext uri="{FF2B5EF4-FFF2-40B4-BE49-F238E27FC236}">
                <a16:creationId xmlns:a16="http://schemas.microsoft.com/office/drawing/2014/main" id="{F38D8A4C-2035-63F5-AFED-F244AEE511DC}"/>
              </a:ext>
            </a:extLst>
          </p:cNvPr>
          <p:cNvPicPr>
            <a:picLocks noChangeAspect="1"/>
          </p:cNvPicPr>
          <p:nvPr/>
        </p:nvPicPr>
        <p:blipFill>
          <a:blip r:embed="rId5"/>
          <a:stretch>
            <a:fillRect/>
          </a:stretch>
        </p:blipFill>
        <p:spPr>
          <a:xfrm>
            <a:off x="595305" y="1024718"/>
            <a:ext cx="3533775" cy="600075"/>
          </a:xfrm>
          <a:prstGeom prst="rect">
            <a:avLst/>
          </a:prstGeom>
        </p:spPr>
      </p:pic>
      <p:pic>
        <p:nvPicPr>
          <p:cNvPr id="12" name="Imagen 11">
            <a:extLst>
              <a:ext uri="{FF2B5EF4-FFF2-40B4-BE49-F238E27FC236}">
                <a16:creationId xmlns:a16="http://schemas.microsoft.com/office/drawing/2014/main" id="{8E2ADE8E-89C7-8003-4FD8-114089BB35B4}"/>
              </a:ext>
            </a:extLst>
          </p:cNvPr>
          <p:cNvPicPr>
            <a:picLocks noChangeAspect="1"/>
          </p:cNvPicPr>
          <p:nvPr/>
        </p:nvPicPr>
        <p:blipFill>
          <a:blip r:embed="rId6"/>
          <a:stretch>
            <a:fillRect/>
          </a:stretch>
        </p:blipFill>
        <p:spPr>
          <a:xfrm>
            <a:off x="3022932" y="2985762"/>
            <a:ext cx="7173326" cy="590632"/>
          </a:xfrm>
          <a:prstGeom prst="rect">
            <a:avLst/>
          </a:prstGeom>
        </p:spPr>
      </p:pic>
      <p:pic>
        <p:nvPicPr>
          <p:cNvPr id="14" name="Imagen 13">
            <a:extLst>
              <a:ext uri="{FF2B5EF4-FFF2-40B4-BE49-F238E27FC236}">
                <a16:creationId xmlns:a16="http://schemas.microsoft.com/office/drawing/2014/main" id="{1F78AB89-E84A-120A-B9E2-5F336DD8AE87}"/>
              </a:ext>
            </a:extLst>
          </p:cNvPr>
          <p:cNvPicPr>
            <a:picLocks noChangeAspect="1"/>
          </p:cNvPicPr>
          <p:nvPr/>
        </p:nvPicPr>
        <p:blipFill>
          <a:blip r:embed="rId7"/>
          <a:stretch>
            <a:fillRect/>
          </a:stretch>
        </p:blipFill>
        <p:spPr>
          <a:xfrm>
            <a:off x="5229179" y="3819797"/>
            <a:ext cx="6829425" cy="2552700"/>
          </a:xfrm>
          <a:prstGeom prst="rect">
            <a:avLst/>
          </a:prstGeom>
        </p:spPr>
      </p:pic>
    </p:spTree>
    <p:extLst>
      <p:ext uri="{BB962C8B-B14F-4D97-AF65-F5344CB8AC3E}">
        <p14:creationId xmlns:p14="http://schemas.microsoft.com/office/powerpoint/2010/main" val="536252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RootedCON">
            <a:extLst>
              <a:ext uri="{FF2B5EF4-FFF2-40B4-BE49-F238E27FC236}">
                <a16:creationId xmlns:a16="http://schemas.microsoft.com/office/drawing/2014/main" id="{ACC5FB14-6180-252D-0EE5-AF82CF60D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8534" y="251211"/>
            <a:ext cx="2767369" cy="36177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23D38030-3B77-759C-A87B-AC124CF1132C}"/>
              </a:ext>
            </a:extLst>
          </p:cNvPr>
          <p:cNvSpPr txBox="1"/>
          <p:nvPr/>
        </p:nvSpPr>
        <p:spPr>
          <a:xfrm>
            <a:off x="787211" y="366326"/>
            <a:ext cx="8502073" cy="523220"/>
          </a:xfrm>
          <a:prstGeom prst="rect">
            <a:avLst/>
          </a:prstGeom>
          <a:noFill/>
        </p:spPr>
        <p:txBody>
          <a:bodyPr wrap="square" rtlCol="0">
            <a:spAutoFit/>
          </a:bodyPr>
          <a:lstStyle/>
          <a:p>
            <a:r>
              <a:rPr lang="es-ES" sz="2800" b="1" dirty="0">
                <a:latin typeface="Bernard MT Condensed" panose="02050806060905020404" pitchFamily="18" charset="0"/>
              </a:rPr>
              <a:t>Sandbox</a:t>
            </a:r>
          </a:p>
        </p:txBody>
      </p:sp>
      <p:cxnSp>
        <p:nvCxnSpPr>
          <p:cNvPr id="4" name="Conector recto 3">
            <a:extLst>
              <a:ext uri="{FF2B5EF4-FFF2-40B4-BE49-F238E27FC236}">
                <a16:creationId xmlns:a16="http://schemas.microsoft.com/office/drawing/2014/main" id="{964AE8FC-DDC8-C9E5-1AF8-3FB298255456}"/>
              </a:ext>
            </a:extLst>
          </p:cNvPr>
          <p:cNvCxnSpPr>
            <a:cxnSpLocks/>
          </p:cNvCxnSpPr>
          <p:nvPr/>
        </p:nvCxnSpPr>
        <p:spPr>
          <a:xfrm>
            <a:off x="249382" y="6474691"/>
            <a:ext cx="11647054" cy="0"/>
          </a:xfrm>
          <a:prstGeom prst="line">
            <a:avLst/>
          </a:prstGeom>
          <a:ln/>
        </p:spPr>
        <p:style>
          <a:lnRef idx="3">
            <a:schemeClr val="dk1"/>
          </a:lnRef>
          <a:fillRef idx="0">
            <a:schemeClr val="dk1"/>
          </a:fillRef>
          <a:effectRef idx="2">
            <a:schemeClr val="dk1"/>
          </a:effectRef>
          <a:fontRef idx="minor">
            <a:schemeClr val="tx1"/>
          </a:fontRef>
        </p:style>
      </p:cxnSp>
      <p:sp>
        <p:nvSpPr>
          <p:cNvPr id="5" name="CuadroTexto 4">
            <a:extLst>
              <a:ext uri="{FF2B5EF4-FFF2-40B4-BE49-F238E27FC236}">
                <a16:creationId xmlns:a16="http://schemas.microsoft.com/office/drawing/2014/main" id="{BF3A6B16-FA64-F7CC-BABB-15E3305AFDE8}"/>
              </a:ext>
            </a:extLst>
          </p:cNvPr>
          <p:cNvSpPr txBox="1"/>
          <p:nvPr/>
        </p:nvSpPr>
        <p:spPr>
          <a:xfrm>
            <a:off x="11434618" y="6095938"/>
            <a:ext cx="508000" cy="369332"/>
          </a:xfrm>
          <a:prstGeom prst="rect">
            <a:avLst/>
          </a:prstGeom>
          <a:noFill/>
        </p:spPr>
        <p:txBody>
          <a:bodyPr wrap="square" rtlCol="0">
            <a:spAutoFit/>
          </a:bodyPr>
          <a:lstStyle/>
          <a:p>
            <a:r>
              <a:rPr lang="es-ES" b="1" dirty="0"/>
              <a:t>12</a:t>
            </a:r>
          </a:p>
        </p:txBody>
      </p:sp>
      <p:sp>
        <p:nvSpPr>
          <p:cNvPr id="2" name="CuadroTexto 1">
            <a:extLst>
              <a:ext uri="{FF2B5EF4-FFF2-40B4-BE49-F238E27FC236}">
                <a16:creationId xmlns:a16="http://schemas.microsoft.com/office/drawing/2014/main" id="{3B0C53B6-8CDD-4AC6-B7CB-979A1D8868FE}"/>
              </a:ext>
            </a:extLst>
          </p:cNvPr>
          <p:cNvSpPr txBox="1"/>
          <p:nvPr/>
        </p:nvSpPr>
        <p:spPr>
          <a:xfrm>
            <a:off x="787211" y="1512514"/>
            <a:ext cx="7212250" cy="2308324"/>
          </a:xfrm>
          <a:prstGeom prst="rect">
            <a:avLst/>
          </a:prstGeom>
          <a:noFill/>
        </p:spPr>
        <p:txBody>
          <a:bodyPr wrap="square" rtlCol="0">
            <a:spAutoFit/>
          </a:bodyPr>
          <a:lstStyle/>
          <a:p>
            <a:r>
              <a:rPr lang="es-ES" dirty="0">
                <a:latin typeface="Abadi" panose="020B0604020104020204" pitchFamily="34" charset="0"/>
              </a:rPr>
              <a:t>-Formas de escapar:</a:t>
            </a:r>
          </a:p>
          <a:p>
            <a:pPr marL="285750" indent="-285750">
              <a:buFont typeface="Arial" panose="020B0604020202020204" pitchFamily="34" charset="0"/>
              <a:buChar char="•"/>
            </a:pPr>
            <a:r>
              <a:rPr lang="es-ES" dirty="0" err="1">
                <a:latin typeface="Abadi" panose="020B0604020104020204" pitchFamily="34" charset="0"/>
              </a:rPr>
              <a:t>Vuln</a:t>
            </a:r>
            <a:r>
              <a:rPr lang="es-ES" dirty="0">
                <a:latin typeface="Abadi" panose="020B0604020104020204" pitchFamily="34" charset="0"/>
              </a:rPr>
              <a:t> en el </a:t>
            </a:r>
            <a:r>
              <a:rPr lang="es-ES" dirty="0" err="1">
                <a:latin typeface="Abadi" panose="020B0604020104020204" pitchFamily="34" charset="0"/>
              </a:rPr>
              <a:t>kernel</a:t>
            </a:r>
            <a:endParaRPr lang="es-ES" dirty="0">
              <a:latin typeface="Abadi" panose="020B0604020104020204" pitchFamily="34" charset="0"/>
            </a:endParaRPr>
          </a:p>
          <a:p>
            <a:pPr marL="285750" indent="-285750">
              <a:buFont typeface="Arial" panose="020B0604020202020204" pitchFamily="34" charset="0"/>
              <a:buChar char="•"/>
            </a:pPr>
            <a:r>
              <a:rPr lang="es-ES" dirty="0">
                <a:latin typeface="Abadi" panose="020B0604020104020204" pitchFamily="34" charset="0"/>
              </a:rPr>
              <a:t>Conseguir que una app no-</a:t>
            </a:r>
            <a:r>
              <a:rPr lang="es-ES" dirty="0" err="1">
                <a:latin typeface="Abadi" panose="020B0604020104020204" pitchFamily="34" charset="0"/>
              </a:rPr>
              <a:t>sandboxeada</a:t>
            </a:r>
            <a:r>
              <a:rPr lang="es-ES" dirty="0">
                <a:latin typeface="Abadi" panose="020B0604020104020204" pitchFamily="34" charset="0"/>
              </a:rPr>
              <a:t> ejecute algo (</a:t>
            </a:r>
            <a:r>
              <a:rPr lang="es-ES" dirty="0" err="1">
                <a:latin typeface="Abadi" panose="020B0604020104020204" pitchFamily="34" charset="0"/>
              </a:rPr>
              <a:t>ej</a:t>
            </a:r>
            <a:r>
              <a:rPr lang="es-ES" dirty="0">
                <a:latin typeface="Abadi" panose="020B0604020104020204" pitchFamily="34" charset="0"/>
              </a:rPr>
              <a:t> escribir un </a:t>
            </a:r>
            <a:r>
              <a:rPr lang="es-ES" dirty="0" err="1">
                <a:latin typeface="Abadi" panose="020B0604020104020204" pitchFamily="34" charset="0"/>
              </a:rPr>
              <a:t>plist</a:t>
            </a:r>
            <a:r>
              <a:rPr lang="es-ES" dirty="0">
                <a:latin typeface="Abadi" panose="020B0604020104020204" pitchFamily="34" charset="0"/>
              </a:rPr>
              <a:t> en los </a:t>
            </a:r>
            <a:r>
              <a:rPr lang="es-ES" dirty="0" err="1">
                <a:latin typeface="Abadi" panose="020B0604020104020204" pitchFamily="34" charset="0"/>
              </a:rPr>
              <a:t>LaunchDaemons</a:t>
            </a:r>
            <a:r>
              <a:rPr lang="es-ES" dirty="0">
                <a:latin typeface="Abadi" panose="020B0604020104020204" pitchFamily="34" charset="0"/>
              </a:rPr>
              <a:t>)</a:t>
            </a:r>
          </a:p>
          <a:p>
            <a:pPr marL="285750" indent="-285750">
              <a:buFont typeface="Arial" panose="020B0604020202020204" pitchFamily="34" charset="0"/>
              <a:buChar char="•"/>
            </a:pPr>
            <a:r>
              <a:rPr lang="es-ES" dirty="0" err="1">
                <a:latin typeface="Abadi" panose="020B0604020104020204" pitchFamily="34" charset="0"/>
              </a:rPr>
              <a:t>Vuln</a:t>
            </a:r>
            <a:r>
              <a:rPr lang="es-ES" dirty="0">
                <a:latin typeface="Abadi" panose="020B0604020104020204" pitchFamily="34" charset="0"/>
              </a:rPr>
              <a:t> en la implementación de la Sandbox</a:t>
            </a:r>
          </a:p>
          <a:p>
            <a:pPr marL="285750" indent="-285750">
              <a:buFont typeface="Arial" panose="020B0604020202020204" pitchFamily="34" charset="0"/>
              <a:buChar char="•"/>
            </a:pPr>
            <a:endParaRPr lang="es-ES" dirty="0">
              <a:latin typeface="Abadi" panose="020B0604020104020204" pitchFamily="34" charset="0"/>
            </a:endParaRPr>
          </a:p>
          <a:p>
            <a:r>
              <a:rPr lang="es-ES" dirty="0">
                <a:latin typeface="Abadi" panose="020B0604020104020204" pitchFamily="34" charset="0"/>
              </a:rPr>
              <a:t>-Ver apps con el </a:t>
            </a:r>
            <a:r>
              <a:rPr lang="es-ES" dirty="0" err="1">
                <a:latin typeface="Abadi" panose="020B0604020104020204" pitchFamily="34" charset="0"/>
              </a:rPr>
              <a:t>entitlement</a:t>
            </a:r>
            <a:r>
              <a:rPr lang="es-ES" dirty="0">
                <a:latin typeface="Abadi" panose="020B0604020104020204" pitchFamily="34" charset="0"/>
              </a:rPr>
              <a:t> </a:t>
            </a:r>
            <a:r>
              <a:rPr lang="en-US" sz="1800" i="0" u="none" strike="noStrike" baseline="0" dirty="0" err="1">
                <a:latin typeface="Abadi" panose="020B0604020104020204" pitchFamily="34" charset="0"/>
              </a:rPr>
              <a:t>com.apple.security.temporary-exception.sbpl</a:t>
            </a:r>
            <a:r>
              <a:rPr lang="en-US" sz="1800" i="0" u="none" strike="noStrike" baseline="0" dirty="0">
                <a:latin typeface="Abadi" panose="020B0604020104020204" pitchFamily="34" charset="0"/>
              </a:rPr>
              <a:t> (</a:t>
            </a:r>
            <a:r>
              <a:rPr lang="en-US" sz="1800" i="0" u="none" strike="noStrike" baseline="0" dirty="0" err="1">
                <a:latin typeface="Abadi" panose="020B0604020104020204" pitchFamily="34" charset="0"/>
              </a:rPr>
              <a:t>implementan</a:t>
            </a:r>
            <a:r>
              <a:rPr lang="en-US" sz="1800" i="0" u="none" strike="noStrike" baseline="0" dirty="0">
                <a:latin typeface="Abadi" panose="020B0604020104020204" pitchFamily="34" charset="0"/>
              </a:rPr>
              <a:t> la sandbox </a:t>
            </a:r>
            <a:r>
              <a:rPr lang="en-US" sz="1800" i="0" u="none" strike="noStrike" baseline="0" dirty="0" err="1">
                <a:latin typeface="Abadi" panose="020B0604020104020204" pitchFamily="34" charset="0"/>
              </a:rPr>
              <a:t>ellos</a:t>
            </a:r>
            <a:r>
              <a:rPr lang="en-US" sz="1800" i="0" u="none" strike="noStrike" baseline="0" dirty="0">
                <a:latin typeface="Abadi" panose="020B0604020104020204" pitchFamily="34" charset="0"/>
              </a:rPr>
              <a:t> </a:t>
            </a:r>
            <a:r>
              <a:rPr lang="en-US" sz="1800" i="0" u="none" strike="noStrike" baseline="0" dirty="0" err="1">
                <a:latin typeface="Abadi" panose="020B0604020104020204" pitchFamily="34" charset="0"/>
              </a:rPr>
              <a:t>mismos</a:t>
            </a:r>
            <a:r>
              <a:rPr lang="en-US" sz="1800" i="0" u="none" strike="noStrike" baseline="0" dirty="0">
                <a:latin typeface="Abadi" panose="020B0604020104020204" pitchFamily="34" charset="0"/>
              </a:rPr>
              <a:t>).</a:t>
            </a:r>
            <a:endParaRPr lang="es-ES" dirty="0">
              <a:latin typeface="Abadi" panose="020B0604020104020204" pitchFamily="34" charset="0"/>
            </a:endParaRPr>
          </a:p>
        </p:txBody>
      </p:sp>
    </p:spTree>
    <p:extLst>
      <p:ext uri="{BB962C8B-B14F-4D97-AF65-F5344CB8AC3E}">
        <p14:creationId xmlns:p14="http://schemas.microsoft.com/office/powerpoint/2010/main" val="4060829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RootedCON">
            <a:extLst>
              <a:ext uri="{FF2B5EF4-FFF2-40B4-BE49-F238E27FC236}">
                <a16:creationId xmlns:a16="http://schemas.microsoft.com/office/drawing/2014/main" id="{ACC5FB14-6180-252D-0EE5-AF82CF60D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8534" y="251211"/>
            <a:ext cx="2767369" cy="36177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23D38030-3B77-759C-A87B-AC124CF1132C}"/>
              </a:ext>
            </a:extLst>
          </p:cNvPr>
          <p:cNvSpPr txBox="1"/>
          <p:nvPr/>
        </p:nvSpPr>
        <p:spPr>
          <a:xfrm>
            <a:off x="787211" y="366326"/>
            <a:ext cx="8502073" cy="523220"/>
          </a:xfrm>
          <a:prstGeom prst="rect">
            <a:avLst/>
          </a:prstGeom>
          <a:noFill/>
        </p:spPr>
        <p:txBody>
          <a:bodyPr wrap="square" rtlCol="0">
            <a:spAutoFit/>
          </a:bodyPr>
          <a:lstStyle/>
          <a:p>
            <a:r>
              <a:rPr lang="es-ES" sz="2800" b="1" dirty="0">
                <a:latin typeface="Bernard MT Condensed" panose="02050806060905020404" pitchFamily="18" charset="0"/>
              </a:rPr>
              <a:t>SIP</a:t>
            </a:r>
          </a:p>
        </p:txBody>
      </p:sp>
      <p:cxnSp>
        <p:nvCxnSpPr>
          <p:cNvPr id="4" name="Conector recto 3">
            <a:extLst>
              <a:ext uri="{FF2B5EF4-FFF2-40B4-BE49-F238E27FC236}">
                <a16:creationId xmlns:a16="http://schemas.microsoft.com/office/drawing/2014/main" id="{964AE8FC-DDC8-C9E5-1AF8-3FB298255456}"/>
              </a:ext>
            </a:extLst>
          </p:cNvPr>
          <p:cNvCxnSpPr>
            <a:cxnSpLocks/>
          </p:cNvCxnSpPr>
          <p:nvPr/>
        </p:nvCxnSpPr>
        <p:spPr>
          <a:xfrm>
            <a:off x="249382" y="6474691"/>
            <a:ext cx="11647054" cy="0"/>
          </a:xfrm>
          <a:prstGeom prst="line">
            <a:avLst/>
          </a:prstGeom>
          <a:ln/>
        </p:spPr>
        <p:style>
          <a:lnRef idx="3">
            <a:schemeClr val="dk1"/>
          </a:lnRef>
          <a:fillRef idx="0">
            <a:schemeClr val="dk1"/>
          </a:fillRef>
          <a:effectRef idx="2">
            <a:schemeClr val="dk1"/>
          </a:effectRef>
          <a:fontRef idx="minor">
            <a:schemeClr val="tx1"/>
          </a:fontRef>
        </p:style>
      </p:cxnSp>
      <p:sp>
        <p:nvSpPr>
          <p:cNvPr id="5" name="CuadroTexto 4">
            <a:extLst>
              <a:ext uri="{FF2B5EF4-FFF2-40B4-BE49-F238E27FC236}">
                <a16:creationId xmlns:a16="http://schemas.microsoft.com/office/drawing/2014/main" id="{BF3A6B16-FA64-F7CC-BABB-15E3305AFDE8}"/>
              </a:ext>
            </a:extLst>
          </p:cNvPr>
          <p:cNvSpPr txBox="1"/>
          <p:nvPr/>
        </p:nvSpPr>
        <p:spPr>
          <a:xfrm>
            <a:off x="11434618" y="6095938"/>
            <a:ext cx="461818" cy="369332"/>
          </a:xfrm>
          <a:prstGeom prst="rect">
            <a:avLst/>
          </a:prstGeom>
          <a:noFill/>
        </p:spPr>
        <p:txBody>
          <a:bodyPr wrap="square" rtlCol="0">
            <a:spAutoFit/>
          </a:bodyPr>
          <a:lstStyle/>
          <a:p>
            <a:r>
              <a:rPr lang="es-ES" b="1" dirty="0"/>
              <a:t>13</a:t>
            </a:r>
          </a:p>
        </p:txBody>
      </p:sp>
      <p:grpSp>
        <p:nvGrpSpPr>
          <p:cNvPr id="12" name="Grupo 11">
            <a:extLst>
              <a:ext uri="{FF2B5EF4-FFF2-40B4-BE49-F238E27FC236}">
                <a16:creationId xmlns:a16="http://schemas.microsoft.com/office/drawing/2014/main" id="{F214A0E8-A93A-8700-01A2-42C121DA14A4}"/>
              </a:ext>
            </a:extLst>
          </p:cNvPr>
          <p:cNvGrpSpPr/>
          <p:nvPr/>
        </p:nvGrpSpPr>
        <p:grpSpPr>
          <a:xfrm>
            <a:off x="6931056" y="748921"/>
            <a:ext cx="4469583" cy="2241530"/>
            <a:chOff x="6965036" y="928266"/>
            <a:chExt cx="4469583" cy="2241530"/>
          </a:xfrm>
        </p:grpSpPr>
        <p:grpSp>
          <p:nvGrpSpPr>
            <p:cNvPr id="2" name="Grupo 1">
              <a:extLst>
                <a:ext uri="{FF2B5EF4-FFF2-40B4-BE49-F238E27FC236}">
                  <a16:creationId xmlns:a16="http://schemas.microsoft.com/office/drawing/2014/main" id="{CD5F9369-31FF-8164-EE9C-9713D8494A27}"/>
                </a:ext>
              </a:extLst>
            </p:cNvPr>
            <p:cNvGrpSpPr/>
            <p:nvPr/>
          </p:nvGrpSpPr>
          <p:grpSpPr>
            <a:xfrm>
              <a:off x="6965036" y="928266"/>
              <a:ext cx="4469582" cy="1830807"/>
              <a:chOff x="5526674" y="1940767"/>
              <a:chExt cx="5809680" cy="2642118"/>
            </a:xfrm>
          </p:grpSpPr>
          <p:pic>
            <p:nvPicPr>
              <p:cNvPr id="7" name="Picture 2" descr="Más de 100 imágenes gratis de Linux y Pingüino - Pixabay">
                <a:extLst>
                  <a:ext uri="{FF2B5EF4-FFF2-40B4-BE49-F238E27FC236}">
                    <a16:creationId xmlns:a16="http://schemas.microsoft.com/office/drawing/2014/main" id="{CEDE8170-4F64-31E5-D1CC-FD7EA0EF0E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6674" y="1940767"/>
                <a:ext cx="2183875" cy="2642118"/>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AEC48B90-3232-D051-88ED-D2E6B59720EC}"/>
                  </a:ext>
                </a:extLst>
              </p:cNvPr>
              <p:cNvPicPr>
                <a:picLocks noChangeAspect="1"/>
              </p:cNvPicPr>
              <p:nvPr/>
            </p:nvPicPr>
            <p:blipFill>
              <a:blip r:embed="rId4"/>
              <a:stretch>
                <a:fillRect/>
              </a:stretch>
            </p:blipFill>
            <p:spPr>
              <a:xfrm>
                <a:off x="7703054" y="2566695"/>
                <a:ext cx="1586230" cy="1558212"/>
              </a:xfrm>
              <a:prstGeom prst="rect">
                <a:avLst/>
              </a:prstGeom>
            </p:spPr>
          </p:pic>
          <p:pic>
            <p:nvPicPr>
              <p:cNvPr id="10" name="Imagen 9">
                <a:extLst>
                  <a:ext uri="{FF2B5EF4-FFF2-40B4-BE49-F238E27FC236}">
                    <a16:creationId xmlns:a16="http://schemas.microsoft.com/office/drawing/2014/main" id="{DDA2F8DC-C3D1-AF99-6663-49068676007E}"/>
                  </a:ext>
                </a:extLst>
              </p:cNvPr>
              <p:cNvPicPr>
                <a:picLocks noChangeAspect="1"/>
              </p:cNvPicPr>
              <p:nvPr/>
            </p:nvPicPr>
            <p:blipFill>
              <a:blip r:embed="rId5"/>
              <a:stretch>
                <a:fillRect/>
              </a:stretch>
            </p:blipFill>
            <p:spPr>
              <a:xfrm>
                <a:off x="9564476" y="2096860"/>
                <a:ext cx="1771878" cy="2176754"/>
              </a:xfrm>
              <a:prstGeom prst="rect">
                <a:avLst/>
              </a:prstGeom>
            </p:spPr>
          </p:pic>
        </p:grpSp>
        <p:sp>
          <p:nvSpPr>
            <p:cNvPr id="11" name="CuadroTexto 10">
              <a:extLst>
                <a:ext uri="{FF2B5EF4-FFF2-40B4-BE49-F238E27FC236}">
                  <a16:creationId xmlns:a16="http://schemas.microsoft.com/office/drawing/2014/main" id="{2ACDBE3A-4A64-3624-D155-1C2869933899}"/>
                </a:ext>
              </a:extLst>
            </p:cNvPr>
            <p:cNvSpPr txBox="1"/>
            <p:nvPr/>
          </p:nvSpPr>
          <p:spPr>
            <a:xfrm>
              <a:off x="7451375" y="2800464"/>
              <a:ext cx="3983244" cy="369332"/>
            </a:xfrm>
            <a:prstGeom prst="rect">
              <a:avLst/>
            </a:prstGeom>
            <a:noFill/>
          </p:spPr>
          <p:txBody>
            <a:bodyPr wrap="square" rtlCol="0">
              <a:spAutoFit/>
            </a:bodyPr>
            <a:lstStyle/>
            <a:p>
              <a:r>
                <a:rPr lang="es-ES" dirty="0"/>
                <a:t> id=0                                                 id=0</a:t>
              </a:r>
            </a:p>
          </p:txBody>
        </p:sp>
      </p:grpSp>
      <p:sp>
        <p:nvSpPr>
          <p:cNvPr id="13" name="CuadroTexto 12">
            <a:extLst>
              <a:ext uri="{FF2B5EF4-FFF2-40B4-BE49-F238E27FC236}">
                <a16:creationId xmlns:a16="http://schemas.microsoft.com/office/drawing/2014/main" id="{FCC1CF44-C04A-413F-3653-09B0CA08D96E}"/>
              </a:ext>
            </a:extLst>
          </p:cNvPr>
          <p:cNvSpPr txBox="1"/>
          <p:nvPr/>
        </p:nvSpPr>
        <p:spPr>
          <a:xfrm>
            <a:off x="634874" y="1103849"/>
            <a:ext cx="5656830" cy="4801314"/>
          </a:xfrm>
          <a:prstGeom prst="rect">
            <a:avLst/>
          </a:prstGeom>
          <a:noFill/>
        </p:spPr>
        <p:txBody>
          <a:bodyPr wrap="square" rtlCol="0">
            <a:spAutoFit/>
          </a:bodyPr>
          <a:lstStyle/>
          <a:p>
            <a:r>
              <a:rPr lang="es-ES" dirty="0">
                <a:latin typeface="Abadi" panose="020B0604020104020204" pitchFamily="34" charset="0"/>
              </a:rPr>
              <a:t>-</a:t>
            </a:r>
            <a:r>
              <a:rPr lang="es-ES" dirty="0" err="1">
                <a:latin typeface="Abadi" panose="020B0604020104020204" pitchFamily="34" charset="0"/>
              </a:rPr>
              <a:t>System</a:t>
            </a:r>
            <a:r>
              <a:rPr lang="es-ES" dirty="0">
                <a:latin typeface="Abadi" panose="020B0604020104020204" pitchFamily="34" charset="0"/>
              </a:rPr>
              <a:t> </a:t>
            </a:r>
            <a:r>
              <a:rPr lang="es-ES" dirty="0" err="1">
                <a:latin typeface="Abadi" panose="020B0604020104020204" pitchFamily="34" charset="0"/>
              </a:rPr>
              <a:t>Integrity</a:t>
            </a:r>
            <a:r>
              <a:rPr lang="es-ES" dirty="0">
                <a:latin typeface="Abadi" panose="020B0604020104020204" pitchFamily="34" charset="0"/>
              </a:rPr>
              <a:t> </a:t>
            </a:r>
            <a:r>
              <a:rPr lang="es-ES" dirty="0" err="1">
                <a:latin typeface="Abadi" panose="020B0604020104020204" pitchFamily="34" charset="0"/>
              </a:rPr>
              <a:t>Protection</a:t>
            </a:r>
            <a:endParaRPr lang="es-ES" dirty="0">
              <a:latin typeface="Abadi" panose="020B0604020104020204" pitchFamily="34" charset="0"/>
            </a:endParaRPr>
          </a:p>
          <a:p>
            <a:r>
              <a:rPr lang="es-ES" dirty="0">
                <a:latin typeface="Abadi" panose="020B0604020104020204" pitchFamily="34" charset="0"/>
              </a:rPr>
              <a:t>-Acceso restringido a ficheros y carpetas (atributo </a:t>
            </a:r>
            <a:r>
              <a:rPr lang="es-ES" dirty="0" err="1">
                <a:effectLst/>
                <a:latin typeface="Abadi" panose="020B0604020104020204" pitchFamily="34" charset="0"/>
              </a:rPr>
              <a:t>com.apple.rootless</a:t>
            </a:r>
            <a:r>
              <a:rPr lang="es-ES" dirty="0">
                <a:effectLst/>
                <a:latin typeface="Abadi" panose="020B0604020104020204" pitchFamily="34" charset="0"/>
              </a:rPr>
              <a:t> o </a:t>
            </a:r>
            <a:r>
              <a:rPr lang="es-ES" dirty="0" err="1">
                <a:effectLst/>
                <a:latin typeface="Abadi" panose="020B0604020104020204" pitchFamily="34" charset="0"/>
              </a:rPr>
              <a:t>restricted</a:t>
            </a:r>
            <a:r>
              <a:rPr lang="es-ES" dirty="0">
                <a:effectLst/>
                <a:latin typeface="Abadi" panose="020B0604020104020204" pitchFamily="34" charset="0"/>
              </a:rPr>
              <a:t>)</a:t>
            </a:r>
            <a:endParaRPr lang="es-ES" dirty="0">
              <a:latin typeface="Abadi" panose="020B0604020104020204" pitchFamily="34" charset="0"/>
            </a:endParaRPr>
          </a:p>
          <a:p>
            <a:r>
              <a:rPr lang="es-ES" dirty="0">
                <a:latin typeface="Abadi" panose="020B0604020104020204" pitchFamily="34" charset="0"/>
              </a:rPr>
              <a:t>-Es un perfil de la </a:t>
            </a:r>
            <a:r>
              <a:rPr lang="es-ES" dirty="0" err="1">
                <a:latin typeface="Abadi" panose="020B0604020104020204" pitchFamily="34" charset="0"/>
              </a:rPr>
              <a:t>sandbox</a:t>
            </a:r>
            <a:r>
              <a:rPr lang="es-ES" dirty="0">
                <a:latin typeface="Abadi" panose="020B0604020104020204" pitchFamily="34" charset="0"/>
              </a:rPr>
              <a:t> (</a:t>
            </a:r>
            <a:r>
              <a:rPr lang="en-US" dirty="0">
                <a:effectLst/>
                <a:latin typeface="Abadi" panose="020B0604020104020204" pitchFamily="34" charset="0"/>
              </a:rPr>
              <a:t>/System/Library/Sandbox/</a:t>
            </a:r>
            <a:r>
              <a:rPr lang="en-US" dirty="0" err="1">
                <a:effectLst/>
                <a:latin typeface="Abadi" panose="020B0604020104020204" pitchFamily="34" charset="0"/>
              </a:rPr>
              <a:t>rootless.conf</a:t>
            </a:r>
            <a:r>
              <a:rPr lang="en-US" dirty="0">
                <a:effectLst/>
                <a:latin typeface="Abadi" panose="020B0604020104020204" pitchFamily="34" charset="0"/>
              </a:rPr>
              <a:t>)</a:t>
            </a:r>
          </a:p>
          <a:p>
            <a:r>
              <a:rPr lang="en-US" dirty="0">
                <a:latin typeface="Abadi" panose="020B0604020104020204" pitchFamily="34" charset="0"/>
              </a:rPr>
              <a:t>-Nota: </a:t>
            </a:r>
            <a:r>
              <a:rPr lang="en-US" dirty="0" err="1">
                <a:latin typeface="Abadi" panose="020B0604020104020204" pitchFamily="34" charset="0"/>
              </a:rPr>
              <a:t>si</a:t>
            </a:r>
            <a:r>
              <a:rPr lang="en-US" dirty="0">
                <a:latin typeface="Abadi" panose="020B0604020104020204" pitchFamily="34" charset="0"/>
              </a:rPr>
              <a:t> </a:t>
            </a:r>
            <a:r>
              <a:rPr lang="en-US" dirty="0" err="1">
                <a:latin typeface="Abadi" panose="020B0604020104020204" pitchFamily="34" charset="0"/>
              </a:rPr>
              <a:t>te</a:t>
            </a:r>
            <a:r>
              <a:rPr lang="en-US" dirty="0">
                <a:latin typeface="Abadi" panose="020B0604020104020204" pitchFamily="34" charset="0"/>
              </a:rPr>
              <a:t> </a:t>
            </a:r>
            <a:r>
              <a:rPr lang="en-US" dirty="0" err="1">
                <a:latin typeface="Abadi" panose="020B0604020104020204" pitchFamily="34" charset="0"/>
              </a:rPr>
              <a:t>saltas</a:t>
            </a:r>
            <a:r>
              <a:rPr lang="en-US" dirty="0">
                <a:latin typeface="Abadi" panose="020B0604020104020204" pitchFamily="34" charset="0"/>
              </a:rPr>
              <a:t> SIP, </a:t>
            </a:r>
            <a:r>
              <a:rPr lang="en-US" dirty="0" err="1">
                <a:latin typeface="Abadi" panose="020B0604020104020204" pitchFamily="34" charset="0"/>
              </a:rPr>
              <a:t>te</a:t>
            </a:r>
            <a:r>
              <a:rPr lang="en-US" dirty="0">
                <a:latin typeface="Abadi" panose="020B0604020104020204" pitchFamily="34" charset="0"/>
              </a:rPr>
              <a:t> </a:t>
            </a:r>
            <a:r>
              <a:rPr lang="en-US" dirty="0" err="1">
                <a:latin typeface="Abadi" panose="020B0604020104020204" pitchFamily="34" charset="0"/>
              </a:rPr>
              <a:t>saltas</a:t>
            </a:r>
            <a:r>
              <a:rPr lang="en-US" dirty="0">
                <a:latin typeface="Abadi" panose="020B0604020104020204" pitchFamily="34" charset="0"/>
              </a:rPr>
              <a:t> TCC </a:t>
            </a:r>
            <a:r>
              <a:rPr lang="en-US" dirty="0" err="1">
                <a:latin typeface="Abadi" panose="020B0604020104020204" pitchFamily="34" charset="0"/>
              </a:rPr>
              <a:t>también</a:t>
            </a:r>
            <a:r>
              <a:rPr lang="en-US" dirty="0">
                <a:latin typeface="Abadi" panose="020B0604020104020204" pitchFamily="34" charset="0"/>
              </a:rPr>
              <a:t> </a:t>
            </a:r>
            <a:r>
              <a:rPr lang="en-US" dirty="0" err="1">
                <a:latin typeface="Abadi" panose="020B0604020104020204" pitchFamily="34" charset="0"/>
              </a:rPr>
              <a:t>porque</a:t>
            </a:r>
            <a:r>
              <a:rPr lang="en-US" dirty="0">
                <a:latin typeface="Abadi" panose="020B0604020104020204" pitchFamily="34" charset="0"/>
              </a:rPr>
              <a:t> </a:t>
            </a:r>
            <a:r>
              <a:rPr lang="en-US" dirty="0" err="1">
                <a:latin typeface="Abadi" panose="020B0604020104020204" pitchFamily="34" charset="0"/>
              </a:rPr>
              <a:t>puedes</a:t>
            </a:r>
            <a:r>
              <a:rPr lang="en-US" dirty="0">
                <a:latin typeface="Abadi" panose="020B0604020104020204" pitchFamily="34" charset="0"/>
              </a:rPr>
              <a:t> </a:t>
            </a:r>
            <a:r>
              <a:rPr lang="en-US" dirty="0" err="1">
                <a:latin typeface="Abadi" panose="020B0604020104020204" pitchFamily="34" charset="0"/>
              </a:rPr>
              <a:t>modificar</a:t>
            </a:r>
            <a:r>
              <a:rPr lang="en-US" dirty="0">
                <a:latin typeface="Abadi" panose="020B0604020104020204" pitchFamily="34" charset="0"/>
              </a:rPr>
              <a:t> la BBDD</a:t>
            </a:r>
          </a:p>
          <a:p>
            <a:r>
              <a:rPr lang="en-US" dirty="0">
                <a:latin typeface="Abadi" panose="020B0604020104020204" pitchFamily="34" charset="0"/>
              </a:rPr>
              <a:t>-Se </a:t>
            </a:r>
            <a:r>
              <a:rPr lang="en-US" dirty="0" err="1">
                <a:latin typeface="Abadi" panose="020B0604020104020204" pitchFamily="34" charset="0"/>
              </a:rPr>
              <a:t>pueden</a:t>
            </a:r>
            <a:r>
              <a:rPr lang="en-US" dirty="0">
                <a:latin typeface="Abadi" panose="020B0604020104020204" pitchFamily="34" charset="0"/>
              </a:rPr>
              <a:t> </a:t>
            </a:r>
            <a:r>
              <a:rPr lang="en-US" dirty="0" err="1">
                <a:latin typeface="Abadi" panose="020B0604020104020204" pitchFamily="34" charset="0"/>
              </a:rPr>
              <a:t>buscar</a:t>
            </a:r>
            <a:r>
              <a:rPr lang="en-US" dirty="0">
                <a:latin typeface="Abadi" panose="020B0604020104020204" pitchFamily="34" charset="0"/>
              </a:rPr>
              <a:t> bypasses de SIP </a:t>
            </a:r>
            <a:r>
              <a:rPr lang="en-US" dirty="0" err="1">
                <a:latin typeface="Abadi" panose="020B0604020104020204" pitchFamily="34" charset="0"/>
              </a:rPr>
              <a:t>en</a:t>
            </a:r>
            <a:r>
              <a:rPr lang="en-US" dirty="0">
                <a:latin typeface="Abadi" panose="020B0604020104020204" pitchFamily="34" charset="0"/>
              </a:rPr>
              <a:t> las apps que </a:t>
            </a:r>
            <a:r>
              <a:rPr lang="en-US" dirty="0" err="1">
                <a:latin typeface="Abadi" panose="020B0604020104020204" pitchFamily="34" charset="0"/>
              </a:rPr>
              <a:t>tengan</a:t>
            </a:r>
            <a:r>
              <a:rPr lang="en-US" dirty="0">
                <a:latin typeface="Abadi" panose="020B0604020104020204" pitchFamily="34" charset="0"/>
              </a:rPr>
              <a:t> </a:t>
            </a:r>
            <a:r>
              <a:rPr lang="en-US" dirty="0" err="1">
                <a:latin typeface="Abadi" panose="020B0604020104020204" pitchFamily="34" charset="0"/>
              </a:rPr>
              <a:t>el</a:t>
            </a:r>
            <a:r>
              <a:rPr lang="en-US" dirty="0">
                <a:latin typeface="Abadi" panose="020B0604020104020204" pitchFamily="34" charset="0"/>
              </a:rPr>
              <a:t> entitlement </a:t>
            </a:r>
            <a:r>
              <a:rPr lang="en-US" dirty="0" err="1">
                <a:latin typeface="Abadi" panose="020B0604020104020204" pitchFamily="34" charset="0"/>
              </a:rPr>
              <a:t>com.apple.rootless.install</a:t>
            </a:r>
            <a:r>
              <a:rPr lang="en-US" dirty="0">
                <a:latin typeface="Abadi" panose="020B0604020104020204" pitchFamily="34" charset="0"/>
              </a:rPr>
              <a:t> (y .heritable) </a:t>
            </a:r>
          </a:p>
          <a:p>
            <a:r>
              <a:rPr lang="en-US" dirty="0">
                <a:latin typeface="Abadi" panose="020B0604020104020204" pitchFamily="34" charset="0"/>
              </a:rPr>
              <a:t>-https://cve.mitre.org/</a:t>
            </a:r>
            <a:r>
              <a:rPr lang="en-US" dirty="0" err="1">
                <a:latin typeface="Abadi" panose="020B0604020104020204" pitchFamily="34" charset="0"/>
              </a:rPr>
              <a:t>cgi</a:t>
            </a:r>
            <a:r>
              <a:rPr lang="en-US" dirty="0">
                <a:latin typeface="Abadi" panose="020B0604020104020204" pitchFamily="34" charset="0"/>
              </a:rPr>
              <a:t>-bin/</a:t>
            </a:r>
            <a:r>
              <a:rPr lang="en-US" dirty="0" err="1">
                <a:latin typeface="Abadi" panose="020B0604020104020204" pitchFamily="34" charset="0"/>
              </a:rPr>
              <a:t>cvekey.cgi?keyword</a:t>
            </a:r>
            <a:r>
              <a:rPr lang="en-US" dirty="0">
                <a:latin typeface="Abadi" panose="020B0604020104020204" pitchFamily="34" charset="0"/>
              </a:rPr>
              <a:t>=</a:t>
            </a:r>
            <a:r>
              <a:rPr lang="en-US" dirty="0" err="1">
                <a:latin typeface="Abadi" panose="020B0604020104020204" pitchFamily="34" charset="0"/>
              </a:rPr>
              <a:t>macos</a:t>
            </a:r>
            <a:r>
              <a:rPr lang="en-US" dirty="0">
                <a:latin typeface="Abadi" panose="020B0604020104020204" pitchFamily="34" charset="0"/>
              </a:rPr>
              <a:t> (</a:t>
            </a:r>
            <a:r>
              <a:rPr lang="en-US" dirty="0" err="1">
                <a:latin typeface="Abadi" panose="020B0604020104020204" pitchFamily="34" charset="0"/>
              </a:rPr>
              <a:t>buscar</a:t>
            </a:r>
            <a:r>
              <a:rPr lang="en-US" dirty="0">
                <a:latin typeface="Abadi" panose="020B0604020104020204" pitchFamily="34" charset="0"/>
              </a:rPr>
              <a:t> protected parts)</a:t>
            </a:r>
          </a:p>
          <a:p>
            <a:r>
              <a:rPr lang="es-ES" dirty="0">
                <a:latin typeface="Abadi" panose="020B0604020104020204" pitchFamily="34" charset="0"/>
              </a:rPr>
              <a:t>-Instaladores firmados por Apple -&gt; bypass SIP</a:t>
            </a:r>
          </a:p>
          <a:p>
            <a:r>
              <a:rPr lang="es-ES" dirty="0">
                <a:latin typeface="Abadi" panose="020B0604020104020204" pitchFamily="34" charset="0"/>
              </a:rPr>
              <a:t>-Persistencia a través de ficheros que están en </a:t>
            </a:r>
            <a:r>
              <a:rPr lang="es-ES" dirty="0" err="1">
                <a:latin typeface="Abadi" panose="020B0604020104020204" pitchFamily="34" charset="0"/>
              </a:rPr>
              <a:t>rootless</a:t>
            </a:r>
            <a:endParaRPr lang="es-ES" dirty="0">
              <a:latin typeface="Abadi" panose="020B0604020104020204" pitchFamily="34" charset="0"/>
            </a:endParaRPr>
          </a:p>
          <a:p>
            <a:r>
              <a:rPr lang="es-ES" dirty="0">
                <a:latin typeface="Abadi" panose="020B0604020104020204" pitchFamily="34" charset="0"/>
              </a:rPr>
              <a:t>pero que ya no existen</a:t>
            </a:r>
          </a:p>
          <a:p>
            <a:endParaRPr lang="es-ES" dirty="0"/>
          </a:p>
        </p:txBody>
      </p:sp>
      <p:pic>
        <p:nvPicPr>
          <p:cNvPr id="15" name="Imagen 14">
            <a:extLst>
              <a:ext uri="{FF2B5EF4-FFF2-40B4-BE49-F238E27FC236}">
                <a16:creationId xmlns:a16="http://schemas.microsoft.com/office/drawing/2014/main" id="{75B3F97A-F653-7909-647E-EFE9E898B798}"/>
              </a:ext>
            </a:extLst>
          </p:cNvPr>
          <p:cNvPicPr>
            <a:picLocks noChangeAspect="1"/>
          </p:cNvPicPr>
          <p:nvPr/>
        </p:nvPicPr>
        <p:blipFill>
          <a:blip r:embed="rId6"/>
          <a:stretch>
            <a:fillRect/>
          </a:stretch>
        </p:blipFill>
        <p:spPr>
          <a:xfrm>
            <a:off x="7197726" y="3001269"/>
            <a:ext cx="4048125" cy="409575"/>
          </a:xfrm>
          <a:prstGeom prst="rect">
            <a:avLst/>
          </a:prstGeom>
        </p:spPr>
      </p:pic>
      <p:pic>
        <p:nvPicPr>
          <p:cNvPr id="8" name="Imagen 7">
            <a:extLst>
              <a:ext uri="{FF2B5EF4-FFF2-40B4-BE49-F238E27FC236}">
                <a16:creationId xmlns:a16="http://schemas.microsoft.com/office/drawing/2014/main" id="{8ACCA641-4906-DEAC-ADC0-18E7C2C13E19}"/>
              </a:ext>
            </a:extLst>
          </p:cNvPr>
          <p:cNvPicPr>
            <a:picLocks noChangeAspect="1"/>
          </p:cNvPicPr>
          <p:nvPr/>
        </p:nvPicPr>
        <p:blipFill>
          <a:blip r:embed="rId7"/>
          <a:stretch>
            <a:fillRect/>
          </a:stretch>
        </p:blipFill>
        <p:spPr>
          <a:xfrm>
            <a:off x="6278756" y="3488576"/>
            <a:ext cx="5027416" cy="2771812"/>
          </a:xfrm>
          <a:prstGeom prst="rect">
            <a:avLst/>
          </a:prstGeom>
        </p:spPr>
      </p:pic>
      <p:pic>
        <p:nvPicPr>
          <p:cNvPr id="16" name="Imagen 15">
            <a:extLst>
              <a:ext uri="{FF2B5EF4-FFF2-40B4-BE49-F238E27FC236}">
                <a16:creationId xmlns:a16="http://schemas.microsoft.com/office/drawing/2014/main" id="{7F338729-B8CE-9553-5F55-C34F1E65C82F}"/>
              </a:ext>
            </a:extLst>
          </p:cNvPr>
          <p:cNvPicPr>
            <a:picLocks noChangeAspect="1"/>
          </p:cNvPicPr>
          <p:nvPr/>
        </p:nvPicPr>
        <p:blipFill>
          <a:blip r:embed="rId8"/>
          <a:stretch>
            <a:fillRect/>
          </a:stretch>
        </p:blipFill>
        <p:spPr>
          <a:xfrm>
            <a:off x="695530" y="5651865"/>
            <a:ext cx="3943900" cy="304843"/>
          </a:xfrm>
          <a:prstGeom prst="rect">
            <a:avLst/>
          </a:prstGeom>
        </p:spPr>
      </p:pic>
    </p:spTree>
    <p:extLst>
      <p:ext uri="{BB962C8B-B14F-4D97-AF65-F5344CB8AC3E}">
        <p14:creationId xmlns:p14="http://schemas.microsoft.com/office/powerpoint/2010/main" val="4025200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RootedCON">
            <a:extLst>
              <a:ext uri="{FF2B5EF4-FFF2-40B4-BE49-F238E27FC236}">
                <a16:creationId xmlns:a16="http://schemas.microsoft.com/office/drawing/2014/main" id="{ACC5FB14-6180-252D-0EE5-AF82CF60D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8534" y="251211"/>
            <a:ext cx="2767369" cy="36177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23D38030-3B77-759C-A87B-AC124CF1132C}"/>
              </a:ext>
            </a:extLst>
          </p:cNvPr>
          <p:cNvSpPr txBox="1"/>
          <p:nvPr/>
        </p:nvSpPr>
        <p:spPr>
          <a:xfrm>
            <a:off x="787211" y="366326"/>
            <a:ext cx="8502073" cy="523220"/>
          </a:xfrm>
          <a:prstGeom prst="rect">
            <a:avLst/>
          </a:prstGeom>
          <a:noFill/>
        </p:spPr>
        <p:txBody>
          <a:bodyPr wrap="square" rtlCol="0">
            <a:spAutoFit/>
          </a:bodyPr>
          <a:lstStyle/>
          <a:p>
            <a:r>
              <a:rPr lang="es-ES" sz="2800" b="1" dirty="0">
                <a:latin typeface="Bernard MT Condensed" panose="02050806060905020404" pitchFamily="18" charset="0"/>
              </a:rPr>
              <a:t>SIP</a:t>
            </a:r>
          </a:p>
        </p:txBody>
      </p:sp>
      <p:cxnSp>
        <p:nvCxnSpPr>
          <p:cNvPr id="4" name="Conector recto 3">
            <a:extLst>
              <a:ext uri="{FF2B5EF4-FFF2-40B4-BE49-F238E27FC236}">
                <a16:creationId xmlns:a16="http://schemas.microsoft.com/office/drawing/2014/main" id="{964AE8FC-DDC8-C9E5-1AF8-3FB298255456}"/>
              </a:ext>
            </a:extLst>
          </p:cNvPr>
          <p:cNvCxnSpPr>
            <a:cxnSpLocks/>
          </p:cNvCxnSpPr>
          <p:nvPr/>
        </p:nvCxnSpPr>
        <p:spPr>
          <a:xfrm>
            <a:off x="249382" y="6474691"/>
            <a:ext cx="11647054" cy="0"/>
          </a:xfrm>
          <a:prstGeom prst="line">
            <a:avLst/>
          </a:prstGeom>
          <a:ln/>
        </p:spPr>
        <p:style>
          <a:lnRef idx="3">
            <a:schemeClr val="dk1"/>
          </a:lnRef>
          <a:fillRef idx="0">
            <a:schemeClr val="dk1"/>
          </a:fillRef>
          <a:effectRef idx="2">
            <a:schemeClr val="dk1"/>
          </a:effectRef>
          <a:fontRef idx="minor">
            <a:schemeClr val="tx1"/>
          </a:fontRef>
        </p:style>
      </p:cxnSp>
      <p:sp>
        <p:nvSpPr>
          <p:cNvPr id="5" name="CuadroTexto 4">
            <a:extLst>
              <a:ext uri="{FF2B5EF4-FFF2-40B4-BE49-F238E27FC236}">
                <a16:creationId xmlns:a16="http://schemas.microsoft.com/office/drawing/2014/main" id="{BF3A6B16-FA64-F7CC-BABB-15E3305AFDE8}"/>
              </a:ext>
            </a:extLst>
          </p:cNvPr>
          <p:cNvSpPr txBox="1"/>
          <p:nvPr/>
        </p:nvSpPr>
        <p:spPr>
          <a:xfrm>
            <a:off x="11434618" y="6095938"/>
            <a:ext cx="461818" cy="369332"/>
          </a:xfrm>
          <a:prstGeom prst="rect">
            <a:avLst/>
          </a:prstGeom>
          <a:noFill/>
        </p:spPr>
        <p:txBody>
          <a:bodyPr wrap="square" rtlCol="0">
            <a:spAutoFit/>
          </a:bodyPr>
          <a:lstStyle/>
          <a:p>
            <a:r>
              <a:rPr lang="es-ES" b="1" dirty="0"/>
              <a:t>14</a:t>
            </a:r>
          </a:p>
        </p:txBody>
      </p:sp>
      <p:pic>
        <p:nvPicPr>
          <p:cNvPr id="14" name="Imagen 13">
            <a:extLst>
              <a:ext uri="{FF2B5EF4-FFF2-40B4-BE49-F238E27FC236}">
                <a16:creationId xmlns:a16="http://schemas.microsoft.com/office/drawing/2014/main" id="{E0A0810B-0A50-184A-1A52-F99E28A9EF00}"/>
              </a:ext>
            </a:extLst>
          </p:cNvPr>
          <p:cNvPicPr>
            <a:picLocks noChangeAspect="1"/>
          </p:cNvPicPr>
          <p:nvPr/>
        </p:nvPicPr>
        <p:blipFill>
          <a:blip r:embed="rId3"/>
          <a:stretch>
            <a:fillRect/>
          </a:stretch>
        </p:blipFill>
        <p:spPr>
          <a:xfrm>
            <a:off x="861956" y="1402123"/>
            <a:ext cx="5770656" cy="3426756"/>
          </a:xfrm>
          <a:prstGeom prst="rect">
            <a:avLst/>
          </a:prstGeom>
        </p:spPr>
      </p:pic>
      <p:sp>
        <p:nvSpPr>
          <p:cNvPr id="16" name="CuadroTexto 15">
            <a:extLst>
              <a:ext uri="{FF2B5EF4-FFF2-40B4-BE49-F238E27FC236}">
                <a16:creationId xmlns:a16="http://schemas.microsoft.com/office/drawing/2014/main" id="{7494A9A4-2E9A-ED59-4DA5-1A97C6CEF90C}"/>
              </a:ext>
            </a:extLst>
          </p:cNvPr>
          <p:cNvSpPr txBox="1"/>
          <p:nvPr/>
        </p:nvSpPr>
        <p:spPr>
          <a:xfrm>
            <a:off x="7306322" y="1402123"/>
            <a:ext cx="4128296" cy="2585323"/>
          </a:xfrm>
          <a:prstGeom prst="rect">
            <a:avLst/>
          </a:prstGeom>
          <a:noFill/>
        </p:spPr>
        <p:txBody>
          <a:bodyPr wrap="square" rtlCol="0">
            <a:spAutoFit/>
          </a:bodyPr>
          <a:lstStyle/>
          <a:p>
            <a:r>
              <a:rPr lang="es-ES" dirty="0">
                <a:latin typeface="Abadi" panose="020B0604020104020204" pitchFamily="34" charset="0"/>
              </a:rPr>
              <a:t>-Obtener hash de todos los componentes que conocemos de la </a:t>
            </a:r>
            <a:r>
              <a:rPr lang="es-ES" dirty="0" err="1">
                <a:latin typeface="Abadi" panose="020B0604020104020204" pitchFamily="34" charset="0"/>
              </a:rPr>
              <a:t>vuln</a:t>
            </a:r>
            <a:endParaRPr lang="es-ES" dirty="0">
              <a:latin typeface="Abadi" panose="020B0604020104020204" pitchFamily="34" charset="0"/>
            </a:endParaRPr>
          </a:p>
          <a:p>
            <a:r>
              <a:rPr lang="es-ES" dirty="0">
                <a:latin typeface="Abadi" panose="020B0604020104020204" pitchFamily="34" charset="0"/>
              </a:rPr>
              <a:t>-Actualizar</a:t>
            </a:r>
          </a:p>
          <a:p>
            <a:r>
              <a:rPr lang="es-ES" dirty="0">
                <a:latin typeface="Abadi" panose="020B0604020104020204" pitchFamily="34" charset="0"/>
              </a:rPr>
              <a:t>-Ver los hashes que han cambiado/monitorizar con </a:t>
            </a:r>
            <a:r>
              <a:rPr lang="es-ES" dirty="0" err="1">
                <a:latin typeface="Abadi" panose="020B0604020104020204" pitchFamily="34" charset="0"/>
              </a:rPr>
              <a:t>FileMonitor</a:t>
            </a:r>
            <a:endParaRPr lang="es-ES" dirty="0">
              <a:latin typeface="Abadi" panose="020B0604020104020204" pitchFamily="34" charset="0"/>
            </a:endParaRPr>
          </a:p>
          <a:p>
            <a:r>
              <a:rPr lang="es-ES" dirty="0">
                <a:latin typeface="Abadi" panose="020B0604020104020204" pitchFamily="34" charset="0"/>
              </a:rPr>
              <a:t>-</a:t>
            </a:r>
            <a:r>
              <a:rPr lang="es-ES" dirty="0" err="1">
                <a:latin typeface="Abadi" panose="020B0604020104020204" pitchFamily="34" charset="0"/>
              </a:rPr>
              <a:t>Bindiff</a:t>
            </a:r>
            <a:endParaRPr lang="es-ES" dirty="0">
              <a:latin typeface="Abadi" panose="020B0604020104020204" pitchFamily="34" charset="0"/>
            </a:endParaRPr>
          </a:p>
          <a:p>
            <a:endParaRPr lang="es-ES" dirty="0">
              <a:latin typeface="Abadi" panose="020B0604020104020204" pitchFamily="34" charset="0"/>
            </a:endParaRPr>
          </a:p>
          <a:p>
            <a:r>
              <a:rPr lang="es-ES" dirty="0">
                <a:latin typeface="Abadi" panose="020B0604020104020204" pitchFamily="34" charset="0"/>
              </a:rPr>
              <a:t>O en lugar de actualizar directamente, ver los </a:t>
            </a:r>
            <a:r>
              <a:rPr lang="es-ES" dirty="0" err="1">
                <a:latin typeface="Abadi" panose="020B0604020104020204" pitchFamily="34" charset="0"/>
              </a:rPr>
              <a:t>updates</a:t>
            </a:r>
            <a:r>
              <a:rPr lang="es-ES" dirty="0">
                <a:latin typeface="Abadi" panose="020B0604020104020204" pitchFamily="34" charset="0"/>
              </a:rPr>
              <a:t> en /Library/</a:t>
            </a:r>
            <a:r>
              <a:rPr lang="es-ES" dirty="0" err="1">
                <a:latin typeface="Abadi" panose="020B0604020104020204" pitchFamily="34" charset="0"/>
              </a:rPr>
              <a:t>Updates</a:t>
            </a:r>
            <a:endParaRPr lang="es-ES" dirty="0">
              <a:latin typeface="Abadi" panose="020B0604020104020204" pitchFamily="34" charset="0"/>
            </a:endParaRPr>
          </a:p>
        </p:txBody>
      </p:sp>
    </p:spTree>
    <p:extLst>
      <p:ext uri="{BB962C8B-B14F-4D97-AF65-F5344CB8AC3E}">
        <p14:creationId xmlns:p14="http://schemas.microsoft.com/office/powerpoint/2010/main" val="1672805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RootedCON">
            <a:extLst>
              <a:ext uri="{FF2B5EF4-FFF2-40B4-BE49-F238E27FC236}">
                <a16:creationId xmlns:a16="http://schemas.microsoft.com/office/drawing/2014/main" id="{ACC5FB14-6180-252D-0EE5-AF82CF60D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8534" y="251211"/>
            <a:ext cx="2767369" cy="36177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23D38030-3B77-759C-A87B-AC124CF1132C}"/>
              </a:ext>
            </a:extLst>
          </p:cNvPr>
          <p:cNvSpPr txBox="1"/>
          <p:nvPr/>
        </p:nvSpPr>
        <p:spPr>
          <a:xfrm>
            <a:off x="787211" y="366326"/>
            <a:ext cx="8502073" cy="523220"/>
          </a:xfrm>
          <a:prstGeom prst="rect">
            <a:avLst/>
          </a:prstGeom>
          <a:noFill/>
        </p:spPr>
        <p:txBody>
          <a:bodyPr wrap="square" rtlCol="0">
            <a:spAutoFit/>
          </a:bodyPr>
          <a:lstStyle/>
          <a:p>
            <a:r>
              <a:rPr lang="es-ES" sz="2800" b="1" dirty="0">
                <a:latin typeface="Bernard MT Condensed" panose="02050806060905020404" pitchFamily="18" charset="0"/>
              </a:rPr>
              <a:t>Gatekeeper</a:t>
            </a:r>
          </a:p>
        </p:txBody>
      </p:sp>
      <p:cxnSp>
        <p:nvCxnSpPr>
          <p:cNvPr id="4" name="Conector recto 3">
            <a:extLst>
              <a:ext uri="{FF2B5EF4-FFF2-40B4-BE49-F238E27FC236}">
                <a16:creationId xmlns:a16="http://schemas.microsoft.com/office/drawing/2014/main" id="{964AE8FC-DDC8-C9E5-1AF8-3FB298255456}"/>
              </a:ext>
            </a:extLst>
          </p:cNvPr>
          <p:cNvCxnSpPr>
            <a:cxnSpLocks/>
          </p:cNvCxnSpPr>
          <p:nvPr/>
        </p:nvCxnSpPr>
        <p:spPr>
          <a:xfrm>
            <a:off x="249382" y="6474691"/>
            <a:ext cx="11647054" cy="0"/>
          </a:xfrm>
          <a:prstGeom prst="line">
            <a:avLst/>
          </a:prstGeom>
          <a:ln/>
        </p:spPr>
        <p:style>
          <a:lnRef idx="3">
            <a:schemeClr val="dk1"/>
          </a:lnRef>
          <a:fillRef idx="0">
            <a:schemeClr val="dk1"/>
          </a:fillRef>
          <a:effectRef idx="2">
            <a:schemeClr val="dk1"/>
          </a:effectRef>
          <a:fontRef idx="minor">
            <a:schemeClr val="tx1"/>
          </a:fontRef>
        </p:style>
      </p:cxnSp>
      <p:sp>
        <p:nvSpPr>
          <p:cNvPr id="5" name="CuadroTexto 4">
            <a:extLst>
              <a:ext uri="{FF2B5EF4-FFF2-40B4-BE49-F238E27FC236}">
                <a16:creationId xmlns:a16="http://schemas.microsoft.com/office/drawing/2014/main" id="{BF3A6B16-FA64-F7CC-BABB-15E3305AFDE8}"/>
              </a:ext>
            </a:extLst>
          </p:cNvPr>
          <p:cNvSpPr txBox="1"/>
          <p:nvPr/>
        </p:nvSpPr>
        <p:spPr>
          <a:xfrm>
            <a:off x="11434618" y="6095938"/>
            <a:ext cx="508000" cy="369332"/>
          </a:xfrm>
          <a:prstGeom prst="rect">
            <a:avLst/>
          </a:prstGeom>
          <a:noFill/>
        </p:spPr>
        <p:txBody>
          <a:bodyPr wrap="square" rtlCol="0">
            <a:spAutoFit/>
          </a:bodyPr>
          <a:lstStyle/>
          <a:p>
            <a:r>
              <a:rPr lang="es-ES" b="1" dirty="0"/>
              <a:t>15</a:t>
            </a:r>
          </a:p>
        </p:txBody>
      </p:sp>
      <p:pic>
        <p:nvPicPr>
          <p:cNvPr id="7" name="Imagen 6">
            <a:extLst>
              <a:ext uri="{FF2B5EF4-FFF2-40B4-BE49-F238E27FC236}">
                <a16:creationId xmlns:a16="http://schemas.microsoft.com/office/drawing/2014/main" id="{5B528A21-3F13-7F71-5938-6F3DF810DF7B}"/>
              </a:ext>
            </a:extLst>
          </p:cNvPr>
          <p:cNvPicPr>
            <a:picLocks noChangeAspect="1"/>
          </p:cNvPicPr>
          <p:nvPr/>
        </p:nvPicPr>
        <p:blipFill>
          <a:blip r:embed="rId3"/>
          <a:stretch>
            <a:fillRect/>
          </a:stretch>
        </p:blipFill>
        <p:spPr>
          <a:xfrm>
            <a:off x="659748" y="5161831"/>
            <a:ext cx="6296025" cy="590550"/>
          </a:xfrm>
          <a:prstGeom prst="rect">
            <a:avLst/>
          </a:prstGeom>
        </p:spPr>
      </p:pic>
      <p:pic>
        <p:nvPicPr>
          <p:cNvPr id="10" name="Imagen 9" descr="Interfaz de usuario gráfica, Texto, Aplicación&#10;&#10;Descripción generada automáticamente">
            <a:extLst>
              <a:ext uri="{FF2B5EF4-FFF2-40B4-BE49-F238E27FC236}">
                <a16:creationId xmlns:a16="http://schemas.microsoft.com/office/drawing/2014/main" id="{49AA844E-D668-7649-910F-B20F9402E2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211" y="1255872"/>
            <a:ext cx="3134162" cy="3277057"/>
          </a:xfrm>
          <a:prstGeom prst="rect">
            <a:avLst/>
          </a:prstGeom>
        </p:spPr>
      </p:pic>
      <p:sp>
        <p:nvSpPr>
          <p:cNvPr id="11" name="CuadroTexto 10">
            <a:extLst>
              <a:ext uri="{FF2B5EF4-FFF2-40B4-BE49-F238E27FC236}">
                <a16:creationId xmlns:a16="http://schemas.microsoft.com/office/drawing/2014/main" id="{829D165C-0254-876B-3EA1-1CB5B02FAC29}"/>
              </a:ext>
            </a:extLst>
          </p:cNvPr>
          <p:cNvSpPr txBox="1"/>
          <p:nvPr/>
        </p:nvSpPr>
        <p:spPr>
          <a:xfrm>
            <a:off x="5619565" y="898967"/>
            <a:ext cx="5616548" cy="5355312"/>
          </a:xfrm>
          <a:prstGeom prst="rect">
            <a:avLst/>
          </a:prstGeom>
          <a:noFill/>
        </p:spPr>
        <p:txBody>
          <a:bodyPr wrap="square" rtlCol="0">
            <a:spAutoFit/>
          </a:bodyPr>
          <a:lstStyle/>
          <a:p>
            <a:r>
              <a:rPr lang="es-ES" dirty="0">
                <a:latin typeface="Abadi" panose="020B0604020104020204" pitchFamily="34" charset="0"/>
              </a:rPr>
              <a:t>-Lo siguiente después de File </a:t>
            </a:r>
            <a:r>
              <a:rPr lang="es-ES" dirty="0" err="1">
                <a:latin typeface="Abadi" panose="020B0604020104020204" pitchFamily="34" charset="0"/>
              </a:rPr>
              <a:t>Quarantine</a:t>
            </a:r>
            <a:r>
              <a:rPr lang="es-ES" dirty="0">
                <a:latin typeface="Abadi" panose="020B0604020104020204" pitchFamily="34" charset="0"/>
              </a:rPr>
              <a:t>, la diferencia es que solo aplica a lo que se ejecuta, no a lo que se ejecuta (y solo a lo que se le hace doble </a:t>
            </a:r>
            <a:r>
              <a:rPr lang="es-ES" dirty="0" err="1">
                <a:latin typeface="Abadi" panose="020B0604020104020204" pitchFamily="34" charset="0"/>
              </a:rPr>
              <a:t>click</a:t>
            </a:r>
            <a:r>
              <a:rPr lang="es-ES" dirty="0">
                <a:latin typeface="Abadi" panose="020B0604020104020204" pitchFamily="34" charset="0"/>
              </a:rPr>
              <a:t>).</a:t>
            </a:r>
          </a:p>
          <a:p>
            <a:endParaRPr lang="es-ES" dirty="0">
              <a:latin typeface="Abadi" panose="020B0604020104020204" pitchFamily="34" charset="0"/>
            </a:endParaRPr>
          </a:p>
          <a:p>
            <a:r>
              <a:rPr lang="es-ES" dirty="0">
                <a:latin typeface="Abadi" panose="020B0604020104020204" pitchFamily="34" charset="0"/>
              </a:rPr>
              <a:t>-Comprueba la firma (usa </a:t>
            </a:r>
            <a:r>
              <a:rPr lang="es-ES" dirty="0" err="1">
                <a:latin typeface="Abadi" panose="020B0604020104020204" pitchFamily="34" charset="0"/>
              </a:rPr>
              <a:t>XProtect</a:t>
            </a:r>
            <a:r>
              <a:rPr lang="es-ES" dirty="0">
                <a:latin typeface="Abadi" panose="020B0604020104020204" pitchFamily="34" charset="0"/>
              </a:rPr>
              <a:t> y AMFI) y la notarización</a:t>
            </a:r>
          </a:p>
          <a:p>
            <a:endParaRPr lang="es-ES" dirty="0">
              <a:latin typeface="Abadi" panose="020B0604020104020204" pitchFamily="34" charset="0"/>
            </a:endParaRPr>
          </a:p>
          <a:p>
            <a:r>
              <a:rPr lang="es-ES" dirty="0">
                <a:latin typeface="Abadi" panose="020B0604020104020204" pitchFamily="34" charset="0"/>
              </a:rPr>
              <a:t>-Su BBDD está en /</a:t>
            </a:r>
            <a:r>
              <a:rPr lang="es-ES" dirty="0" err="1">
                <a:latin typeface="Abadi" panose="020B0604020104020204" pitchFamily="34" charset="0"/>
              </a:rPr>
              <a:t>var</a:t>
            </a:r>
            <a:r>
              <a:rPr lang="es-ES" dirty="0">
                <a:latin typeface="Abadi" panose="020B0604020104020204" pitchFamily="34" charset="0"/>
              </a:rPr>
              <a:t>/</a:t>
            </a:r>
            <a:r>
              <a:rPr lang="es-ES" dirty="0" err="1">
                <a:latin typeface="Abadi" panose="020B0604020104020204" pitchFamily="34" charset="0"/>
              </a:rPr>
              <a:t>db</a:t>
            </a:r>
            <a:r>
              <a:rPr lang="es-ES" dirty="0">
                <a:latin typeface="Abadi" panose="020B0604020104020204" pitchFamily="34" charset="0"/>
              </a:rPr>
              <a:t>/</a:t>
            </a:r>
            <a:r>
              <a:rPr lang="es-ES" dirty="0" err="1">
                <a:latin typeface="Abadi" panose="020B0604020104020204" pitchFamily="34" charset="0"/>
              </a:rPr>
              <a:t>SystemPolicy</a:t>
            </a:r>
            <a:endParaRPr lang="es-ES" dirty="0">
              <a:latin typeface="Abadi" panose="020B0604020104020204" pitchFamily="34" charset="0"/>
            </a:endParaRPr>
          </a:p>
          <a:p>
            <a:r>
              <a:rPr lang="es-ES" dirty="0">
                <a:latin typeface="Abadi" panose="020B0604020104020204" pitchFamily="34" charset="0"/>
              </a:rPr>
              <a:t>-Según MITRE hay varios fallos recientes, pero los dos últimos del año pasado se solucionaron con el </a:t>
            </a:r>
            <a:r>
              <a:rPr lang="es-ES" dirty="0" err="1">
                <a:latin typeface="Abadi" panose="020B0604020104020204" pitchFamily="34" charset="0"/>
              </a:rPr>
              <a:t>update</a:t>
            </a:r>
            <a:r>
              <a:rPr lang="es-ES" dirty="0">
                <a:latin typeface="Abadi" panose="020B0604020104020204" pitchFamily="34" charset="0"/>
              </a:rPr>
              <a:t> a Sonoma</a:t>
            </a:r>
          </a:p>
          <a:p>
            <a:endParaRPr lang="es-ES" dirty="0">
              <a:latin typeface="Abadi" panose="020B0604020104020204" pitchFamily="34" charset="0"/>
            </a:endParaRPr>
          </a:p>
          <a:p>
            <a:r>
              <a:rPr lang="es-ES" dirty="0">
                <a:latin typeface="Abadi" panose="020B0604020104020204" pitchFamily="34" charset="0"/>
              </a:rPr>
              <a:t>-</a:t>
            </a:r>
            <a:r>
              <a:rPr lang="es-ES" b="0" i="0" dirty="0" err="1">
                <a:solidFill>
                  <a:srgbClr val="181B29"/>
                </a:solidFill>
                <a:effectLst/>
                <a:latin typeface="Abadi" panose="020B0604020104020204" pitchFamily="34" charset="0"/>
              </a:rPr>
              <a:t>com.apple.quarantine</a:t>
            </a:r>
            <a:r>
              <a:rPr lang="es-ES" b="0" i="0" dirty="0">
                <a:solidFill>
                  <a:srgbClr val="181B29"/>
                </a:solidFill>
                <a:effectLst/>
                <a:latin typeface="Abadi" panose="020B0604020104020204" pitchFamily="34" charset="0"/>
              </a:rPr>
              <a:t> es </a:t>
            </a:r>
            <a:r>
              <a:rPr lang="es-ES" dirty="0">
                <a:solidFill>
                  <a:srgbClr val="181B29"/>
                </a:solidFill>
                <a:latin typeface="Abadi" panose="020B0604020104020204" pitchFamily="34" charset="0"/>
              </a:rPr>
              <a:t>el mismo concepto que MOTW. Si un fichero lo tiene, se ejecuta Gatekeeper. Lo aplican los navegadores, clientes de correo etc.</a:t>
            </a:r>
          </a:p>
          <a:p>
            <a:endParaRPr lang="es-ES" dirty="0">
              <a:solidFill>
                <a:srgbClr val="181B29"/>
              </a:solidFill>
              <a:latin typeface="Abadi" panose="020B0604020104020204" pitchFamily="34" charset="0"/>
            </a:endParaRPr>
          </a:p>
          <a:p>
            <a:endParaRPr lang="es-ES" dirty="0">
              <a:solidFill>
                <a:srgbClr val="181B29"/>
              </a:solidFill>
              <a:latin typeface="SourceCodePro"/>
            </a:endParaRPr>
          </a:p>
          <a:p>
            <a:endParaRPr lang="es-ES" dirty="0">
              <a:solidFill>
                <a:srgbClr val="181B29"/>
              </a:solidFill>
              <a:latin typeface="SourceCodePro"/>
            </a:endParaRPr>
          </a:p>
          <a:p>
            <a:endParaRPr lang="es-ES" dirty="0">
              <a:solidFill>
                <a:srgbClr val="181B29"/>
              </a:solidFill>
              <a:latin typeface="SourceCodePro"/>
            </a:endParaRPr>
          </a:p>
        </p:txBody>
      </p:sp>
      <p:pic>
        <p:nvPicPr>
          <p:cNvPr id="6" name="Imagen 5">
            <a:extLst>
              <a:ext uri="{FF2B5EF4-FFF2-40B4-BE49-F238E27FC236}">
                <a16:creationId xmlns:a16="http://schemas.microsoft.com/office/drawing/2014/main" id="{FD98D4FA-DF5F-AD51-41FA-468F9FE33E95}"/>
              </a:ext>
            </a:extLst>
          </p:cNvPr>
          <p:cNvPicPr>
            <a:picLocks noChangeAspect="1"/>
          </p:cNvPicPr>
          <p:nvPr/>
        </p:nvPicPr>
        <p:blipFill>
          <a:blip r:embed="rId5"/>
          <a:stretch>
            <a:fillRect/>
          </a:stretch>
        </p:blipFill>
        <p:spPr>
          <a:xfrm>
            <a:off x="659748" y="5838282"/>
            <a:ext cx="8116433" cy="543001"/>
          </a:xfrm>
          <a:prstGeom prst="rect">
            <a:avLst/>
          </a:prstGeom>
        </p:spPr>
      </p:pic>
    </p:spTree>
    <p:extLst>
      <p:ext uri="{BB962C8B-B14F-4D97-AF65-F5344CB8AC3E}">
        <p14:creationId xmlns:p14="http://schemas.microsoft.com/office/powerpoint/2010/main" val="2872143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RootedCON">
            <a:extLst>
              <a:ext uri="{FF2B5EF4-FFF2-40B4-BE49-F238E27FC236}">
                <a16:creationId xmlns:a16="http://schemas.microsoft.com/office/drawing/2014/main" id="{ACC5FB14-6180-252D-0EE5-AF82CF60D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8534" y="251211"/>
            <a:ext cx="2767369" cy="36177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23D38030-3B77-759C-A87B-AC124CF1132C}"/>
              </a:ext>
            </a:extLst>
          </p:cNvPr>
          <p:cNvSpPr txBox="1"/>
          <p:nvPr/>
        </p:nvSpPr>
        <p:spPr>
          <a:xfrm>
            <a:off x="787211" y="366326"/>
            <a:ext cx="8502073" cy="523220"/>
          </a:xfrm>
          <a:prstGeom prst="rect">
            <a:avLst/>
          </a:prstGeom>
          <a:noFill/>
        </p:spPr>
        <p:txBody>
          <a:bodyPr wrap="square" rtlCol="0">
            <a:spAutoFit/>
          </a:bodyPr>
          <a:lstStyle/>
          <a:p>
            <a:r>
              <a:rPr lang="es-ES" sz="2800" b="1" dirty="0">
                <a:latin typeface="Bernard MT Condensed" panose="02050806060905020404" pitchFamily="18" charset="0"/>
              </a:rPr>
              <a:t>Gatekeeper</a:t>
            </a:r>
          </a:p>
        </p:txBody>
      </p:sp>
      <p:cxnSp>
        <p:nvCxnSpPr>
          <p:cNvPr id="4" name="Conector recto 3">
            <a:extLst>
              <a:ext uri="{FF2B5EF4-FFF2-40B4-BE49-F238E27FC236}">
                <a16:creationId xmlns:a16="http://schemas.microsoft.com/office/drawing/2014/main" id="{964AE8FC-DDC8-C9E5-1AF8-3FB298255456}"/>
              </a:ext>
            </a:extLst>
          </p:cNvPr>
          <p:cNvCxnSpPr>
            <a:cxnSpLocks/>
          </p:cNvCxnSpPr>
          <p:nvPr/>
        </p:nvCxnSpPr>
        <p:spPr>
          <a:xfrm>
            <a:off x="249382" y="6474691"/>
            <a:ext cx="11647054" cy="0"/>
          </a:xfrm>
          <a:prstGeom prst="line">
            <a:avLst/>
          </a:prstGeom>
          <a:ln/>
        </p:spPr>
        <p:style>
          <a:lnRef idx="3">
            <a:schemeClr val="dk1"/>
          </a:lnRef>
          <a:fillRef idx="0">
            <a:schemeClr val="dk1"/>
          </a:fillRef>
          <a:effectRef idx="2">
            <a:schemeClr val="dk1"/>
          </a:effectRef>
          <a:fontRef idx="minor">
            <a:schemeClr val="tx1"/>
          </a:fontRef>
        </p:style>
      </p:cxnSp>
      <p:sp>
        <p:nvSpPr>
          <p:cNvPr id="5" name="CuadroTexto 4">
            <a:extLst>
              <a:ext uri="{FF2B5EF4-FFF2-40B4-BE49-F238E27FC236}">
                <a16:creationId xmlns:a16="http://schemas.microsoft.com/office/drawing/2014/main" id="{BF3A6B16-FA64-F7CC-BABB-15E3305AFDE8}"/>
              </a:ext>
            </a:extLst>
          </p:cNvPr>
          <p:cNvSpPr txBox="1"/>
          <p:nvPr/>
        </p:nvSpPr>
        <p:spPr>
          <a:xfrm>
            <a:off x="11434618" y="6095938"/>
            <a:ext cx="461818" cy="369332"/>
          </a:xfrm>
          <a:prstGeom prst="rect">
            <a:avLst/>
          </a:prstGeom>
          <a:noFill/>
        </p:spPr>
        <p:txBody>
          <a:bodyPr wrap="square" rtlCol="0">
            <a:spAutoFit/>
          </a:bodyPr>
          <a:lstStyle/>
          <a:p>
            <a:r>
              <a:rPr lang="es-ES" b="1" dirty="0"/>
              <a:t>16</a:t>
            </a:r>
          </a:p>
        </p:txBody>
      </p:sp>
      <p:pic>
        <p:nvPicPr>
          <p:cNvPr id="8" name="Imagen 7">
            <a:extLst>
              <a:ext uri="{FF2B5EF4-FFF2-40B4-BE49-F238E27FC236}">
                <a16:creationId xmlns:a16="http://schemas.microsoft.com/office/drawing/2014/main" id="{9A3A0535-E463-4623-4BC1-A8912D134054}"/>
              </a:ext>
            </a:extLst>
          </p:cNvPr>
          <p:cNvPicPr>
            <a:picLocks noChangeAspect="1"/>
          </p:cNvPicPr>
          <p:nvPr/>
        </p:nvPicPr>
        <p:blipFill>
          <a:blip r:embed="rId3"/>
          <a:stretch>
            <a:fillRect/>
          </a:stretch>
        </p:blipFill>
        <p:spPr>
          <a:xfrm>
            <a:off x="902146" y="1182698"/>
            <a:ext cx="5193854" cy="3272345"/>
          </a:xfrm>
          <a:prstGeom prst="rect">
            <a:avLst/>
          </a:prstGeom>
        </p:spPr>
      </p:pic>
      <p:sp>
        <p:nvSpPr>
          <p:cNvPr id="9" name="CuadroTexto 8">
            <a:extLst>
              <a:ext uri="{FF2B5EF4-FFF2-40B4-BE49-F238E27FC236}">
                <a16:creationId xmlns:a16="http://schemas.microsoft.com/office/drawing/2014/main" id="{FB2D3E1A-919F-3204-CDC9-D5D92D56CD57}"/>
              </a:ext>
            </a:extLst>
          </p:cNvPr>
          <p:cNvSpPr txBox="1"/>
          <p:nvPr/>
        </p:nvSpPr>
        <p:spPr>
          <a:xfrm>
            <a:off x="360608" y="5675302"/>
            <a:ext cx="6741528" cy="646331"/>
          </a:xfrm>
          <a:prstGeom prst="rect">
            <a:avLst/>
          </a:prstGeom>
          <a:noFill/>
        </p:spPr>
        <p:txBody>
          <a:bodyPr wrap="square" rtlCol="0">
            <a:spAutoFit/>
          </a:bodyPr>
          <a:lstStyle/>
          <a:p>
            <a:r>
              <a:rPr lang="es-ES" sz="1000" baseline="30000" dirty="0">
                <a:solidFill>
                  <a:schemeClr val="tx1"/>
                </a:solidFill>
              </a:rPr>
              <a:t>1</a:t>
            </a:r>
            <a:r>
              <a:rPr lang="es-ES" sz="1000" dirty="0">
                <a:solidFill>
                  <a:schemeClr val="tx1"/>
                </a:solidFill>
              </a:rPr>
              <a:t> </a:t>
            </a:r>
            <a:r>
              <a:rPr lang="es-ES" sz="1200" dirty="0"/>
              <a:t>https://developer.apple.com/videos/play/wwdc2019/703/</a:t>
            </a:r>
          </a:p>
          <a:p>
            <a:endParaRPr lang="es-ES" sz="1200" dirty="0"/>
          </a:p>
          <a:p>
            <a:r>
              <a:rPr lang="es-ES" sz="1000" baseline="30000" dirty="0"/>
              <a:t>2</a:t>
            </a:r>
            <a:r>
              <a:rPr lang="es-ES" sz="1200" dirty="0"/>
              <a:t>https://dev.to/ajpagente/how-to-check-if-a-macos-app-is-notarized-8p4</a:t>
            </a:r>
          </a:p>
        </p:txBody>
      </p:sp>
      <p:sp>
        <p:nvSpPr>
          <p:cNvPr id="12" name="CuadroTexto 11">
            <a:extLst>
              <a:ext uri="{FF2B5EF4-FFF2-40B4-BE49-F238E27FC236}">
                <a16:creationId xmlns:a16="http://schemas.microsoft.com/office/drawing/2014/main" id="{3D330286-9B35-1B89-F018-9305D08FC218}"/>
              </a:ext>
            </a:extLst>
          </p:cNvPr>
          <p:cNvSpPr txBox="1"/>
          <p:nvPr/>
        </p:nvSpPr>
        <p:spPr>
          <a:xfrm>
            <a:off x="6596109" y="1296140"/>
            <a:ext cx="4838509" cy="2862322"/>
          </a:xfrm>
          <a:prstGeom prst="rect">
            <a:avLst/>
          </a:prstGeom>
          <a:noFill/>
        </p:spPr>
        <p:txBody>
          <a:bodyPr wrap="square" rtlCol="0">
            <a:spAutoFit/>
          </a:bodyPr>
          <a:lstStyle/>
          <a:p>
            <a:r>
              <a:rPr lang="es-ES" dirty="0">
                <a:latin typeface="Abadi" panose="020B0604020104020204" pitchFamily="34" charset="0"/>
              </a:rPr>
              <a:t>Notarización: proceso de revisión de software en busca de malware, la diferencia con la App </a:t>
            </a:r>
            <a:r>
              <a:rPr lang="es-ES" dirty="0" err="1">
                <a:latin typeface="Abadi" panose="020B0604020104020204" pitchFamily="34" charset="0"/>
              </a:rPr>
              <a:t>Review</a:t>
            </a:r>
            <a:r>
              <a:rPr lang="es-ES" dirty="0">
                <a:latin typeface="Abadi" panose="020B0604020104020204" pitchFamily="34" charset="0"/>
              </a:rPr>
              <a:t>, es que se usa para apps que no se distribuyen </a:t>
            </a:r>
            <a:r>
              <a:rPr lang="es-ES" dirty="0" err="1">
                <a:latin typeface="Abadi" panose="020B0604020104020204" pitchFamily="34" charset="0"/>
              </a:rPr>
              <a:t>via</a:t>
            </a:r>
            <a:r>
              <a:rPr lang="es-ES" dirty="0">
                <a:latin typeface="Abadi" panose="020B0604020104020204" pitchFamily="34" charset="0"/>
              </a:rPr>
              <a:t> </a:t>
            </a:r>
            <a:r>
              <a:rPr lang="es-ES" dirty="0" err="1">
                <a:latin typeface="Abadi" panose="020B0604020104020204" pitchFamily="34" charset="0"/>
              </a:rPr>
              <a:t>Appstore</a:t>
            </a:r>
            <a:r>
              <a:rPr lang="es-ES" dirty="0">
                <a:latin typeface="Abadi" panose="020B0604020104020204" pitchFamily="34" charset="0"/>
              </a:rPr>
              <a:t>. </a:t>
            </a:r>
          </a:p>
          <a:p>
            <a:endParaRPr lang="es-ES" dirty="0">
              <a:latin typeface="Abadi" panose="020B0604020104020204" pitchFamily="34" charset="0"/>
            </a:endParaRPr>
          </a:p>
          <a:p>
            <a:r>
              <a:rPr lang="es-ES" dirty="0">
                <a:latin typeface="Abadi" panose="020B0604020104020204" pitchFamily="34" charset="0"/>
              </a:rPr>
              <a:t>Para poder notarizar una app, tiene que tener el </a:t>
            </a:r>
            <a:r>
              <a:rPr lang="es-ES" dirty="0" err="1">
                <a:latin typeface="Abadi" panose="020B0604020104020204" pitchFamily="34" charset="0"/>
              </a:rPr>
              <a:t>hardening</a:t>
            </a:r>
            <a:r>
              <a:rPr lang="es-ES" dirty="0">
                <a:latin typeface="Abadi" panose="020B0604020104020204" pitchFamily="34" charset="0"/>
              </a:rPr>
              <a:t> </a:t>
            </a:r>
            <a:r>
              <a:rPr lang="es-ES" dirty="0" err="1">
                <a:latin typeface="Abadi" panose="020B0604020104020204" pitchFamily="34" charset="0"/>
              </a:rPr>
              <a:t>runtime</a:t>
            </a:r>
            <a:r>
              <a:rPr lang="es-ES" dirty="0">
                <a:latin typeface="Abadi" panose="020B0604020104020204" pitchFamily="34" charset="0"/>
              </a:rPr>
              <a:t> activado</a:t>
            </a:r>
          </a:p>
          <a:p>
            <a:endParaRPr lang="es-ES" dirty="0">
              <a:latin typeface="Abadi" panose="020B0604020104020204" pitchFamily="34" charset="0"/>
            </a:endParaRPr>
          </a:p>
          <a:p>
            <a:r>
              <a:rPr lang="es-ES" dirty="0">
                <a:latin typeface="Abadi" panose="020B0604020104020204" pitchFamily="34" charset="0"/>
              </a:rPr>
              <a:t>https://eclecticlight.co/2020/08/28/how-notarization-works/ </a:t>
            </a:r>
          </a:p>
        </p:txBody>
      </p:sp>
      <p:pic>
        <p:nvPicPr>
          <p:cNvPr id="6" name="Imagen 5">
            <a:extLst>
              <a:ext uri="{FF2B5EF4-FFF2-40B4-BE49-F238E27FC236}">
                <a16:creationId xmlns:a16="http://schemas.microsoft.com/office/drawing/2014/main" id="{2FB4C7AC-D991-09CC-6710-4DB97F0A3036}"/>
              </a:ext>
            </a:extLst>
          </p:cNvPr>
          <p:cNvPicPr>
            <a:picLocks noChangeAspect="1"/>
          </p:cNvPicPr>
          <p:nvPr/>
        </p:nvPicPr>
        <p:blipFill>
          <a:blip r:embed="rId4"/>
          <a:stretch>
            <a:fillRect/>
          </a:stretch>
        </p:blipFill>
        <p:spPr>
          <a:xfrm>
            <a:off x="4718556" y="4626265"/>
            <a:ext cx="6716062" cy="1181265"/>
          </a:xfrm>
          <a:prstGeom prst="rect">
            <a:avLst/>
          </a:prstGeom>
        </p:spPr>
      </p:pic>
    </p:spTree>
    <p:extLst>
      <p:ext uri="{BB962C8B-B14F-4D97-AF65-F5344CB8AC3E}">
        <p14:creationId xmlns:p14="http://schemas.microsoft.com/office/powerpoint/2010/main" val="1418068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RootedCON">
            <a:extLst>
              <a:ext uri="{FF2B5EF4-FFF2-40B4-BE49-F238E27FC236}">
                <a16:creationId xmlns:a16="http://schemas.microsoft.com/office/drawing/2014/main" id="{ACC5FB14-6180-252D-0EE5-AF82CF60D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8534" y="251211"/>
            <a:ext cx="2767369" cy="36177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23D38030-3B77-759C-A87B-AC124CF1132C}"/>
              </a:ext>
            </a:extLst>
          </p:cNvPr>
          <p:cNvSpPr txBox="1"/>
          <p:nvPr/>
        </p:nvSpPr>
        <p:spPr>
          <a:xfrm>
            <a:off x="787211" y="366326"/>
            <a:ext cx="8502073" cy="523220"/>
          </a:xfrm>
          <a:prstGeom prst="rect">
            <a:avLst/>
          </a:prstGeom>
          <a:noFill/>
        </p:spPr>
        <p:txBody>
          <a:bodyPr wrap="square" rtlCol="0">
            <a:spAutoFit/>
          </a:bodyPr>
          <a:lstStyle/>
          <a:p>
            <a:r>
              <a:rPr lang="es-ES" sz="2800" b="1" dirty="0">
                <a:latin typeface="Bernard MT Condensed" panose="02050806060905020404" pitchFamily="18" charset="0"/>
              </a:rPr>
              <a:t>AMFI</a:t>
            </a:r>
          </a:p>
        </p:txBody>
      </p:sp>
      <p:cxnSp>
        <p:nvCxnSpPr>
          <p:cNvPr id="4" name="Conector recto 3">
            <a:extLst>
              <a:ext uri="{FF2B5EF4-FFF2-40B4-BE49-F238E27FC236}">
                <a16:creationId xmlns:a16="http://schemas.microsoft.com/office/drawing/2014/main" id="{964AE8FC-DDC8-C9E5-1AF8-3FB298255456}"/>
              </a:ext>
            </a:extLst>
          </p:cNvPr>
          <p:cNvCxnSpPr>
            <a:cxnSpLocks/>
          </p:cNvCxnSpPr>
          <p:nvPr/>
        </p:nvCxnSpPr>
        <p:spPr>
          <a:xfrm>
            <a:off x="249382" y="6474691"/>
            <a:ext cx="11647054" cy="0"/>
          </a:xfrm>
          <a:prstGeom prst="line">
            <a:avLst/>
          </a:prstGeom>
          <a:ln/>
        </p:spPr>
        <p:style>
          <a:lnRef idx="3">
            <a:schemeClr val="dk1"/>
          </a:lnRef>
          <a:fillRef idx="0">
            <a:schemeClr val="dk1"/>
          </a:fillRef>
          <a:effectRef idx="2">
            <a:schemeClr val="dk1"/>
          </a:effectRef>
          <a:fontRef idx="minor">
            <a:schemeClr val="tx1"/>
          </a:fontRef>
        </p:style>
      </p:cxnSp>
      <p:sp>
        <p:nvSpPr>
          <p:cNvPr id="5" name="CuadroTexto 4">
            <a:extLst>
              <a:ext uri="{FF2B5EF4-FFF2-40B4-BE49-F238E27FC236}">
                <a16:creationId xmlns:a16="http://schemas.microsoft.com/office/drawing/2014/main" id="{BF3A6B16-FA64-F7CC-BABB-15E3305AFDE8}"/>
              </a:ext>
            </a:extLst>
          </p:cNvPr>
          <p:cNvSpPr txBox="1"/>
          <p:nvPr/>
        </p:nvSpPr>
        <p:spPr>
          <a:xfrm>
            <a:off x="11434618" y="6095938"/>
            <a:ext cx="461818" cy="369332"/>
          </a:xfrm>
          <a:prstGeom prst="rect">
            <a:avLst/>
          </a:prstGeom>
          <a:noFill/>
        </p:spPr>
        <p:txBody>
          <a:bodyPr wrap="square" rtlCol="0">
            <a:spAutoFit/>
          </a:bodyPr>
          <a:lstStyle/>
          <a:p>
            <a:r>
              <a:rPr lang="es-ES" b="1" dirty="0"/>
              <a:t>17</a:t>
            </a:r>
          </a:p>
        </p:txBody>
      </p:sp>
      <p:sp>
        <p:nvSpPr>
          <p:cNvPr id="2" name="CuadroTexto 1">
            <a:extLst>
              <a:ext uri="{FF2B5EF4-FFF2-40B4-BE49-F238E27FC236}">
                <a16:creationId xmlns:a16="http://schemas.microsoft.com/office/drawing/2014/main" id="{A23802BC-BB1A-E552-4170-8D21B07CDD3C}"/>
              </a:ext>
            </a:extLst>
          </p:cNvPr>
          <p:cNvSpPr txBox="1"/>
          <p:nvPr/>
        </p:nvSpPr>
        <p:spPr>
          <a:xfrm>
            <a:off x="787211" y="1255872"/>
            <a:ext cx="7972147" cy="4247317"/>
          </a:xfrm>
          <a:prstGeom prst="rect">
            <a:avLst/>
          </a:prstGeom>
          <a:noFill/>
        </p:spPr>
        <p:txBody>
          <a:bodyPr wrap="square" rtlCol="0">
            <a:spAutoFit/>
          </a:bodyPr>
          <a:lstStyle/>
          <a:p>
            <a:r>
              <a:rPr lang="es-ES" dirty="0">
                <a:latin typeface="Abadi" panose="020B0604020104020204" pitchFamily="34" charset="0"/>
              </a:rPr>
              <a:t>-Componente de Gatekeeper, esto sí se ejecuta siempre que abres un fichero, Gatekeeper solo se ejecuta la primera vez</a:t>
            </a:r>
          </a:p>
          <a:p>
            <a:endParaRPr lang="es-ES" dirty="0">
              <a:latin typeface="Abadi" panose="020B0604020104020204" pitchFamily="34" charset="0"/>
            </a:endParaRPr>
          </a:p>
          <a:p>
            <a:r>
              <a:rPr lang="es-ES" dirty="0">
                <a:latin typeface="Abadi" panose="020B0604020104020204" pitchFamily="34" charset="0"/>
              </a:rPr>
              <a:t>-No es open </a:t>
            </a:r>
            <a:r>
              <a:rPr lang="es-ES" dirty="0" err="1">
                <a:latin typeface="Abadi" panose="020B0604020104020204" pitchFamily="34" charset="0"/>
              </a:rPr>
              <a:t>source</a:t>
            </a:r>
            <a:endParaRPr lang="es-ES" dirty="0">
              <a:latin typeface="Abadi" panose="020B0604020104020204" pitchFamily="34" charset="0"/>
            </a:endParaRPr>
          </a:p>
          <a:p>
            <a:endParaRPr lang="es-ES" dirty="0">
              <a:latin typeface="Abadi" panose="020B0604020104020204" pitchFamily="34" charset="0"/>
            </a:endParaRPr>
          </a:p>
          <a:p>
            <a:r>
              <a:rPr lang="es-ES" dirty="0">
                <a:latin typeface="Abadi" panose="020B0604020104020204" pitchFamily="34" charset="0"/>
              </a:rPr>
              <a:t>-Se encarga del tema de las firmas de los binarios</a:t>
            </a:r>
          </a:p>
          <a:p>
            <a:endParaRPr lang="es-ES" dirty="0">
              <a:latin typeface="Abadi" panose="020B0604020104020204" pitchFamily="34" charset="0"/>
            </a:endParaRPr>
          </a:p>
          <a:p>
            <a:r>
              <a:rPr lang="es-ES" dirty="0">
                <a:latin typeface="Abadi" panose="020B0604020104020204" pitchFamily="34" charset="0"/>
              </a:rPr>
              <a:t>-Se puede deshabilitar con la variable NVRAM </a:t>
            </a:r>
            <a:r>
              <a:rPr lang="en-US" sz="1800" b="0" i="0" u="none" strike="noStrike" baseline="0" dirty="0">
                <a:solidFill>
                  <a:srgbClr val="000000"/>
                </a:solidFill>
                <a:latin typeface="Abadi" panose="020B0604020104020204" pitchFamily="34" charset="0"/>
              </a:rPr>
              <a:t>"</a:t>
            </a:r>
            <a:r>
              <a:rPr lang="en-US" sz="1800" b="0" i="0" u="none" strike="noStrike" baseline="0" dirty="0" err="1">
                <a:solidFill>
                  <a:srgbClr val="000000"/>
                </a:solidFill>
                <a:latin typeface="Abadi" panose="020B0604020104020204" pitchFamily="34" charset="0"/>
              </a:rPr>
              <a:t>amfi_get_out_of_my_way</a:t>
            </a:r>
            <a:r>
              <a:rPr lang="en-US" sz="1800" b="0" i="0" u="none" strike="noStrike" baseline="0" dirty="0">
                <a:solidFill>
                  <a:srgbClr val="000000"/>
                </a:solidFill>
                <a:latin typeface="Abadi" panose="020B0604020104020204" pitchFamily="34" charset="0"/>
              </a:rPr>
              <a:t>" </a:t>
            </a:r>
          </a:p>
          <a:p>
            <a:endParaRPr lang="en-US" dirty="0">
              <a:solidFill>
                <a:srgbClr val="000000"/>
              </a:solidFill>
              <a:latin typeface="Abadi" panose="020B0604020104020204" pitchFamily="34" charset="0"/>
            </a:endParaRPr>
          </a:p>
          <a:p>
            <a:r>
              <a:rPr lang="es-ES" dirty="0">
                <a:latin typeface="Abadi" panose="020B0604020104020204" pitchFamily="34" charset="0"/>
              </a:rPr>
              <a:t>https://eclecticlight.co/2018/12/29/amfi-checking-file-integrity-on-your-mac/</a:t>
            </a:r>
          </a:p>
          <a:p>
            <a:endParaRPr lang="es-ES" dirty="0">
              <a:latin typeface="Abadi" panose="020B0604020104020204" pitchFamily="34" charset="0"/>
            </a:endParaRPr>
          </a:p>
          <a:p>
            <a:r>
              <a:rPr lang="es-ES" dirty="0">
                <a:latin typeface="Abadi" panose="020B0604020104020204" pitchFamily="34" charset="0"/>
              </a:rPr>
              <a:t>-Los </a:t>
            </a:r>
            <a:r>
              <a:rPr lang="es-ES" dirty="0" err="1">
                <a:latin typeface="Abadi" panose="020B0604020104020204" pitchFamily="34" charset="0"/>
              </a:rPr>
              <a:t>launch</a:t>
            </a:r>
            <a:r>
              <a:rPr lang="es-ES" dirty="0">
                <a:latin typeface="Abadi" panose="020B0604020104020204" pitchFamily="34" charset="0"/>
              </a:rPr>
              <a:t> </a:t>
            </a:r>
            <a:r>
              <a:rPr lang="es-ES" dirty="0" err="1">
                <a:latin typeface="Abadi" panose="020B0604020104020204" pitchFamily="34" charset="0"/>
              </a:rPr>
              <a:t>constraints</a:t>
            </a:r>
            <a:r>
              <a:rPr lang="es-ES" dirty="0">
                <a:latin typeface="Abadi" panose="020B0604020104020204" pitchFamily="34" charset="0"/>
              </a:rPr>
              <a:t> los gestiona AMFI: https://theevilbit.github.io/posts/launch_constraints_deep_dive/</a:t>
            </a:r>
          </a:p>
          <a:p>
            <a:endParaRPr lang="es-ES" dirty="0">
              <a:latin typeface="Abadi" panose="020B0604020104020204" pitchFamily="34" charset="0"/>
            </a:endParaRPr>
          </a:p>
          <a:p>
            <a:r>
              <a:rPr lang="es-ES" dirty="0">
                <a:latin typeface="Abadi" panose="020B0604020104020204" pitchFamily="34" charset="0"/>
              </a:rPr>
              <a:t>-También está involucrado con las restricciones en la carga de </a:t>
            </a:r>
            <a:r>
              <a:rPr lang="es-ES" dirty="0" err="1">
                <a:latin typeface="Abadi" panose="020B0604020104020204" pitchFamily="34" charset="0"/>
              </a:rPr>
              <a:t>dylibs</a:t>
            </a:r>
            <a:r>
              <a:rPr lang="es-ES" dirty="0">
                <a:latin typeface="Abadi" panose="020B0604020104020204" pitchFamily="34" charset="0"/>
              </a:rPr>
              <a:t> en </a:t>
            </a:r>
            <a:r>
              <a:rPr lang="es-ES" dirty="0" err="1">
                <a:latin typeface="Abadi" panose="020B0604020104020204" pitchFamily="34" charset="0"/>
              </a:rPr>
              <a:t>dyld</a:t>
            </a:r>
            <a:endParaRPr lang="es-ES" dirty="0">
              <a:latin typeface="Abadi" panose="020B0604020104020204" pitchFamily="34" charset="0"/>
            </a:endParaRPr>
          </a:p>
        </p:txBody>
      </p:sp>
    </p:spTree>
    <p:extLst>
      <p:ext uri="{BB962C8B-B14F-4D97-AF65-F5344CB8AC3E}">
        <p14:creationId xmlns:p14="http://schemas.microsoft.com/office/powerpoint/2010/main" val="4228842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RootedCON">
            <a:extLst>
              <a:ext uri="{FF2B5EF4-FFF2-40B4-BE49-F238E27FC236}">
                <a16:creationId xmlns:a16="http://schemas.microsoft.com/office/drawing/2014/main" id="{ACC5FB14-6180-252D-0EE5-AF82CF60D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8534" y="251211"/>
            <a:ext cx="2767369" cy="36177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23D38030-3B77-759C-A87B-AC124CF1132C}"/>
              </a:ext>
            </a:extLst>
          </p:cNvPr>
          <p:cNvSpPr txBox="1"/>
          <p:nvPr/>
        </p:nvSpPr>
        <p:spPr>
          <a:xfrm>
            <a:off x="787211" y="366326"/>
            <a:ext cx="8502073" cy="523220"/>
          </a:xfrm>
          <a:prstGeom prst="rect">
            <a:avLst/>
          </a:prstGeom>
          <a:noFill/>
        </p:spPr>
        <p:txBody>
          <a:bodyPr wrap="square" rtlCol="0">
            <a:spAutoFit/>
          </a:bodyPr>
          <a:lstStyle/>
          <a:p>
            <a:r>
              <a:rPr lang="es-ES" sz="2800" b="1" dirty="0" err="1">
                <a:latin typeface="Bernard MT Condensed" panose="02050806060905020404" pitchFamily="18" charset="0"/>
              </a:rPr>
              <a:t>XProtect</a:t>
            </a:r>
            <a:endParaRPr lang="es-ES" sz="2800" b="1" dirty="0">
              <a:latin typeface="Bernard MT Condensed" panose="02050806060905020404" pitchFamily="18" charset="0"/>
            </a:endParaRPr>
          </a:p>
        </p:txBody>
      </p:sp>
      <p:cxnSp>
        <p:nvCxnSpPr>
          <p:cNvPr id="4" name="Conector recto 3">
            <a:extLst>
              <a:ext uri="{FF2B5EF4-FFF2-40B4-BE49-F238E27FC236}">
                <a16:creationId xmlns:a16="http://schemas.microsoft.com/office/drawing/2014/main" id="{964AE8FC-DDC8-C9E5-1AF8-3FB298255456}"/>
              </a:ext>
            </a:extLst>
          </p:cNvPr>
          <p:cNvCxnSpPr>
            <a:cxnSpLocks/>
          </p:cNvCxnSpPr>
          <p:nvPr/>
        </p:nvCxnSpPr>
        <p:spPr>
          <a:xfrm>
            <a:off x="249382" y="6474691"/>
            <a:ext cx="11647054" cy="0"/>
          </a:xfrm>
          <a:prstGeom prst="line">
            <a:avLst/>
          </a:prstGeom>
          <a:ln/>
        </p:spPr>
        <p:style>
          <a:lnRef idx="3">
            <a:schemeClr val="dk1"/>
          </a:lnRef>
          <a:fillRef idx="0">
            <a:schemeClr val="dk1"/>
          </a:fillRef>
          <a:effectRef idx="2">
            <a:schemeClr val="dk1"/>
          </a:effectRef>
          <a:fontRef idx="minor">
            <a:schemeClr val="tx1"/>
          </a:fontRef>
        </p:style>
      </p:cxnSp>
      <p:sp>
        <p:nvSpPr>
          <p:cNvPr id="5" name="CuadroTexto 4">
            <a:extLst>
              <a:ext uri="{FF2B5EF4-FFF2-40B4-BE49-F238E27FC236}">
                <a16:creationId xmlns:a16="http://schemas.microsoft.com/office/drawing/2014/main" id="{BF3A6B16-FA64-F7CC-BABB-15E3305AFDE8}"/>
              </a:ext>
            </a:extLst>
          </p:cNvPr>
          <p:cNvSpPr txBox="1"/>
          <p:nvPr/>
        </p:nvSpPr>
        <p:spPr>
          <a:xfrm>
            <a:off x="11434618" y="6095938"/>
            <a:ext cx="508000" cy="369332"/>
          </a:xfrm>
          <a:prstGeom prst="rect">
            <a:avLst/>
          </a:prstGeom>
          <a:noFill/>
        </p:spPr>
        <p:txBody>
          <a:bodyPr wrap="square" rtlCol="0">
            <a:spAutoFit/>
          </a:bodyPr>
          <a:lstStyle/>
          <a:p>
            <a:r>
              <a:rPr lang="es-ES" b="1" dirty="0"/>
              <a:t>18</a:t>
            </a:r>
          </a:p>
        </p:txBody>
      </p:sp>
      <p:sp>
        <p:nvSpPr>
          <p:cNvPr id="2" name="CuadroTexto 1">
            <a:extLst>
              <a:ext uri="{FF2B5EF4-FFF2-40B4-BE49-F238E27FC236}">
                <a16:creationId xmlns:a16="http://schemas.microsoft.com/office/drawing/2014/main" id="{EE3EFE86-0B19-FAFF-7276-5C7516EEDB28}"/>
              </a:ext>
            </a:extLst>
          </p:cNvPr>
          <p:cNvSpPr txBox="1"/>
          <p:nvPr/>
        </p:nvSpPr>
        <p:spPr>
          <a:xfrm>
            <a:off x="787211" y="1322772"/>
            <a:ext cx="5025604" cy="3416320"/>
          </a:xfrm>
          <a:prstGeom prst="rect">
            <a:avLst/>
          </a:prstGeom>
          <a:noFill/>
        </p:spPr>
        <p:txBody>
          <a:bodyPr wrap="square" rtlCol="0">
            <a:spAutoFit/>
          </a:bodyPr>
          <a:lstStyle/>
          <a:p>
            <a:r>
              <a:rPr lang="es-ES" dirty="0">
                <a:latin typeface="Abadi" panose="020B0604020104020204" pitchFamily="34" charset="0"/>
              </a:rPr>
              <a:t>-Funciona con reglas YARA</a:t>
            </a:r>
          </a:p>
          <a:p>
            <a:r>
              <a:rPr lang="es-ES" dirty="0">
                <a:latin typeface="Abadi" panose="020B0604020104020204" pitchFamily="34" charset="0"/>
              </a:rPr>
              <a:t>-Caza apps con </a:t>
            </a:r>
            <a:r>
              <a:rPr lang="es-ES" dirty="0" err="1">
                <a:latin typeface="Abadi" panose="020B0604020104020204" pitchFamily="34" charset="0"/>
              </a:rPr>
              <a:t>entitlements</a:t>
            </a:r>
            <a:r>
              <a:rPr lang="es-ES" dirty="0">
                <a:latin typeface="Abadi" panose="020B0604020104020204" pitchFamily="34" charset="0"/>
              </a:rPr>
              <a:t> antiguos</a:t>
            </a:r>
          </a:p>
          <a:p>
            <a:r>
              <a:rPr lang="es-ES" dirty="0">
                <a:latin typeface="Abadi" panose="020B0604020104020204" pitchFamily="34" charset="0"/>
              </a:rPr>
              <a:t>-Caza </a:t>
            </a:r>
            <a:r>
              <a:rPr lang="es-ES" dirty="0" err="1">
                <a:latin typeface="Abadi" panose="020B0604020104020204" pitchFamily="34" charset="0"/>
              </a:rPr>
              <a:t>plugins</a:t>
            </a:r>
            <a:r>
              <a:rPr lang="es-ES" dirty="0">
                <a:latin typeface="Abadi" panose="020B0604020104020204" pitchFamily="34" charset="0"/>
              </a:rPr>
              <a:t> de Safari </a:t>
            </a:r>
            <a:r>
              <a:rPr lang="es-ES" dirty="0" err="1">
                <a:latin typeface="Abadi" panose="020B0604020104020204" pitchFamily="34" charset="0"/>
              </a:rPr>
              <a:t>etc</a:t>
            </a:r>
            <a:r>
              <a:rPr lang="es-ES" dirty="0">
                <a:latin typeface="Abadi" panose="020B0604020104020204" pitchFamily="34" charset="0"/>
              </a:rPr>
              <a:t> maliciosos</a:t>
            </a:r>
          </a:p>
          <a:p>
            <a:r>
              <a:rPr lang="es-ES" dirty="0">
                <a:latin typeface="Abadi" panose="020B0604020104020204" pitchFamily="34" charset="0"/>
              </a:rPr>
              <a:t>-Son varios ficheros</a:t>
            </a:r>
          </a:p>
          <a:p>
            <a:r>
              <a:rPr lang="es-ES" dirty="0">
                <a:latin typeface="Abadi" panose="020B0604020104020204" pitchFamily="34" charset="0"/>
              </a:rPr>
              <a:t>-También existe </a:t>
            </a:r>
            <a:r>
              <a:rPr lang="es-ES" dirty="0" err="1">
                <a:latin typeface="Abadi" panose="020B0604020104020204" pitchFamily="34" charset="0"/>
              </a:rPr>
              <a:t>XProtect</a:t>
            </a:r>
            <a:r>
              <a:rPr lang="es-ES" dirty="0">
                <a:latin typeface="Abadi" panose="020B0604020104020204" pitchFamily="34" charset="0"/>
              </a:rPr>
              <a:t> </a:t>
            </a:r>
            <a:r>
              <a:rPr lang="es-ES" dirty="0" err="1">
                <a:latin typeface="Abadi" panose="020B0604020104020204" pitchFamily="34" charset="0"/>
              </a:rPr>
              <a:t>Remediator</a:t>
            </a:r>
            <a:r>
              <a:rPr lang="es-ES" dirty="0">
                <a:latin typeface="Abadi" panose="020B0604020104020204" pitchFamily="34" charset="0"/>
              </a:rPr>
              <a:t> (escanea</a:t>
            </a:r>
          </a:p>
          <a:p>
            <a:r>
              <a:rPr lang="es-ES" dirty="0">
                <a:latin typeface="Abadi" panose="020B0604020104020204" pitchFamily="34" charset="0"/>
              </a:rPr>
              <a:t>cada cierto tiempo buscando malware)</a:t>
            </a:r>
          </a:p>
          <a:p>
            <a:r>
              <a:rPr lang="es-ES" dirty="0">
                <a:latin typeface="Abadi" panose="020B0604020104020204" pitchFamily="34" charset="0"/>
              </a:rPr>
              <a:t>-También está MRT (que hace lo mismo que el</a:t>
            </a:r>
          </a:p>
          <a:p>
            <a:r>
              <a:rPr lang="es-ES" dirty="0" err="1">
                <a:latin typeface="Abadi" panose="020B0604020104020204" pitchFamily="34" charset="0"/>
              </a:rPr>
              <a:t>Remediator</a:t>
            </a:r>
            <a:r>
              <a:rPr lang="es-ES" dirty="0">
                <a:latin typeface="Abadi" panose="020B0604020104020204" pitchFamily="34" charset="0"/>
              </a:rPr>
              <a:t>)</a:t>
            </a:r>
          </a:p>
          <a:p>
            <a:r>
              <a:rPr lang="es-ES" dirty="0">
                <a:latin typeface="Abadi" panose="020B0604020104020204" pitchFamily="34" charset="0"/>
              </a:rPr>
              <a:t>-Está en: </a:t>
            </a:r>
            <a:r>
              <a:rPr lang="en-US" dirty="0">
                <a:effectLst/>
                <a:latin typeface="Abadi" panose="020B0604020104020204" pitchFamily="34" charset="0"/>
              </a:rPr>
              <a:t>/Library/Apple/System/Library/</a:t>
            </a:r>
            <a:r>
              <a:rPr lang="en-US" dirty="0" err="1">
                <a:effectLst/>
                <a:latin typeface="Abadi" panose="020B0604020104020204" pitchFamily="34" charset="0"/>
              </a:rPr>
              <a:t>CoreServices</a:t>
            </a:r>
            <a:r>
              <a:rPr lang="en-US" dirty="0">
                <a:effectLst/>
                <a:latin typeface="Abadi" panose="020B0604020104020204" pitchFamily="34" charset="0"/>
              </a:rPr>
              <a:t>/</a:t>
            </a:r>
            <a:r>
              <a:rPr lang="en-US" dirty="0" err="1">
                <a:effectLst/>
                <a:latin typeface="Abadi" panose="020B0604020104020204" pitchFamily="34" charset="0"/>
              </a:rPr>
              <a:t>XProtect.bundle</a:t>
            </a:r>
            <a:endParaRPr lang="es-ES" dirty="0">
              <a:latin typeface="Abadi" panose="020B0604020104020204" pitchFamily="34" charset="0"/>
            </a:endParaRPr>
          </a:p>
          <a:p>
            <a:endParaRPr lang="es-ES" dirty="0"/>
          </a:p>
        </p:txBody>
      </p:sp>
      <p:pic>
        <p:nvPicPr>
          <p:cNvPr id="8" name="Imagen 7">
            <a:extLst>
              <a:ext uri="{FF2B5EF4-FFF2-40B4-BE49-F238E27FC236}">
                <a16:creationId xmlns:a16="http://schemas.microsoft.com/office/drawing/2014/main" id="{22FC9A35-16B2-3102-F2DE-E1EA12F5ACE8}"/>
              </a:ext>
            </a:extLst>
          </p:cNvPr>
          <p:cNvPicPr>
            <a:picLocks noChangeAspect="1"/>
          </p:cNvPicPr>
          <p:nvPr/>
        </p:nvPicPr>
        <p:blipFill>
          <a:blip r:embed="rId3"/>
          <a:stretch>
            <a:fillRect/>
          </a:stretch>
        </p:blipFill>
        <p:spPr>
          <a:xfrm>
            <a:off x="5812815" y="1148186"/>
            <a:ext cx="6243061" cy="3733474"/>
          </a:xfrm>
          <a:prstGeom prst="rect">
            <a:avLst/>
          </a:prstGeom>
        </p:spPr>
      </p:pic>
    </p:spTree>
    <p:extLst>
      <p:ext uri="{BB962C8B-B14F-4D97-AF65-F5344CB8AC3E}">
        <p14:creationId xmlns:p14="http://schemas.microsoft.com/office/powerpoint/2010/main" val="823423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RootedCON">
            <a:extLst>
              <a:ext uri="{FF2B5EF4-FFF2-40B4-BE49-F238E27FC236}">
                <a16:creationId xmlns:a16="http://schemas.microsoft.com/office/drawing/2014/main" id="{ACC5FB14-6180-252D-0EE5-AF82CF60D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8534" y="251211"/>
            <a:ext cx="2767369" cy="36177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n de perfil">
            <a:extLst>
              <a:ext uri="{FF2B5EF4-FFF2-40B4-BE49-F238E27FC236}">
                <a16:creationId xmlns:a16="http://schemas.microsoft.com/office/drawing/2014/main" id="{EC047097-0DBF-320D-1E09-1E36CA15E1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211" y="1744732"/>
            <a:ext cx="3060441" cy="3060441"/>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23D38030-3B77-759C-A87B-AC124CF1132C}"/>
              </a:ext>
            </a:extLst>
          </p:cNvPr>
          <p:cNvSpPr txBox="1"/>
          <p:nvPr/>
        </p:nvSpPr>
        <p:spPr>
          <a:xfrm>
            <a:off x="787211" y="366326"/>
            <a:ext cx="8502073" cy="523220"/>
          </a:xfrm>
          <a:prstGeom prst="rect">
            <a:avLst/>
          </a:prstGeom>
          <a:noFill/>
        </p:spPr>
        <p:txBody>
          <a:bodyPr wrap="square" rtlCol="0">
            <a:spAutoFit/>
          </a:bodyPr>
          <a:lstStyle/>
          <a:p>
            <a:r>
              <a:rPr lang="es-ES" sz="2800" b="1" dirty="0">
                <a:latin typeface="Bernard MT Condensed" panose="02050806060905020404" pitchFamily="18" charset="0"/>
              </a:rPr>
              <a:t>WHOAMI</a:t>
            </a:r>
          </a:p>
        </p:txBody>
      </p:sp>
      <p:sp>
        <p:nvSpPr>
          <p:cNvPr id="5" name="CuadroTexto 4">
            <a:extLst>
              <a:ext uri="{FF2B5EF4-FFF2-40B4-BE49-F238E27FC236}">
                <a16:creationId xmlns:a16="http://schemas.microsoft.com/office/drawing/2014/main" id="{9141FB81-1F7A-1485-3B4E-C1E21381B6CD}"/>
              </a:ext>
            </a:extLst>
          </p:cNvPr>
          <p:cNvSpPr txBox="1"/>
          <p:nvPr/>
        </p:nvSpPr>
        <p:spPr>
          <a:xfrm>
            <a:off x="4365337" y="2136338"/>
            <a:ext cx="5268728" cy="2585323"/>
          </a:xfrm>
          <a:prstGeom prst="rect">
            <a:avLst/>
          </a:prstGeom>
          <a:noFill/>
        </p:spPr>
        <p:txBody>
          <a:bodyPr wrap="square" rtlCol="0">
            <a:spAutoFit/>
          </a:bodyPr>
          <a:lstStyle/>
          <a:p>
            <a:r>
              <a:rPr lang="es-ES" sz="1800" dirty="0">
                <a:latin typeface="Abadi" panose="020F0502020204030204" pitchFamily="34" charset="0"/>
              </a:rPr>
              <a:t>-Daniel Monzón Peso (aka stark0de)</a:t>
            </a:r>
          </a:p>
          <a:p>
            <a:r>
              <a:rPr lang="es-ES" sz="1800" dirty="0">
                <a:latin typeface="Abadi" panose="020F0502020204030204" pitchFamily="34" charset="0"/>
              </a:rPr>
              <a:t>-Red </a:t>
            </a:r>
            <a:r>
              <a:rPr lang="es-ES" sz="1800" dirty="0" err="1">
                <a:latin typeface="Abadi" panose="020F0502020204030204" pitchFamily="34" charset="0"/>
              </a:rPr>
              <a:t>team</a:t>
            </a:r>
            <a:r>
              <a:rPr lang="es-ES" sz="1800" dirty="0">
                <a:latin typeface="Abadi" panose="020F0502020204030204" pitchFamily="34" charset="0"/>
              </a:rPr>
              <a:t> </a:t>
            </a:r>
            <a:r>
              <a:rPr lang="es-ES" sz="1800" dirty="0" err="1">
                <a:latin typeface="Abadi" panose="020F0502020204030204" pitchFamily="34" charset="0"/>
              </a:rPr>
              <a:t>operator</a:t>
            </a:r>
            <a:r>
              <a:rPr lang="es-ES" sz="1800" dirty="0">
                <a:latin typeface="Abadi" panose="020F0502020204030204" pitchFamily="34" charset="0"/>
              </a:rPr>
              <a:t> en Siemens</a:t>
            </a:r>
          </a:p>
          <a:p>
            <a:r>
              <a:rPr lang="es-ES" sz="1800" dirty="0">
                <a:latin typeface="Abadi" panose="020F0502020204030204" pitchFamily="34" charset="0"/>
              </a:rPr>
              <a:t>-Con algunas certificaciones</a:t>
            </a:r>
          </a:p>
          <a:p>
            <a:r>
              <a:rPr lang="es-ES" sz="1800" dirty="0">
                <a:latin typeface="Abadi" panose="020F0502020204030204" pitchFamily="34" charset="0"/>
              </a:rPr>
              <a:t>-Con ganas de conocer cómo funciona y cómo se puede abusar de todo tipo de tecnología (actualmente, sobre todo de los </a:t>
            </a:r>
            <a:r>
              <a:rPr lang="es-ES" sz="1800" dirty="0" err="1">
                <a:latin typeface="Abadi" panose="020F0502020204030204" pitchFamily="34" charset="0"/>
              </a:rPr>
              <a:t>internals</a:t>
            </a:r>
            <a:r>
              <a:rPr lang="es-ES" sz="1800" dirty="0">
                <a:latin typeface="Abadi" panose="020F0502020204030204" pitchFamily="34" charset="0"/>
              </a:rPr>
              <a:t> de los principales sistemas operativos)</a:t>
            </a:r>
          </a:p>
          <a:p>
            <a:r>
              <a:rPr lang="es-ES" sz="1800" dirty="0">
                <a:latin typeface="Abadi" panose="020F0502020204030204" pitchFamily="34" charset="0"/>
              </a:rPr>
              <a:t>-@stark0de1 en Twitter</a:t>
            </a:r>
          </a:p>
          <a:p>
            <a:endParaRPr lang="es-ES" dirty="0"/>
          </a:p>
        </p:txBody>
      </p:sp>
      <p:cxnSp>
        <p:nvCxnSpPr>
          <p:cNvPr id="6" name="Conector recto 5">
            <a:extLst>
              <a:ext uri="{FF2B5EF4-FFF2-40B4-BE49-F238E27FC236}">
                <a16:creationId xmlns:a16="http://schemas.microsoft.com/office/drawing/2014/main" id="{662A2DAD-4E64-C2FE-DA8A-80AC3A9FF708}"/>
              </a:ext>
            </a:extLst>
          </p:cNvPr>
          <p:cNvCxnSpPr>
            <a:cxnSpLocks/>
          </p:cNvCxnSpPr>
          <p:nvPr/>
        </p:nvCxnSpPr>
        <p:spPr>
          <a:xfrm>
            <a:off x="249382" y="6474691"/>
            <a:ext cx="11647054" cy="0"/>
          </a:xfrm>
          <a:prstGeom prst="line">
            <a:avLst/>
          </a:prstGeom>
          <a:ln/>
        </p:spPr>
        <p:style>
          <a:lnRef idx="3">
            <a:schemeClr val="dk1"/>
          </a:lnRef>
          <a:fillRef idx="0">
            <a:schemeClr val="dk1"/>
          </a:fillRef>
          <a:effectRef idx="2">
            <a:schemeClr val="dk1"/>
          </a:effectRef>
          <a:fontRef idx="minor">
            <a:schemeClr val="tx1"/>
          </a:fontRef>
        </p:style>
      </p:cxnSp>
      <p:sp>
        <p:nvSpPr>
          <p:cNvPr id="7" name="CuadroTexto 6">
            <a:extLst>
              <a:ext uri="{FF2B5EF4-FFF2-40B4-BE49-F238E27FC236}">
                <a16:creationId xmlns:a16="http://schemas.microsoft.com/office/drawing/2014/main" id="{A85732BD-0F7A-2EED-0CD3-75E93BF01E00}"/>
              </a:ext>
            </a:extLst>
          </p:cNvPr>
          <p:cNvSpPr txBox="1"/>
          <p:nvPr/>
        </p:nvSpPr>
        <p:spPr>
          <a:xfrm>
            <a:off x="11434618" y="6095938"/>
            <a:ext cx="387927" cy="369332"/>
          </a:xfrm>
          <a:prstGeom prst="rect">
            <a:avLst/>
          </a:prstGeom>
          <a:noFill/>
        </p:spPr>
        <p:txBody>
          <a:bodyPr wrap="square" rtlCol="0">
            <a:spAutoFit/>
          </a:bodyPr>
          <a:lstStyle/>
          <a:p>
            <a:r>
              <a:rPr lang="es-ES" b="1" dirty="0"/>
              <a:t>1</a:t>
            </a:r>
          </a:p>
        </p:txBody>
      </p:sp>
    </p:spTree>
    <p:extLst>
      <p:ext uri="{BB962C8B-B14F-4D97-AF65-F5344CB8AC3E}">
        <p14:creationId xmlns:p14="http://schemas.microsoft.com/office/powerpoint/2010/main" val="607795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RootedCON">
            <a:extLst>
              <a:ext uri="{FF2B5EF4-FFF2-40B4-BE49-F238E27FC236}">
                <a16:creationId xmlns:a16="http://schemas.microsoft.com/office/drawing/2014/main" id="{ACC5FB14-6180-252D-0EE5-AF82CF60D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8534" y="251211"/>
            <a:ext cx="2767369" cy="36177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23D38030-3B77-759C-A87B-AC124CF1132C}"/>
              </a:ext>
            </a:extLst>
          </p:cNvPr>
          <p:cNvSpPr txBox="1"/>
          <p:nvPr/>
        </p:nvSpPr>
        <p:spPr>
          <a:xfrm>
            <a:off x="787211" y="366326"/>
            <a:ext cx="8502073" cy="523220"/>
          </a:xfrm>
          <a:prstGeom prst="rect">
            <a:avLst/>
          </a:prstGeom>
          <a:noFill/>
        </p:spPr>
        <p:txBody>
          <a:bodyPr wrap="square" rtlCol="0">
            <a:spAutoFit/>
          </a:bodyPr>
          <a:lstStyle/>
          <a:p>
            <a:r>
              <a:rPr lang="es-ES" sz="2800" b="1" dirty="0" err="1">
                <a:latin typeface="Bernard MT Condensed" panose="02050806060905020404" pitchFamily="18" charset="0"/>
              </a:rPr>
              <a:t>Environment</a:t>
            </a:r>
            <a:r>
              <a:rPr lang="es-ES" sz="2800" b="1" dirty="0">
                <a:latin typeface="Bernard MT Condensed" panose="02050806060905020404" pitchFamily="18" charset="0"/>
              </a:rPr>
              <a:t> </a:t>
            </a:r>
            <a:r>
              <a:rPr lang="es-ES" sz="2800" b="1" dirty="0" err="1">
                <a:latin typeface="Bernard MT Condensed" panose="02050806060905020404" pitchFamily="18" charset="0"/>
              </a:rPr>
              <a:t>constraints</a:t>
            </a:r>
            <a:endParaRPr lang="es-ES" sz="2800" b="1" dirty="0">
              <a:latin typeface="Bernard MT Condensed" panose="02050806060905020404" pitchFamily="18" charset="0"/>
            </a:endParaRPr>
          </a:p>
        </p:txBody>
      </p:sp>
      <p:cxnSp>
        <p:nvCxnSpPr>
          <p:cNvPr id="4" name="Conector recto 3">
            <a:extLst>
              <a:ext uri="{FF2B5EF4-FFF2-40B4-BE49-F238E27FC236}">
                <a16:creationId xmlns:a16="http://schemas.microsoft.com/office/drawing/2014/main" id="{964AE8FC-DDC8-C9E5-1AF8-3FB298255456}"/>
              </a:ext>
            </a:extLst>
          </p:cNvPr>
          <p:cNvCxnSpPr>
            <a:cxnSpLocks/>
          </p:cNvCxnSpPr>
          <p:nvPr/>
        </p:nvCxnSpPr>
        <p:spPr>
          <a:xfrm>
            <a:off x="249382" y="6474691"/>
            <a:ext cx="11647054" cy="0"/>
          </a:xfrm>
          <a:prstGeom prst="line">
            <a:avLst/>
          </a:prstGeom>
          <a:ln/>
        </p:spPr>
        <p:style>
          <a:lnRef idx="3">
            <a:schemeClr val="dk1"/>
          </a:lnRef>
          <a:fillRef idx="0">
            <a:schemeClr val="dk1"/>
          </a:fillRef>
          <a:effectRef idx="2">
            <a:schemeClr val="dk1"/>
          </a:effectRef>
          <a:fontRef idx="minor">
            <a:schemeClr val="tx1"/>
          </a:fontRef>
        </p:style>
      </p:cxnSp>
      <p:sp>
        <p:nvSpPr>
          <p:cNvPr id="5" name="CuadroTexto 4">
            <a:extLst>
              <a:ext uri="{FF2B5EF4-FFF2-40B4-BE49-F238E27FC236}">
                <a16:creationId xmlns:a16="http://schemas.microsoft.com/office/drawing/2014/main" id="{BF3A6B16-FA64-F7CC-BABB-15E3305AFDE8}"/>
              </a:ext>
            </a:extLst>
          </p:cNvPr>
          <p:cNvSpPr txBox="1"/>
          <p:nvPr/>
        </p:nvSpPr>
        <p:spPr>
          <a:xfrm>
            <a:off x="11434618" y="6095938"/>
            <a:ext cx="461818" cy="369332"/>
          </a:xfrm>
          <a:prstGeom prst="rect">
            <a:avLst/>
          </a:prstGeom>
          <a:noFill/>
        </p:spPr>
        <p:txBody>
          <a:bodyPr wrap="square" rtlCol="0">
            <a:spAutoFit/>
          </a:bodyPr>
          <a:lstStyle/>
          <a:p>
            <a:r>
              <a:rPr lang="es-ES" b="1" dirty="0"/>
              <a:t>19</a:t>
            </a:r>
          </a:p>
        </p:txBody>
      </p:sp>
      <p:sp>
        <p:nvSpPr>
          <p:cNvPr id="2" name="CuadroTexto 1">
            <a:extLst>
              <a:ext uri="{FF2B5EF4-FFF2-40B4-BE49-F238E27FC236}">
                <a16:creationId xmlns:a16="http://schemas.microsoft.com/office/drawing/2014/main" id="{EE3EFE86-0B19-FAFF-7276-5C7516EEDB28}"/>
              </a:ext>
            </a:extLst>
          </p:cNvPr>
          <p:cNvSpPr txBox="1"/>
          <p:nvPr/>
        </p:nvSpPr>
        <p:spPr>
          <a:xfrm>
            <a:off x="1100831" y="1340528"/>
            <a:ext cx="7643674" cy="2585323"/>
          </a:xfrm>
          <a:prstGeom prst="rect">
            <a:avLst/>
          </a:prstGeom>
          <a:noFill/>
        </p:spPr>
        <p:txBody>
          <a:bodyPr wrap="square" rtlCol="0">
            <a:spAutoFit/>
          </a:bodyPr>
          <a:lstStyle/>
          <a:p>
            <a:r>
              <a:rPr lang="es-ES" dirty="0">
                <a:latin typeface="Abadi" panose="020B0604020104020204" pitchFamily="34" charset="0"/>
              </a:rPr>
              <a:t>-Se empezaron a usar en macOS Ventura y ahora en Sonoma ya lo puede usar todo el mundo</a:t>
            </a:r>
          </a:p>
          <a:p>
            <a:r>
              <a:rPr lang="es-ES" dirty="0">
                <a:latin typeface="Abadi" panose="020B0604020104020204" pitchFamily="34" charset="0"/>
              </a:rPr>
              <a:t>-Comprueba que los procesos de sistema se lanzan desde el </a:t>
            </a:r>
            <a:r>
              <a:rPr lang="es-ES" dirty="0" err="1">
                <a:latin typeface="Abadi" panose="020B0604020104020204" pitchFamily="34" charset="0"/>
              </a:rPr>
              <a:t>Signed</a:t>
            </a:r>
            <a:r>
              <a:rPr lang="es-ES" dirty="0">
                <a:latin typeface="Abadi" panose="020B0604020104020204" pitchFamily="34" charset="0"/>
              </a:rPr>
              <a:t> </a:t>
            </a:r>
            <a:r>
              <a:rPr lang="es-ES" dirty="0" err="1">
                <a:latin typeface="Abadi" panose="020B0604020104020204" pitchFamily="34" charset="0"/>
              </a:rPr>
              <a:t>System</a:t>
            </a:r>
            <a:r>
              <a:rPr lang="es-ES" dirty="0">
                <a:latin typeface="Abadi" panose="020B0604020104020204" pitchFamily="34" charset="0"/>
              </a:rPr>
              <a:t> </a:t>
            </a:r>
            <a:r>
              <a:rPr lang="es-ES" dirty="0" err="1">
                <a:latin typeface="Abadi" panose="020B0604020104020204" pitchFamily="34" charset="0"/>
              </a:rPr>
              <a:t>Volume</a:t>
            </a:r>
            <a:r>
              <a:rPr lang="es-ES" dirty="0">
                <a:latin typeface="Abadi" panose="020B0604020104020204" pitchFamily="34" charset="0"/>
              </a:rPr>
              <a:t> (SSV)</a:t>
            </a:r>
          </a:p>
          <a:p>
            <a:r>
              <a:rPr lang="es-ES" dirty="0">
                <a:latin typeface="Abadi" panose="020B0604020104020204" pitchFamily="34" charset="0"/>
              </a:rPr>
              <a:t>-https://developer.apple.com/videos/play/wwdc2023/10266/</a:t>
            </a:r>
          </a:p>
          <a:p>
            <a:endParaRPr lang="es-ES" dirty="0">
              <a:latin typeface="Abadi" panose="020B0604020104020204" pitchFamily="34" charset="0"/>
            </a:endParaRPr>
          </a:p>
          <a:p>
            <a:r>
              <a:rPr lang="es-ES" dirty="0">
                <a:latin typeface="Abadi" panose="020B0604020104020204" pitchFamily="34" charset="0"/>
              </a:rPr>
              <a:t>-</a:t>
            </a:r>
            <a:r>
              <a:rPr lang="es-ES" dirty="0" err="1">
                <a:latin typeface="Abadi" panose="020B0604020104020204" pitchFamily="34" charset="0"/>
              </a:rPr>
              <a:t>Launch</a:t>
            </a:r>
            <a:r>
              <a:rPr lang="es-ES" dirty="0">
                <a:latin typeface="Abadi" panose="020B0604020104020204" pitchFamily="34" charset="0"/>
              </a:rPr>
              <a:t> </a:t>
            </a:r>
            <a:r>
              <a:rPr lang="es-ES" dirty="0" err="1">
                <a:latin typeface="Abadi" panose="020B0604020104020204" pitchFamily="34" charset="0"/>
              </a:rPr>
              <a:t>constraints</a:t>
            </a:r>
            <a:r>
              <a:rPr lang="es-ES" dirty="0">
                <a:latin typeface="Abadi" panose="020B0604020104020204" pitchFamily="34" charset="0"/>
              </a:rPr>
              <a:t>: embebidos en el binario, restringe propiedades del propio proceso (</a:t>
            </a:r>
            <a:r>
              <a:rPr lang="es-ES" dirty="0" err="1">
                <a:latin typeface="Abadi" panose="020B0604020104020204" pitchFamily="34" charset="0"/>
              </a:rPr>
              <a:t>ej</a:t>
            </a:r>
            <a:r>
              <a:rPr lang="es-ES" dirty="0">
                <a:latin typeface="Abadi" panose="020B0604020104020204" pitchFamily="34" charset="0"/>
              </a:rPr>
              <a:t>: cuál debe ser su proceso padre). Esto puede ser útil para no explotar las </a:t>
            </a:r>
            <a:r>
              <a:rPr lang="es-ES" dirty="0" err="1">
                <a:latin typeface="Abadi" panose="020B0604020104020204" pitchFamily="34" charset="0"/>
              </a:rPr>
              <a:t>helper</a:t>
            </a:r>
            <a:r>
              <a:rPr lang="es-ES" dirty="0">
                <a:latin typeface="Abadi" panose="020B0604020104020204" pitchFamily="34" charset="0"/>
              </a:rPr>
              <a:t> </a:t>
            </a:r>
            <a:r>
              <a:rPr lang="es-ES" dirty="0" err="1">
                <a:latin typeface="Abadi" panose="020B0604020104020204" pitchFamily="34" charset="0"/>
              </a:rPr>
              <a:t>tools</a:t>
            </a:r>
            <a:r>
              <a:rPr lang="es-ES" dirty="0">
                <a:latin typeface="Abadi" panose="020B0604020104020204" pitchFamily="34" charset="0"/>
              </a:rPr>
              <a:t> de una app, por ejemplo.</a:t>
            </a:r>
          </a:p>
        </p:txBody>
      </p:sp>
      <p:pic>
        <p:nvPicPr>
          <p:cNvPr id="7" name="Imagen 6">
            <a:extLst>
              <a:ext uri="{FF2B5EF4-FFF2-40B4-BE49-F238E27FC236}">
                <a16:creationId xmlns:a16="http://schemas.microsoft.com/office/drawing/2014/main" id="{56D0988F-9D78-BC2A-32C1-F0AE0E9A4AB2}"/>
              </a:ext>
            </a:extLst>
          </p:cNvPr>
          <p:cNvPicPr>
            <a:picLocks noChangeAspect="1"/>
          </p:cNvPicPr>
          <p:nvPr/>
        </p:nvPicPr>
        <p:blipFill>
          <a:blip r:embed="rId3"/>
          <a:stretch>
            <a:fillRect/>
          </a:stretch>
        </p:blipFill>
        <p:spPr>
          <a:xfrm>
            <a:off x="2280457" y="4376833"/>
            <a:ext cx="3705295" cy="829544"/>
          </a:xfrm>
          <a:prstGeom prst="rect">
            <a:avLst/>
          </a:prstGeom>
        </p:spPr>
      </p:pic>
    </p:spTree>
    <p:extLst>
      <p:ext uri="{BB962C8B-B14F-4D97-AF65-F5344CB8AC3E}">
        <p14:creationId xmlns:p14="http://schemas.microsoft.com/office/powerpoint/2010/main" val="310630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RootedCON">
            <a:extLst>
              <a:ext uri="{FF2B5EF4-FFF2-40B4-BE49-F238E27FC236}">
                <a16:creationId xmlns:a16="http://schemas.microsoft.com/office/drawing/2014/main" id="{ACC5FB14-6180-252D-0EE5-AF82CF60D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8534" y="251211"/>
            <a:ext cx="2767369" cy="36177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23D38030-3B77-759C-A87B-AC124CF1132C}"/>
              </a:ext>
            </a:extLst>
          </p:cNvPr>
          <p:cNvSpPr txBox="1"/>
          <p:nvPr/>
        </p:nvSpPr>
        <p:spPr>
          <a:xfrm>
            <a:off x="787211" y="366326"/>
            <a:ext cx="8502073" cy="523220"/>
          </a:xfrm>
          <a:prstGeom prst="rect">
            <a:avLst/>
          </a:prstGeom>
          <a:noFill/>
        </p:spPr>
        <p:txBody>
          <a:bodyPr wrap="square" rtlCol="0">
            <a:spAutoFit/>
          </a:bodyPr>
          <a:lstStyle/>
          <a:p>
            <a:r>
              <a:rPr lang="es-ES" sz="2800" b="1" dirty="0" err="1">
                <a:latin typeface="Bernard MT Condensed" panose="02050806060905020404" pitchFamily="18" charset="0"/>
              </a:rPr>
              <a:t>Keychains</a:t>
            </a:r>
            <a:endParaRPr lang="es-ES" sz="2800" b="1" dirty="0">
              <a:latin typeface="Bernard MT Condensed" panose="02050806060905020404" pitchFamily="18" charset="0"/>
            </a:endParaRPr>
          </a:p>
        </p:txBody>
      </p:sp>
      <p:cxnSp>
        <p:nvCxnSpPr>
          <p:cNvPr id="4" name="Conector recto 3">
            <a:extLst>
              <a:ext uri="{FF2B5EF4-FFF2-40B4-BE49-F238E27FC236}">
                <a16:creationId xmlns:a16="http://schemas.microsoft.com/office/drawing/2014/main" id="{964AE8FC-DDC8-C9E5-1AF8-3FB298255456}"/>
              </a:ext>
            </a:extLst>
          </p:cNvPr>
          <p:cNvCxnSpPr>
            <a:cxnSpLocks/>
          </p:cNvCxnSpPr>
          <p:nvPr/>
        </p:nvCxnSpPr>
        <p:spPr>
          <a:xfrm>
            <a:off x="249382" y="6474691"/>
            <a:ext cx="11647054" cy="0"/>
          </a:xfrm>
          <a:prstGeom prst="line">
            <a:avLst/>
          </a:prstGeom>
          <a:ln/>
        </p:spPr>
        <p:style>
          <a:lnRef idx="3">
            <a:schemeClr val="dk1"/>
          </a:lnRef>
          <a:fillRef idx="0">
            <a:schemeClr val="dk1"/>
          </a:fillRef>
          <a:effectRef idx="2">
            <a:schemeClr val="dk1"/>
          </a:effectRef>
          <a:fontRef idx="minor">
            <a:schemeClr val="tx1"/>
          </a:fontRef>
        </p:style>
      </p:cxnSp>
      <p:sp>
        <p:nvSpPr>
          <p:cNvPr id="5" name="CuadroTexto 4">
            <a:extLst>
              <a:ext uri="{FF2B5EF4-FFF2-40B4-BE49-F238E27FC236}">
                <a16:creationId xmlns:a16="http://schemas.microsoft.com/office/drawing/2014/main" id="{BF3A6B16-FA64-F7CC-BABB-15E3305AFDE8}"/>
              </a:ext>
            </a:extLst>
          </p:cNvPr>
          <p:cNvSpPr txBox="1"/>
          <p:nvPr/>
        </p:nvSpPr>
        <p:spPr>
          <a:xfrm>
            <a:off x="11434618" y="6095938"/>
            <a:ext cx="461818" cy="369332"/>
          </a:xfrm>
          <a:prstGeom prst="rect">
            <a:avLst/>
          </a:prstGeom>
          <a:noFill/>
        </p:spPr>
        <p:txBody>
          <a:bodyPr wrap="square" rtlCol="0">
            <a:spAutoFit/>
          </a:bodyPr>
          <a:lstStyle/>
          <a:p>
            <a:r>
              <a:rPr lang="es-ES" b="1" dirty="0"/>
              <a:t>20</a:t>
            </a:r>
          </a:p>
        </p:txBody>
      </p:sp>
      <p:sp>
        <p:nvSpPr>
          <p:cNvPr id="2" name="CuadroTexto 1">
            <a:extLst>
              <a:ext uri="{FF2B5EF4-FFF2-40B4-BE49-F238E27FC236}">
                <a16:creationId xmlns:a16="http://schemas.microsoft.com/office/drawing/2014/main" id="{EE597989-89BB-4524-6360-8F48AA603D3B}"/>
              </a:ext>
            </a:extLst>
          </p:cNvPr>
          <p:cNvSpPr txBox="1"/>
          <p:nvPr/>
        </p:nvSpPr>
        <p:spPr>
          <a:xfrm>
            <a:off x="5446608" y="565764"/>
            <a:ext cx="5080986" cy="5078313"/>
          </a:xfrm>
          <a:prstGeom prst="rect">
            <a:avLst/>
          </a:prstGeom>
          <a:noFill/>
        </p:spPr>
        <p:txBody>
          <a:bodyPr wrap="square" rtlCol="0">
            <a:spAutoFit/>
          </a:bodyPr>
          <a:lstStyle/>
          <a:p>
            <a:r>
              <a:rPr lang="es-ES" dirty="0">
                <a:latin typeface="Abadi" panose="020B0604020104020204" pitchFamily="34" charset="0"/>
              </a:rPr>
              <a:t>-Sistema de gestión de contraseñas, cifrado en disco</a:t>
            </a:r>
          </a:p>
          <a:p>
            <a:endParaRPr lang="es-ES" dirty="0">
              <a:latin typeface="Abadi" panose="020B0604020104020204" pitchFamily="34" charset="0"/>
            </a:endParaRPr>
          </a:p>
          <a:p>
            <a:r>
              <a:rPr lang="es-ES" dirty="0">
                <a:latin typeface="Abadi" panose="020B0604020104020204" pitchFamily="34" charset="0"/>
              </a:rPr>
              <a:t>-Hay dos </a:t>
            </a:r>
            <a:r>
              <a:rPr lang="es-ES" dirty="0" err="1">
                <a:latin typeface="Abadi" panose="020B0604020104020204" pitchFamily="34" charset="0"/>
              </a:rPr>
              <a:t>keychains</a:t>
            </a:r>
            <a:r>
              <a:rPr lang="es-ES" dirty="0">
                <a:latin typeface="Abadi" panose="020B0604020104020204" pitchFamily="34" charset="0"/>
              </a:rPr>
              <a:t>, una por cada usuario y una de sistema: </a:t>
            </a:r>
            <a:r>
              <a:rPr lang="es-ES" dirty="0">
                <a:effectLst/>
                <a:latin typeface="Abadi" panose="020B0604020104020204" pitchFamily="34" charset="0"/>
              </a:rPr>
              <a:t>~/Library/</a:t>
            </a:r>
            <a:r>
              <a:rPr lang="es-ES" dirty="0" err="1">
                <a:effectLst/>
                <a:latin typeface="Abadi" panose="020B0604020104020204" pitchFamily="34" charset="0"/>
              </a:rPr>
              <a:t>Keychains</a:t>
            </a:r>
            <a:r>
              <a:rPr lang="es-ES" dirty="0">
                <a:effectLst/>
                <a:latin typeface="Abadi" panose="020B0604020104020204" pitchFamily="34" charset="0"/>
              </a:rPr>
              <a:t>/</a:t>
            </a:r>
            <a:r>
              <a:rPr lang="es-ES" dirty="0" err="1">
                <a:effectLst/>
                <a:latin typeface="Abadi" panose="020B0604020104020204" pitchFamily="34" charset="0"/>
              </a:rPr>
              <a:t>login.keycahin-db</a:t>
            </a:r>
            <a:r>
              <a:rPr lang="es-ES" dirty="0">
                <a:effectLst/>
                <a:latin typeface="Abadi" panose="020B0604020104020204" pitchFamily="34" charset="0"/>
              </a:rPr>
              <a:t> y ~/Library/</a:t>
            </a:r>
            <a:r>
              <a:rPr lang="es-ES" dirty="0" err="1">
                <a:effectLst/>
                <a:latin typeface="Abadi" panose="020B0604020104020204" pitchFamily="34" charset="0"/>
              </a:rPr>
              <a:t>Keychains</a:t>
            </a:r>
            <a:r>
              <a:rPr lang="es-ES" dirty="0">
                <a:effectLst/>
                <a:latin typeface="Abadi" panose="020B0604020104020204" pitchFamily="34" charset="0"/>
              </a:rPr>
              <a:t>/</a:t>
            </a:r>
            <a:r>
              <a:rPr lang="es-ES" dirty="0" err="1">
                <a:effectLst/>
                <a:latin typeface="Abadi" panose="020B0604020104020204" pitchFamily="34" charset="0"/>
              </a:rPr>
              <a:t>System.keychain</a:t>
            </a:r>
            <a:endParaRPr lang="es-ES" dirty="0">
              <a:latin typeface="Abadi" panose="020B0604020104020204" pitchFamily="34" charset="0"/>
            </a:endParaRPr>
          </a:p>
          <a:p>
            <a:endParaRPr lang="es-ES" dirty="0">
              <a:latin typeface="Abadi" panose="020B0604020104020204" pitchFamily="34" charset="0"/>
            </a:endParaRPr>
          </a:p>
          <a:p>
            <a:r>
              <a:rPr lang="es-ES" dirty="0">
                <a:latin typeface="Abadi" panose="020B0604020104020204" pitchFamily="34" charset="0"/>
              </a:rPr>
              <a:t>https://github.com/its-a-feature/LockSmith (para ver la </a:t>
            </a:r>
            <a:r>
              <a:rPr lang="es-ES" dirty="0" err="1">
                <a:latin typeface="Abadi" panose="020B0604020104020204" pitchFamily="34" charset="0"/>
              </a:rPr>
              <a:t>keychain</a:t>
            </a:r>
            <a:r>
              <a:rPr lang="es-ES" dirty="0">
                <a:latin typeface="Abadi" panose="020B0604020104020204" pitchFamily="34" charset="0"/>
              </a:rPr>
              <a:t> sin que salten alertas)</a:t>
            </a:r>
          </a:p>
          <a:p>
            <a:endParaRPr lang="es-ES" dirty="0">
              <a:latin typeface="Abadi" panose="020B0604020104020204" pitchFamily="34" charset="0"/>
            </a:endParaRPr>
          </a:p>
          <a:p>
            <a:r>
              <a:rPr lang="es-ES" dirty="0">
                <a:latin typeface="Abadi" panose="020B0604020104020204" pitchFamily="34" charset="0"/>
              </a:rPr>
              <a:t>https://github.com/n0fate/chainbreaker (formato </a:t>
            </a:r>
            <a:r>
              <a:rPr lang="es-ES" dirty="0" err="1">
                <a:latin typeface="Abadi" panose="020B0604020104020204" pitchFamily="34" charset="0"/>
              </a:rPr>
              <a:t>Hashcat</a:t>
            </a:r>
            <a:r>
              <a:rPr lang="es-ES" dirty="0">
                <a:latin typeface="Abadi" panose="020B0604020104020204" pitchFamily="34" charset="0"/>
              </a:rPr>
              <a:t>, también está keychain2john </a:t>
            </a:r>
            <a:r>
              <a:rPr lang="es-ES" dirty="0" err="1">
                <a:latin typeface="Abadi" panose="020B0604020104020204" pitchFamily="34" charset="0"/>
              </a:rPr>
              <a:t>etc</a:t>
            </a:r>
            <a:r>
              <a:rPr lang="es-ES" dirty="0">
                <a:latin typeface="Abadi" panose="020B0604020104020204" pitchFamily="34" charset="0"/>
              </a:rPr>
              <a:t>)</a:t>
            </a:r>
          </a:p>
          <a:p>
            <a:endParaRPr lang="es-ES" dirty="0">
              <a:latin typeface="Abadi" panose="020B0604020104020204" pitchFamily="34" charset="0"/>
            </a:endParaRPr>
          </a:p>
          <a:p>
            <a:r>
              <a:rPr lang="es-ES" dirty="0">
                <a:latin typeface="Abadi" panose="020B0604020104020204" pitchFamily="34" charset="0"/>
              </a:rPr>
              <a:t>-Esto es similar a los </a:t>
            </a:r>
            <a:r>
              <a:rPr lang="es-ES" dirty="0" err="1">
                <a:latin typeface="Abadi" panose="020B0604020104020204" pitchFamily="34" charset="0"/>
              </a:rPr>
              <a:t>keyrings</a:t>
            </a:r>
            <a:r>
              <a:rPr lang="es-ES" dirty="0">
                <a:latin typeface="Abadi" panose="020B0604020104020204" pitchFamily="34" charset="0"/>
              </a:rPr>
              <a:t> típicos de Linux</a:t>
            </a:r>
          </a:p>
          <a:p>
            <a:endParaRPr lang="es-ES" dirty="0"/>
          </a:p>
          <a:p>
            <a:endParaRPr lang="es-ES" dirty="0"/>
          </a:p>
          <a:p>
            <a:endParaRPr lang="es-ES" dirty="0"/>
          </a:p>
          <a:p>
            <a:endParaRPr lang="es-ES" dirty="0"/>
          </a:p>
        </p:txBody>
      </p:sp>
      <p:pic>
        <p:nvPicPr>
          <p:cNvPr id="8" name="Imagen 7">
            <a:extLst>
              <a:ext uri="{FF2B5EF4-FFF2-40B4-BE49-F238E27FC236}">
                <a16:creationId xmlns:a16="http://schemas.microsoft.com/office/drawing/2014/main" id="{967EDF83-B461-DD44-C775-65AE835F4AA0}"/>
              </a:ext>
            </a:extLst>
          </p:cNvPr>
          <p:cNvPicPr>
            <a:picLocks noChangeAspect="1"/>
          </p:cNvPicPr>
          <p:nvPr/>
        </p:nvPicPr>
        <p:blipFill>
          <a:blip r:embed="rId3"/>
          <a:stretch>
            <a:fillRect/>
          </a:stretch>
        </p:blipFill>
        <p:spPr>
          <a:xfrm>
            <a:off x="728107" y="1176831"/>
            <a:ext cx="4219575" cy="1905000"/>
          </a:xfrm>
          <a:prstGeom prst="rect">
            <a:avLst/>
          </a:prstGeom>
        </p:spPr>
      </p:pic>
      <p:pic>
        <p:nvPicPr>
          <p:cNvPr id="10" name="Imagen 9">
            <a:extLst>
              <a:ext uri="{FF2B5EF4-FFF2-40B4-BE49-F238E27FC236}">
                <a16:creationId xmlns:a16="http://schemas.microsoft.com/office/drawing/2014/main" id="{5A17D5D5-F0DB-77C6-B763-8F8AC4D0728E}"/>
              </a:ext>
            </a:extLst>
          </p:cNvPr>
          <p:cNvPicPr>
            <a:picLocks noChangeAspect="1"/>
          </p:cNvPicPr>
          <p:nvPr/>
        </p:nvPicPr>
        <p:blipFill>
          <a:blip r:embed="rId4"/>
          <a:stretch>
            <a:fillRect/>
          </a:stretch>
        </p:blipFill>
        <p:spPr>
          <a:xfrm>
            <a:off x="723344" y="3369116"/>
            <a:ext cx="4229100" cy="2057400"/>
          </a:xfrm>
          <a:prstGeom prst="rect">
            <a:avLst/>
          </a:prstGeom>
        </p:spPr>
      </p:pic>
      <p:pic>
        <p:nvPicPr>
          <p:cNvPr id="1026" name="Picture 2" descr="kali linux - how to remove the popup notification of keyring login? - Unix  &amp; Linux Stack Exchange">
            <a:extLst>
              <a:ext uri="{FF2B5EF4-FFF2-40B4-BE49-F238E27FC236}">
                <a16:creationId xmlns:a16="http://schemas.microsoft.com/office/drawing/2014/main" id="{8B0A2093-C0CF-7392-0103-76849B38BD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6301" y="4631212"/>
            <a:ext cx="2989843" cy="1661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385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RootedCON">
            <a:extLst>
              <a:ext uri="{FF2B5EF4-FFF2-40B4-BE49-F238E27FC236}">
                <a16:creationId xmlns:a16="http://schemas.microsoft.com/office/drawing/2014/main" id="{ACC5FB14-6180-252D-0EE5-AF82CF60D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8534" y="251211"/>
            <a:ext cx="2767369" cy="36177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23D38030-3B77-759C-A87B-AC124CF1132C}"/>
              </a:ext>
            </a:extLst>
          </p:cNvPr>
          <p:cNvSpPr txBox="1"/>
          <p:nvPr/>
        </p:nvSpPr>
        <p:spPr>
          <a:xfrm>
            <a:off x="787211" y="366326"/>
            <a:ext cx="8502073" cy="523220"/>
          </a:xfrm>
          <a:prstGeom prst="rect">
            <a:avLst/>
          </a:prstGeom>
          <a:noFill/>
        </p:spPr>
        <p:txBody>
          <a:bodyPr wrap="square" rtlCol="0">
            <a:spAutoFit/>
          </a:bodyPr>
          <a:lstStyle/>
          <a:p>
            <a:r>
              <a:rPr lang="es-ES" sz="2800" b="1" dirty="0" err="1">
                <a:latin typeface="Bernard MT Condensed" panose="02050806060905020404" pitchFamily="18" charset="0"/>
              </a:rPr>
              <a:t>Exploit</a:t>
            </a:r>
            <a:r>
              <a:rPr lang="es-ES" sz="2800" b="1" dirty="0">
                <a:latin typeface="Bernard MT Condensed" panose="02050806060905020404" pitchFamily="18" charset="0"/>
              </a:rPr>
              <a:t> </a:t>
            </a:r>
            <a:r>
              <a:rPr lang="es-ES" sz="2800" b="1" dirty="0" err="1">
                <a:latin typeface="Bernard MT Condensed" panose="02050806060905020404" pitchFamily="18" charset="0"/>
              </a:rPr>
              <a:t>mitigations</a:t>
            </a:r>
            <a:r>
              <a:rPr lang="es-ES" sz="2800" b="1" dirty="0">
                <a:latin typeface="Bernard MT Condensed" panose="02050806060905020404" pitchFamily="18" charset="0"/>
              </a:rPr>
              <a:t> y otras cosillas</a:t>
            </a:r>
          </a:p>
        </p:txBody>
      </p:sp>
      <p:cxnSp>
        <p:nvCxnSpPr>
          <p:cNvPr id="4" name="Conector recto 3">
            <a:extLst>
              <a:ext uri="{FF2B5EF4-FFF2-40B4-BE49-F238E27FC236}">
                <a16:creationId xmlns:a16="http://schemas.microsoft.com/office/drawing/2014/main" id="{964AE8FC-DDC8-C9E5-1AF8-3FB298255456}"/>
              </a:ext>
            </a:extLst>
          </p:cNvPr>
          <p:cNvCxnSpPr>
            <a:cxnSpLocks/>
          </p:cNvCxnSpPr>
          <p:nvPr/>
        </p:nvCxnSpPr>
        <p:spPr>
          <a:xfrm>
            <a:off x="249382" y="6474691"/>
            <a:ext cx="11647054" cy="0"/>
          </a:xfrm>
          <a:prstGeom prst="line">
            <a:avLst/>
          </a:prstGeom>
          <a:ln/>
        </p:spPr>
        <p:style>
          <a:lnRef idx="3">
            <a:schemeClr val="dk1"/>
          </a:lnRef>
          <a:fillRef idx="0">
            <a:schemeClr val="dk1"/>
          </a:fillRef>
          <a:effectRef idx="2">
            <a:schemeClr val="dk1"/>
          </a:effectRef>
          <a:fontRef idx="minor">
            <a:schemeClr val="tx1"/>
          </a:fontRef>
        </p:style>
      </p:cxnSp>
      <p:sp>
        <p:nvSpPr>
          <p:cNvPr id="5" name="CuadroTexto 4">
            <a:extLst>
              <a:ext uri="{FF2B5EF4-FFF2-40B4-BE49-F238E27FC236}">
                <a16:creationId xmlns:a16="http://schemas.microsoft.com/office/drawing/2014/main" id="{BF3A6B16-FA64-F7CC-BABB-15E3305AFDE8}"/>
              </a:ext>
            </a:extLst>
          </p:cNvPr>
          <p:cNvSpPr txBox="1"/>
          <p:nvPr/>
        </p:nvSpPr>
        <p:spPr>
          <a:xfrm>
            <a:off x="11434618" y="6095938"/>
            <a:ext cx="508000" cy="369332"/>
          </a:xfrm>
          <a:prstGeom prst="rect">
            <a:avLst/>
          </a:prstGeom>
          <a:noFill/>
        </p:spPr>
        <p:txBody>
          <a:bodyPr wrap="square" rtlCol="0">
            <a:spAutoFit/>
          </a:bodyPr>
          <a:lstStyle/>
          <a:p>
            <a:r>
              <a:rPr lang="es-ES" b="1" dirty="0"/>
              <a:t>21</a:t>
            </a:r>
          </a:p>
        </p:txBody>
      </p:sp>
      <p:sp>
        <p:nvSpPr>
          <p:cNvPr id="13" name="CuadroTexto 12">
            <a:extLst>
              <a:ext uri="{FF2B5EF4-FFF2-40B4-BE49-F238E27FC236}">
                <a16:creationId xmlns:a16="http://schemas.microsoft.com/office/drawing/2014/main" id="{FCC1CF44-C04A-413F-3653-09B0CA08D96E}"/>
              </a:ext>
            </a:extLst>
          </p:cNvPr>
          <p:cNvSpPr txBox="1"/>
          <p:nvPr/>
        </p:nvSpPr>
        <p:spPr>
          <a:xfrm>
            <a:off x="1038687" y="1136342"/>
            <a:ext cx="5656830" cy="3693319"/>
          </a:xfrm>
          <a:prstGeom prst="rect">
            <a:avLst/>
          </a:prstGeom>
          <a:noFill/>
        </p:spPr>
        <p:txBody>
          <a:bodyPr wrap="square" rtlCol="0">
            <a:spAutoFit/>
          </a:bodyPr>
          <a:lstStyle/>
          <a:p>
            <a:r>
              <a:rPr lang="en-US" dirty="0">
                <a:latin typeface="Abadi" panose="020B0604020104020204" pitchFamily="34" charset="0"/>
              </a:rPr>
              <a:t>-SKEL (secure </a:t>
            </a:r>
            <a:r>
              <a:rPr lang="en-US" dirty="0" err="1">
                <a:latin typeface="Abadi" panose="020B0604020104020204" pitchFamily="34" charset="0"/>
              </a:rPr>
              <a:t>kext</a:t>
            </a:r>
            <a:r>
              <a:rPr lang="en-US" dirty="0">
                <a:latin typeface="Abadi" panose="020B0604020104020204" pitchFamily="34" charset="0"/>
              </a:rPr>
              <a:t> loading, </a:t>
            </a:r>
            <a:r>
              <a:rPr lang="en-US" dirty="0" err="1">
                <a:latin typeface="Abadi" panose="020B0604020104020204" pitchFamily="34" charset="0"/>
              </a:rPr>
              <a:t>requiere</a:t>
            </a:r>
            <a:r>
              <a:rPr lang="en-US" dirty="0">
                <a:latin typeface="Abadi" panose="020B0604020104020204" pitchFamily="34" charset="0"/>
              </a:rPr>
              <a:t> de un </a:t>
            </a:r>
            <a:r>
              <a:rPr lang="en-US" dirty="0" err="1">
                <a:latin typeface="Abadi" panose="020B0604020104020204" pitchFamily="34" charset="0"/>
              </a:rPr>
              <a:t>certificado</a:t>
            </a:r>
            <a:r>
              <a:rPr lang="en-US" dirty="0">
                <a:latin typeface="Abadi" panose="020B0604020104020204" pitchFamily="34" charset="0"/>
              </a:rPr>
              <a:t> </a:t>
            </a:r>
            <a:r>
              <a:rPr lang="en-US" dirty="0" err="1">
                <a:latin typeface="Abadi" panose="020B0604020104020204" pitchFamily="34" charset="0"/>
              </a:rPr>
              <a:t>emitido</a:t>
            </a:r>
            <a:r>
              <a:rPr lang="en-US" dirty="0">
                <a:latin typeface="Abadi" panose="020B0604020104020204" pitchFamily="34" charset="0"/>
              </a:rPr>
              <a:t> </a:t>
            </a:r>
            <a:r>
              <a:rPr lang="en-US" dirty="0" err="1">
                <a:latin typeface="Abadi" panose="020B0604020104020204" pitchFamily="34" charset="0"/>
              </a:rPr>
              <a:t>por</a:t>
            </a:r>
            <a:r>
              <a:rPr lang="en-US" dirty="0">
                <a:latin typeface="Abadi" panose="020B0604020104020204" pitchFamily="34" charset="0"/>
              </a:rPr>
              <a:t> Apple, </a:t>
            </a:r>
            <a:r>
              <a:rPr lang="en-US" dirty="0" err="1">
                <a:latin typeface="Abadi" panose="020B0604020104020204" pitchFamily="34" charset="0"/>
              </a:rPr>
              <a:t>parecido</a:t>
            </a:r>
            <a:r>
              <a:rPr lang="en-US" dirty="0">
                <a:latin typeface="Abadi" panose="020B0604020104020204" pitchFamily="34" charset="0"/>
              </a:rPr>
              <a:t> a DSE </a:t>
            </a:r>
            <a:r>
              <a:rPr lang="en-US" dirty="0" err="1">
                <a:latin typeface="Abadi" panose="020B0604020104020204" pitchFamily="34" charset="0"/>
              </a:rPr>
              <a:t>en</a:t>
            </a:r>
            <a:r>
              <a:rPr lang="en-US" dirty="0">
                <a:latin typeface="Abadi" panose="020B0604020104020204" pitchFamily="34" charset="0"/>
              </a:rPr>
              <a:t> Windows). Ha </a:t>
            </a:r>
            <a:r>
              <a:rPr lang="en-US" dirty="0" err="1">
                <a:latin typeface="Abadi" panose="020B0604020104020204" pitchFamily="34" charset="0"/>
              </a:rPr>
              <a:t>habido</a:t>
            </a:r>
            <a:r>
              <a:rPr lang="en-US" dirty="0">
                <a:latin typeface="Abadi" panose="020B0604020104020204" pitchFamily="34" charset="0"/>
              </a:rPr>
              <a:t> bypasses</a:t>
            </a:r>
          </a:p>
          <a:p>
            <a:r>
              <a:rPr lang="en-US" dirty="0">
                <a:latin typeface="Abadi" panose="020B0604020104020204" pitchFamily="34" charset="0"/>
              </a:rPr>
              <a:t>-</a:t>
            </a:r>
            <a:r>
              <a:rPr lang="en-US" dirty="0" err="1">
                <a:latin typeface="Abadi" panose="020B0604020104020204" pitchFamily="34" charset="0"/>
              </a:rPr>
              <a:t>Existen</a:t>
            </a:r>
            <a:r>
              <a:rPr lang="en-US" dirty="0">
                <a:latin typeface="Abadi" panose="020B0604020104020204" pitchFamily="34" charset="0"/>
              </a:rPr>
              <a:t> KEXTs para user-mode (</a:t>
            </a:r>
            <a:r>
              <a:rPr lang="en-US" dirty="0" err="1">
                <a:latin typeface="Abadi" panose="020B0604020104020204" pitchFamily="34" charset="0"/>
              </a:rPr>
              <a:t>como</a:t>
            </a:r>
            <a:r>
              <a:rPr lang="en-US" dirty="0">
                <a:latin typeface="Abadi" panose="020B0604020104020204" pitchFamily="34" charset="0"/>
              </a:rPr>
              <a:t> </a:t>
            </a:r>
            <a:r>
              <a:rPr lang="en-US" dirty="0" err="1">
                <a:latin typeface="Abadi" panose="020B0604020104020204" pitchFamily="34" charset="0"/>
              </a:rPr>
              <a:t>el</a:t>
            </a:r>
            <a:r>
              <a:rPr lang="en-US" dirty="0">
                <a:latin typeface="Abadi" panose="020B0604020104020204" pitchFamily="34" charset="0"/>
              </a:rPr>
              <a:t> UMDF de Windows). System Extensions y </a:t>
            </a:r>
            <a:r>
              <a:rPr lang="en-US" dirty="0" err="1">
                <a:latin typeface="Abadi" panose="020B0604020104020204" pitchFamily="34" charset="0"/>
              </a:rPr>
              <a:t>DriverKit</a:t>
            </a:r>
            <a:r>
              <a:rPr lang="en-US" dirty="0">
                <a:latin typeface="Abadi" panose="020B0604020104020204" pitchFamily="34" charset="0"/>
              </a:rPr>
              <a:t> (</a:t>
            </a:r>
            <a:r>
              <a:rPr lang="en-US" dirty="0" err="1">
                <a:latin typeface="Abadi" panose="020B0604020104020204" pitchFamily="34" charset="0"/>
              </a:rPr>
              <a:t>quitan</a:t>
            </a:r>
            <a:r>
              <a:rPr lang="en-US" dirty="0">
                <a:latin typeface="Abadi" panose="020B0604020104020204" pitchFamily="34" charset="0"/>
              </a:rPr>
              <a:t> la </a:t>
            </a:r>
            <a:r>
              <a:rPr lang="en-US" dirty="0" err="1">
                <a:latin typeface="Abadi" panose="020B0604020104020204" pitchFamily="34" charset="0"/>
              </a:rPr>
              <a:t>necesidad</a:t>
            </a:r>
            <a:r>
              <a:rPr lang="en-US" dirty="0">
                <a:latin typeface="Abadi" panose="020B0604020104020204" pitchFamily="34" charset="0"/>
              </a:rPr>
              <a:t> de </a:t>
            </a:r>
            <a:r>
              <a:rPr lang="en-US" dirty="0" err="1">
                <a:latin typeface="Abadi" panose="020B0604020104020204" pitchFamily="34" charset="0"/>
              </a:rPr>
              <a:t>tirar</a:t>
            </a:r>
            <a:r>
              <a:rPr lang="en-US" dirty="0">
                <a:latin typeface="Abadi" panose="020B0604020104020204" pitchFamily="34" charset="0"/>
              </a:rPr>
              <a:t> del kernel para </a:t>
            </a:r>
            <a:r>
              <a:rPr lang="en-US" dirty="0" err="1">
                <a:latin typeface="Abadi" panose="020B0604020104020204" pitchFamily="34" charset="0"/>
              </a:rPr>
              <a:t>algunas</a:t>
            </a:r>
            <a:r>
              <a:rPr lang="en-US" dirty="0">
                <a:latin typeface="Abadi" panose="020B0604020104020204" pitchFamily="34" charset="0"/>
              </a:rPr>
              <a:t> </a:t>
            </a:r>
            <a:r>
              <a:rPr lang="en-US" dirty="0" err="1">
                <a:latin typeface="Abadi" panose="020B0604020104020204" pitchFamily="34" charset="0"/>
              </a:rPr>
              <a:t>cosas</a:t>
            </a:r>
            <a:r>
              <a:rPr lang="en-US" dirty="0">
                <a:latin typeface="Abadi" panose="020B0604020104020204" pitchFamily="34" charset="0"/>
              </a:rPr>
              <a:t>)</a:t>
            </a:r>
          </a:p>
          <a:p>
            <a:r>
              <a:rPr lang="en-US" dirty="0">
                <a:latin typeface="Abadi" panose="020B0604020104020204" pitchFamily="34" charset="0"/>
              </a:rPr>
              <a:t>-A </a:t>
            </a:r>
            <a:r>
              <a:rPr lang="en-US" dirty="0" err="1">
                <a:latin typeface="Abadi" panose="020B0604020104020204" pitchFamily="34" charset="0"/>
              </a:rPr>
              <a:t>nivel</a:t>
            </a:r>
            <a:r>
              <a:rPr lang="en-US" dirty="0">
                <a:latin typeface="Abadi" panose="020B0604020104020204" pitchFamily="34" charset="0"/>
              </a:rPr>
              <a:t> de </a:t>
            </a:r>
            <a:r>
              <a:rPr lang="en-US" dirty="0" err="1">
                <a:latin typeface="Abadi" panose="020B0604020104020204" pitchFamily="34" charset="0"/>
              </a:rPr>
              <a:t>proceso</a:t>
            </a:r>
            <a:r>
              <a:rPr lang="en-US" dirty="0">
                <a:latin typeface="Abadi" panose="020B0604020104020204" pitchFamily="34" charset="0"/>
              </a:rPr>
              <a:t> -&gt; Hardened runtime:</a:t>
            </a:r>
            <a:endParaRPr lang="es-ES" dirty="0">
              <a:latin typeface="Abadi" panose="020B0604020104020204" pitchFamily="34" charset="0"/>
            </a:endParaRPr>
          </a:p>
          <a:p>
            <a:pPr marL="285750" indent="-285750">
              <a:buFont typeface="Arial" panose="020B0604020202020204" pitchFamily="34" charset="0"/>
              <a:buChar char="•"/>
            </a:pPr>
            <a:r>
              <a:rPr lang="es-ES" dirty="0" err="1">
                <a:latin typeface="Abadi" panose="020B0604020104020204" pitchFamily="34" charset="0"/>
              </a:rPr>
              <a:t>dyld</a:t>
            </a:r>
            <a:r>
              <a:rPr lang="es-ES" dirty="0">
                <a:latin typeface="Abadi" panose="020B0604020104020204" pitchFamily="34" charset="0"/>
              </a:rPr>
              <a:t> no carga </a:t>
            </a:r>
            <a:r>
              <a:rPr lang="es-ES" dirty="0" err="1">
                <a:latin typeface="Abadi" panose="020B0604020104020204" pitchFamily="34" charset="0"/>
              </a:rPr>
              <a:t>dylibs</a:t>
            </a:r>
            <a:r>
              <a:rPr lang="es-ES" dirty="0">
                <a:latin typeface="Abadi" panose="020B0604020104020204" pitchFamily="34" charset="0"/>
              </a:rPr>
              <a:t> con distinto </a:t>
            </a:r>
            <a:r>
              <a:rPr lang="es-ES" dirty="0" err="1">
                <a:latin typeface="Abadi" panose="020B0604020104020204" pitchFamily="34" charset="0"/>
              </a:rPr>
              <a:t>Team</a:t>
            </a:r>
            <a:r>
              <a:rPr lang="es-ES" dirty="0">
                <a:latin typeface="Abadi" panose="020B0604020104020204" pitchFamily="34" charset="0"/>
              </a:rPr>
              <a:t> ID https://developer.apple.com/documentation/security/hardened_runtime </a:t>
            </a:r>
          </a:p>
          <a:p>
            <a:pPr marL="285750" indent="-285750">
              <a:buFont typeface="Arial" panose="020B0604020202020204" pitchFamily="34" charset="0"/>
              <a:buChar char="•"/>
            </a:pPr>
            <a:r>
              <a:rPr lang="es-ES" dirty="0">
                <a:latin typeface="Abadi" panose="020B0604020104020204" pitchFamily="34" charset="0"/>
              </a:rPr>
              <a:t>No permite modificar código ejecutable en memoria</a:t>
            </a:r>
          </a:p>
          <a:p>
            <a:pPr marL="285750" indent="-285750">
              <a:buFont typeface="Arial" panose="020B0604020202020204" pitchFamily="34" charset="0"/>
              <a:buChar char="•"/>
            </a:pPr>
            <a:r>
              <a:rPr lang="es-ES" dirty="0">
                <a:latin typeface="Abadi" panose="020B0604020104020204" pitchFamily="34" charset="0"/>
              </a:rPr>
              <a:t>No permite crear código escribible y ejecutable en memoria</a:t>
            </a:r>
            <a:endParaRPr lang="en-US" dirty="0">
              <a:latin typeface="Abadi" panose="020B0604020104020204" pitchFamily="34" charset="0"/>
            </a:endParaRPr>
          </a:p>
        </p:txBody>
      </p:sp>
      <p:pic>
        <p:nvPicPr>
          <p:cNvPr id="8" name="Imagen 7">
            <a:extLst>
              <a:ext uri="{FF2B5EF4-FFF2-40B4-BE49-F238E27FC236}">
                <a16:creationId xmlns:a16="http://schemas.microsoft.com/office/drawing/2014/main" id="{06041255-BFF7-B5DF-F2B7-740801E2D1EA}"/>
              </a:ext>
            </a:extLst>
          </p:cNvPr>
          <p:cNvPicPr>
            <a:picLocks noChangeAspect="1"/>
          </p:cNvPicPr>
          <p:nvPr/>
        </p:nvPicPr>
        <p:blipFill>
          <a:blip r:embed="rId3"/>
          <a:stretch>
            <a:fillRect/>
          </a:stretch>
        </p:blipFill>
        <p:spPr>
          <a:xfrm>
            <a:off x="6747782" y="1255872"/>
            <a:ext cx="4501504" cy="1828494"/>
          </a:xfrm>
          <a:prstGeom prst="rect">
            <a:avLst/>
          </a:prstGeom>
        </p:spPr>
      </p:pic>
      <p:pic>
        <p:nvPicPr>
          <p:cNvPr id="6" name="Imagen 5">
            <a:extLst>
              <a:ext uri="{FF2B5EF4-FFF2-40B4-BE49-F238E27FC236}">
                <a16:creationId xmlns:a16="http://schemas.microsoft.com/office/drawing/2014/main" id="{A7E3E10A-4290-38D2-C192-6EBFDE7B1CA7}"/>
              </a:ext>
            </a:extLst>
          </p:cNvPr>
          <p:cNvPicPr>
            <a:picLocks noChangeAspect="1"/>
          </p:cNvPicPr>
          <p:nvPr/>
        </p:nvPicPr>
        <p:blipFill>
          <a:blip r:embed="rId4"/>
          <a:stretch>
            <a:fillRect/>
          </a:stretch>
        </p:blipFill>
        <p:spPr>
          <a:xfrm>
            <a:off x="5452266" y="4587596"/>
            <a:ext cx="6078661" cy="977721"/>
          </a:xfrm>
          <a:prstGeom prst="rect">
            <a:avLst/>
          </a:prstGeom>
        </p:spPr>
      </p:pic>
    </p:spTree>
    <p:extLst>
      <p:ext uri="{BB962C8B-B14F-4D97-AF65-F5344CB8AC3E}">
        <p14:creationId xmlns:p14="http://schemas.microsoft.com/office/powerpoint/2010/main" val="2743463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RootedCON">
            <a:extLst>
              <a:ext uri="{FF2B5EF4-FFF2-40B4-BE49-F238E27FC236}">
                <a16:creationId xmlns:a16="http://schemas.microsoft.com/office/drawing/2014/main" id="{ACC5FB14-6180-252D-0EE5-AF82CF60D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8534" y="251211"/>
            <a:ext cx="2767369" cy="36177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23D38030-3B77-759C-A87B-AC124CF1132C}"/>
              </a:ext>
            </a:extLst>
          </p:cNvPr>
          <p:cNvSpPr txBox="1"/>
          <p:nvPr/>
        </p:nvSpPr>
        <p:spPr>
          <a:xfrm>
            <a:off x="787211" y="366326"/>
            <a:ext cx="8502073" cy="523220"/>
          </a:xfrm>
          <a:prstGeom prst="rect">
            <a:avLst/>
          </a:prstGeom>
          <a:noFill/>
        </p:spPr>
        <p:txBody>
          <a:bodyPr wrap="square" rtlCol="0">
            <a:spAutoFit/>
          </a:bodyPr>
          <a:lstStyle/>
          <a:p>
            <a:r>
              <a:rPr lang="es-ES" sz="2800" b="1" dirty="0" err="1">
                <a:latin typeface="Bernard MT Condensed" panose="02050806060905020404" pitchFamily="18" charset="0"/>
              </a:rPr>
              <a:t>Exploit</a:t>
            </a:r>
            <a:r>
              <a:rPr lang="es-ES" sz="2800" b="1" dirty="0">
                <a:latin typeface="Bernard MT Condensed" panose="02050806060905020404" pitchFamily="18" charset="0"/>
              </a:rPr>
              <a:t> </a:t>
            </a:r>
            <a:r>
              <a:rPr lang="es-ES" sz="2800" b="1" dirty="0" err="1">
                <a:latin typeface="Bernard MT Condensed" panose="02050806060905020404" pitchFamily="18" charset="0"/>
              </a:rPr>
              <a:t>mitigations</a:t>
            </a:r>
            <a:r>
              <a:rPr lang="es-ES" sz="2800" b="1" dirty="0">
                <a:latin typeface="Bernard MT Condensed" panose="02050806060905020404" pitchFamily="18" charset="0"/>
              </a:rPr>
              <a:t> y otras cosillas</a:t>
            </a:r>
          </a:p>
        </p:txBody>
      </p:sp>
      <p:cxnSp>
        <p:nvCxnSpPr>
          <p:cNvPr id="4" name="Conector recto 3">
            <a:extLst>
              <a:ext uri="{FF2B5EF4-FFF2-40B4-BE49-F238E27FC236}">
                <a16:creationId xmlns:a16="http://schemas.microsoft.com/office/drawing/2014/main" id="{964AE8FC-DDC8-C9E5-1AF8-3FB298255456}"/>
              </a:ext>
            </a:extLst>
          </p:cNvPr>
          <p:cNvCxnSpPr>
            <a:cxnSpLocks/>
          </p:cNvCxnSpPr>
          <p:nvPr/>
        </p:nvCxnSpPr>
        <p:spPr>
          <a:xfrm>
            <a:off x="249382" y="6474691"/>
            <a:ext cx="11647054" cy="0"/>
          </a:xfrm>
          <a:prstGeom prst="line">
            <a:avLst/>
          </a:prstGeom>
          <a:ln/>
        </p:spPr>
        <p:style>
          <a:lnRef idx="3">
            <a:schemeClr val="dk1"/>
          </a:lnRef>
          <a:fillRef idx="0">
            <a:schemeClr val="dk1"/>
          </a:fillRef>
          <a:effectRef idx="2">
            <a:schemeClr val="dk1"/>
          </a:effectRef>
          <a:fontRef idx="minor">
            <a:schemeClr val="tx1"/>
          </a:fontRef>
        </p:style>
      </p:cxnSp>
      <p:sp>
        <p:nvSpPr>
          <p:cNvPr id="5" name="CuadroTexto 4">
            <a:extLst>
              <a:ext uri="{FF2B5EF4-FFF2-40B4-BE49-F238E27FC236}">
                <a16:creationId xmlns:a16="http://schemas.microsoft.com/office/drawing/2014/main" id="{BF3A6B16-FA64-F7CC-BABB-15E3305AFDE8}"/>
              </a:ext>
            </a:extLst>
          </p:cNvPr>
          <p:cNvSpPr txBox="1"/>
          <p:nvPr/>
        </p:nvSpPr>
        <p:spPr>
          <a:xfrm>
            <a:off x="11434618" y="6095938"/>
            <a:ext cx="461818" cy="369332"/>
          </a:xfrm>
          <a:prstGeom prst="rect">
            <a:avLst/>
          </a:prstGeom>
          <a:noFill/>
        </p:spPr>
        <p:txBody>
          <a:bodyPr wrap="square" rtlCol="0">
            <a:spAutoFit/>
          </a:bodyPr>
          <a:lstStyle/>
          <a:p>
            <a:r>
              <a:rPr lang="es-ES" b="1" dirty="0"/>
              <a:t>22</a:t>
            </a:r>
          </a:p>
        </p:txBody>
      </p:sp>
      <p:pic>
        <p:nvPicPr>
          <p:cNvPr id="6" name="Imagen 5">
            <a:extLst>
              <a:ext uri="{FF2B5EF4-FFF2-40B4-BE49-F238E27FC236}">
                <a16:creationId xmlns:a16="http://schemas.microsoft.com/office/drawing/2014/main" id="{D9AE5FCF-2ABD-F67E-37D8-2409F5AC1C7B}"/>
              </a:ext>
            </a:extLst>
          </p:cNvPr>
          <p:cNvPicPr>
            <a:picLocks noChangeAspect="1"/>
          </p:cNvPicPr>
          <p:nvPr/>
        </p:nvPicPr>
        <p:blipFill>
          <a:blip r:embed="rId4"/>
          <a:stretch>
            <a:fillRect/>
          </a:stretch>
        </p:blipFill>
        <p:spPr>
          <a:xfrm>
            <a:off x="1120025" y="987697"/>
            <a:ext cx="2799721" cy="5388843"/>
          </a:xfrm>
          <a:prstGeom prst="rect">
            <a:avLst/>
          </a:prstGeom>
        </p:spPr>
      </p:pic>
      <p:pic>
        <p:nvPicPr>
          <p:cNvPr id="9" name="Imagen 8">
            <a:extLst>
              <a:ext uri="{FF2B5EF4-FFF2-40B4-BE49-F238E27FC236}">
                <a16:creationId xmlns:a16="http://schemas.microsoft.com/office/drawing/2014/main" id="{BAB27847-4CFB-5642-B9C4-CA300A6B8475}"/>
              </a:ext>
            </a:extLst>
          </p:cNvPr>
          <p:cNvPicPr>
            <a:picLocks noChangeAspect="1"/>
          </p:cNvPicPr>
          <p:nvPr/>
        </p:nvPicPr>
        <p:blipFill>
          <a:blip r:embed="rId5"/>
          <a:stretch>
            <a:fillRect/>
          </a:stretch>
        </p:blipFill>
        <p:spPr>
          <a:xfrm>
            <a:off x="4869684" y="3326057"/>
            <a:ext cx="4419600" cy="523875"/>
          </a:xfrm>
          <a:prstGeom prst="rect">
            <a:avLst/>
          </a:prstGeom>
        </p:spPr>
      </p:pic>
      <p:sp>
        <p:nvSpPr>
          <p:cNvPr id="2" name="CuadroTexto 1">
            <a:extLst>
              <a:ext uri="{FF2B5EF4-FFF2-40B4-BE49-F238E27FC236}">
                <a16:creationId xmlns:a16="http://schemas.microsoft.com/office/drawing/2014/main" id="{7A9F8BA6-23AE-0DFE-5120-C1CA311269AD}"/>
              </a:ext>
            </a:extLst>
          </p:cNvPr>
          <p:cNvSpPr txBox="1"/>
          <p:nvPr/>
        </p:nvSpPr>
        <p:spPr>
          <a:xfrm>
            <a:off x="5038246" y="1127116"/>
            <a:ext cx="6396371" cy="2585323"/>
          </a:xfrm>
          <a:prstGeom prst="rect">
            <a:avLst/>
          </a:prstGeom>
          <a:noFill/>
        </p:spPr>
        <p:txBody>
          <a:bodyPr wrap="square" rtlCol="0">
            <a:spAutoFit/>
          </a:bodyPr>
          <a:lstStyle/>
          <a:p>
            <a:r>
              <a:rPr lang="es-ES" dirty="0">
                <a:latin typeface="Abadi" panose="020B0604020104020204" pitchFamily="34" charset="0"/>
              </a:rPr>
              <a:t>-KTRR, KPP, PPL, PAC, PAN, APRR. Ver HITB 2023 DOP</a:t>
            </a:r>
          </a:p>
          <a:p>
            <a:r>
              <a:rPr lang="es-ES" dirty="0">
                <a:latin typeface="Abadi" panose="020B0604020104020204" pitchFamily="34" charset="0"/>
              </a:rPr>
              <a:t>-Los valores del </a:t>
            </a:r>
            <a:r>
              <a:rPr lang="es-ES" dirty="0" err="1">
                <a:latin typeface="Abadi" panose="020B0604020104020204" pitchFamily="34" charset="0"/>
              </a:rPr>
              <a:t>kernel</a:t>
            </a:r>
            <a:r>
              <a:rPr lang="es-ES" dirty="0">
                <a:latin typeface="Abadi" panose="020B0604020104020204" pitchFamily="34" charset="0"/>
              </a:rPr>
              <a:t> que se pueden cambiar corresponden a algunas cosas de FreeBSD y a otras específicas de MAC (esto no está muy bien documentado)</a:t>
            </a:r>
          </a:p>
          <a:p>
            <a:endParaRPr lang="es-ES" dirty="0">
              <a:latin typeface="Abadi" panose="020B0604020104020204" pitchFamily="34" charset="0"/>
            </a:endParaRPr>
          </a:p>
          <a:p>
            <a:r>
              <a:rPr lang="es-ES" dirty="0">
                <a:latin typeface="Abadi" panose="020B0604020104020204" pitchFamily="34" charset="0"/>
              </a:rPr>
              <a:t>https://developer.apple.com/library/archive/documentation/System/Conceptual/ManPages_iPhoneOS/man3/sysctl.3.html</a:t>
            </a:r>
          </a:p>
          <a:p>
            <a:endParaRPr lang="es-ES" dirty="0"/>
          </a:p>
          <a:p>
            <a:endParaRPr lang="es-ES" dirty="0"/>
          </a:p>
        </p:txBody>
      </p:sp>
      <p:pic>
        <p:nvPicPr>
          <p:cNvPr id="8" name="Imagen 7">
            <a:extLst>
              <a:ext uri="{FF2B5EF4-FFF2-40B4-BE49-F238E27FC236}">
                <a16:creationId xmlns:a16="http://schemas.microsoft.com/office/drawing/2014/main" id="{5A632626-F62F-D98E-A06B-9E959122662B}"/>
              </a:ext>
            </a:extLst>
          </p:cNvPr>
          <p:cNvPicPr>
            <a:picLocks noChangeAspect="1"/>
          </p:cNvPicPr>
          <p:nvPr/>
        </p:nvPicPr>
        <p:blipFill>
          <a:blip r:embed="rId6"/>
          <a:stretch>
            <a:fillRect/>
          </a:stretch>
        </p:blipFill>
        <p:spPr>
          <a:xfrm>
            <a:off x="4735129" y="4034369"/>
            <a:ext cx="4688709" cy="1974607"/>
          </a:xfrm>
          <a:prstGeom prst="rect">
            <a:avLst/>
          </a:prstGeom>
        </p:spPr>
      </p:pic>
    </p:spTree>
    <p:extLst>
      <p:ext uri="{BB962C8B-B14F-4D97-AF65-F5344CB8AC3E}">
        <p14:creationId xmlns:p14="http://schemas.microsoft.com/office/powerpoint/2010/main" val="4121391019"/>
      </p:ext>
    </p:extLst>
  </p:cSld>
  <p:clrMapOvr>
    <a:masterClrMapping/>
  </p:clrMapOvr>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RootedCON">
            <a:extLst>
              <a:ext uri="{FF2B5EF4-FFF2-40B4-BE49-F238E27FC236}">
                <a16:creationId xmlns:a16="http://schemas.microsoft.com/office/drawing/2014/main" id="{ACC5FB14-6180-252D-0EE5-AF82CF60D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8534" y="251211"/>
            <a:ext cx="2767369" cy="36177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23D38030-3B77-759C-A87B-AC124CF1132C}"/>
              </a:ext>
            </a:extLst>
          </p:cNvPr>
          <p:cNvSpPr txBox="1"/>
          <p:nvPr/>
        </p:nvSpPr>
        <p:spPr>
          <a:xfrm>
            <a:off x="787211" y="366326"/>
            <a:ext cx="8502073" cy="523220"/>
          </a:xfrm>
          <a:prstGeom prst="rect">
            <a:avLst/>
          </a:prstGeom>
          <a:noFill/>
        </p:spPr>
        <p:txBody>
          <a:bodyPr wrap="square" rtlCol="0">
            <a:spAutoFit/>
          </a:bodyPr>
          <a:lstStyle/>
          <a:p>
            <a:r>
              <a:rPr lang="es-ES" sz="2800" b="1" dirty="0" err="1">
                <a:latin typeface="Bernard MT Condensed" panose="02050806060905020404" pitchFamily="18" charset="0"/>
              </a:rPr>
              <a:t>Exploit</a:t>
            </a:r>
            <a:r>
              <a:rPr lang="es-ES" sz="2800" b="1" dirty="0">
                <a:latin typeface="Bernard MT Condensed" panose="02050806060905020404" pitchFamily="18" charset="0"/>
              </a:rPr>
              <a:t> </a:t>
            </a:r>
            <a:r>
              <a:rPr lang="es-ES" sz="2800" b="1" dirty="0" err="1">
                <a:latin typeface="Bernard MT Condensed" panose="02050806060905020404" pitchFamily="18" charset="0"/>
              </a:rPr>
              <a:t>mitigations</a:t>
            </a:r>
            <a:r>
              <a:rPr lang="es-ES" sz="2800" b="1" dirty="0">
                <a:latin typeface="Bernard MT Condensed" panose="02050806060905020404" pitchFamily="18" charset="0"/>
              </a:rPr>
              <a:t> y otras cosillas</a:t>
            </a:r>
          </a:p>
        </p:txBody>
      </p:sp>
      <p:cxnSp>
        <p:nvCxnSpPr>
          <p:cNvPr id="4" name="Conector recto 3">
            <a:extLst>
              <a:ext uri="{FF2B5EF4-FFF2-40B4-BE49-F238E27FC236}">
                <a16:creationId xmlns:a16="http://schemas.microsoft.com/office/drawing/2014/main" id="{964AE8FC-DDC8-C9E5-1AF8-3FB298255456}"/>
              </a:ext>
            </a:extLst>
          </p:cNvPr>
          <p:cNvCxnSpPr>
            <a:cxnSpLocks/>
          </p:cNvCxnSpPr>
          <p:nvPr/>
        </p:nvCxnSpPr>
        <p:spPr>
          <a:xfrm>
            <a:off x="249382" y="6474691"/>
            <a:ext cx="11647054" cy="0"/>
          </a:xfrm>
          <a:prstGeom prst="line">
            <a:avLst/>
          </a:prstGeom>
          <a:ln/>
        </p:spPr>
        <p:style>
          <a:lnRef idx="3">
            <a:schemeClr val="dk1"/>
          </a:lnRef>
          <a:fillRef idx="0">
            <a:schemeClr val="dk1"/>
          </a:fillRef>
          <a:effectRef idx="2">
            <a:schemeClr val="dk1"/>
          </a:effectRef>
          <a:fontRef idx="minor">
            <a:schemeClr val="tx1"/>
          </a:fontRef>
        </p:style>
      </p:cxnSp>
      <p:sp>
        <p:nvSpPr>
          <p:cNvPr id="5" name="CuadroTexto 4">
            <a:extLst>
              <a:ext uri="{FF2B5EF4-FFF2-40B4-BE49-F238E27FC236}">
                <a16:creationId xmlns:a16="http://schemas.microsoft.com/office/drawing/2014/main" id="{BF3A6B16-FA64-F7CC-BABB-15E3305AFDE8}"/>
              </a:ext>
            </a:extLst>
          </p:cNvPr>
          <p:cNvSpPr txBox="1"/>
          <p:nvPr/>
        </p:nvSpPr>
        <p:spPr>
          <a:xfrm>
            <a:off x="11434618" y="6095938"/>
            <a:ext cx="461818" cy="369332"/>
          </a:xfrm>
          <a:prstGeom prst="rect">
            <a:avLst/>
          </a:prstGeom>
          <a:noFill/>
        </p:spPr>
        <p:txBody>
          <a:bodyPr wrap="square" rtlCol="0">
            <a:spAutoFit/>
          </a:bodyPr>
          <a:lstStyle/>
          <a:p>
            <a:r>
              <a:rPr lang="es-ES" b="1" dirty="0"/>
              <a:t>23</a:t>
            </a:r>
          </a:p>
        </p:txBody>
      </p:sp>
      <p:pic>
        <p:nvPicPr>
          <p:cNvPr id="10" name="Imagen 9">
            <a:extLst>
              <a:ext uri="{FF2B5EF4-FFF2-40B4-BE49-F238E27FC236}">
                <a16:creationId xmlns:a16="http://schemas.microsoft.com/office/drawing/2014/main" id="{64815200-51FE-E659-8ACC-60B0217F7AA1}"/>
              </a:ext>
            </a:extLst>
          </p:cNvPr>
          <p:cNvPicPr>
            <a:picLocks noChangeAspect="1"/>
          </p:cNvPicPr>
          <p:nvPr/>
        </p:nvPicPr>
        <p:blipFill>
          <a:blip r:embed="rId3"/>
          <a:stretch>
            <a:fillRect/>
          </a:stretch>
        </p:blipFill>
        <p:spPr>
          <a:xfrm>
            <a:off x="787211" y="1328614"/>
            <a:ext cx="6288797" cy="4430451"/>
          </a:xfrm>
          <a:prstGeom prst="rect">
            <a:avLst/>
          </a:prstGeom>
        </p:spPr>
      </p:pic>
      <p:sp>
        <p:nvSpPr>
          <p:cNvPr id="11" name="CuadroTexto 10">
            <a:extLst>
              <a:ext uri="{FF2B5EF4-FFF2-40B4-BE49-F238E27FC236}">
                <a16:creationId xmlns:a16="http://schemas.microsoft.com/office/drawing/2014/main" id="{8A15A7D5-FF24-8B06-48A5-CEF4F7749DFE}"/>
              </a:ext>
            </a:extLst>
          </p:cNvPr>
          <p:cNvSpPr txBox="1"/>
          <p:nvPr/>
        </p:nvSpPr>
        <p:spPr>
          <a:xfrm>
            <a:off x="7403977" y="1518082"/>
            <a:ext cx="3932807" cy="923330"/>
          </a:xfrm>
          <a:prstGeom prst="rect">
            <a:avLst/>
          </a:prstGeom>
          <a:noFill/>
        </p:spPr>
        <p:txBody>
          <a:bodyPr wrap="square" rtlCol="0">
            <a:spAutoFit/>
          </a:bodyPr>
          <a:lstStyle/>
          <a:p>
            <a:r>
              <a:rPr lang="es-ES" dirty="0"/>
              <a:t>Se pueden ver las protecciones de memoria con </a:t>
            </a:r>
            <a:r>
              <a:rPr lang="es-ES" dirty="0" err="1"/>
              <a:t>vmmap</a:t>
            </a:r>
            <a:r>
              <a:rPr lang="es-ES" dirty="0"/>
              <a:t>, estilo /</a:t>
            </a:r>
            <a:r>
              <a:rPr lang="es-ES" dirty="0" err="1"/>
              <a:t>proc</a:t>
            </a:r>
            <a:r>
              <a:rPr lang="es-ES" dirty="0"/>
              <a:t>/PID/</a:t>
            </a:r>
            <a:r>
              <a:rPr lang="es-ES" dirty="0" err="1"/>
              <a:t>maps</a:t>
            </a:r>
            <a:r>
              <a:rPr lang="es-ES" dirty="0"/>
              <a:t> en Linux.</a:t>
            </a:r>
          </a:p>
        </p:txBody>
      </p:sp>
    </p:spTree>
    <p:extLst>
      <p:ext uri="{BB962C8B-B14F-4D97-AF65-F5344CB8AC3E}">
        <p14:creationId xmlns:p14="http://schemas.microsoft.com/office/powerpoint/2010/main" val="34608103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RootedCON">
            <a:extLst>
              <a:ext uri="{FF2B5EF4-FFF2-40B4-BE49-F238E27FC236}">
                <a16:creationId xmlns:a16="http://schemas.microsoft.com/office/drawing/2014/main" id="{ACC5FB14-6180-252D-0EE5-AF82CF60D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8534" y="251211"/>
            <a:ext cx="2767369" cy="36177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23D38030-3B77-759C-A87B-AC124CF1132C}"/>
              </a:ext>
            </a:extLst>
          </p:cNvPr>
          <p:cNvSpPr txBox="1"/>
          <p:nvPr/>
        </p:nvSpPr>
        <p:spPr>
          <a:xfrm>
            <a:off x="787211" y="366326"/>
            <a:ext cx="8502073" cy="523220"/>
          </a:xfrm>
          <a:prstGeom prst="rect">
            <a:avLst/>
          </a:prstGeom>
          <a:noFill/>
        </p:spPr>
        <p:txBody>
          <a:bodyPr wrap="square" rtlCol="0">
            <a:spAutoFit/>
          </a:bodyPr>
          <a:lstStyle/>
          <a:p>
            <a:r>
              <a:rPr lang="es-ES" sz="2800" b="1" dirty="0">
                <a:latin typeface="Bernard MT Condensed" panose="02050806060905020404" pitchFamily="18" charset="0"/>
              </a:rPr>
              <a:t>Enumeración</a:t>
            </a:r>
          </a:p>
        </p:txBody>
      </p:sp>
      <p:cxnSp>
        <p:nvCxnSpPr>
          <p:cNvPr id="4" name="Conector recto 3">
            <a:extLst>
              <a:ext uri="{FF2B5EF4-FFF2-40B4-BE49-F238E27FC236}">
                <a16:creationId xmlns:a16="http://schemas.microsoft.com/office/drawing/2014/main" id="{964AE8FC-DDC8-C9E5-1AF8-3FB298255456}"/>
              </a:ext>
            </a:extLst>
          </p:cNvPr>
          <p:cNvCxnSpPr>
            <a:cxnSpLocks/>
          </p:cNvCxnSpPr>
          <p:nvPr/>
        </p:nvCxnSpPr>
        <p:spPr>
          <a:xfrm>
            <a:off x="249382" y="6474691"/>
            <a:ext cx="11647054" cy="0"/>
          </a:xfrm>
          <a:prstGeom prst="line">
            <a:avLst/>
          </a:prstGeom>
          <a:ln/>
        </p:spPr>
        <p:style>
          <a:lnRef idx="3">
            <a:schemeClr val="dk1"/>
          </a:lnRef>
          <a:fillRef idx="0">
            <a:schemeClr val="dk1"/>
          </a:fillRef>
          <a:effectRef idx="2">
            <a:schemeClr val="dk1"/>
          </a:effectRef>
          <a:fontRef idx="minor">
            <a:schemeClr val="tx1"/>
          </a:fontRef>
        </p:style>
      </p:cxnSp>
      <p:sp>
        <p:nvSpPr>
          <p:cNvPr id="5" name="CuadroTexto 4">
            <a:extLst>
              <a:ext uri="{FF2B5EF4-FFF2-40B4-BE49-F238E27FC236}">
                <a16:creationId xmlns:a16="http://schemas.microsoft.com/office/drawing/2014/main" id="{BF3A6B16-FA64-F7CC-BABB-15E3305AFDE8}"/>
              </a:ext>
            </a:extLst>
          </p:cNvPr>
          <p:cNvSpPr txBox="1"/>
          <p:nvPr/>
        </p:nvSpPr>
        <p:spPr>
          <a:xfrm>
            <a:off x="11434618" y="6095938"/>
            <a:ext cx="461818" cy="369332"/>
          </a:xfrm>
          <a:prstGeom prst="rect">
            <a:avLst/>
          </a:prstGeom>
          <a:noFill/>
        </p:spPr>
        <p:txBody>
          <a:bodyPr wrap="square" rtlCol="0">
            <a:spAutoFit/>
          </a:bodyPr>
          <a:lstStyle/>
          <a:p>
            <a:r>
              <a:rPr lang="es-ES" b="1" dirty="0"/>
              <a:t>24</a:t>
            </a:r>
          </a:p>
        </p:txBody>
      </p:sp>
      <p:pic>
        <p:nvPicPr>
          <p:cNvPr id="8" name="Imagen 7">
            <a:extLst>
              <a:ext uri="{FF2B5EF4-FFF2-40B4-BE49-F238E27FC236}">
                <a16:creationId xmlns:a16="http://schemas.microsoft.com/office/drawing/2014/main" id="{190A8DA3-1EBF-7121-5EA6-7475B38FD9CB}"/>
              </a:ext>
            </a:extLst>
          </p:cNvPr>
          <p:cNvPicPr>
            <a:picLocks noChangeAspect="1"/>
          </p:cNvPicPr>
          <p:nvPr/>
        </p:nvPicPr>
        <p:blipFill>
          <a:blip r:embed="rId3"/>
          <a:stretch>
            <a:fillRect/>
          </a:stretch>
        </p:blipFill>
        <p:spPr>
          <a:xfrm>
            <a:off x="563944" y="1026356"/>
            <a:ext cx="5740527" cy="2440854"/>
          </a:xfrm>
          <a:prstGeom prst="rect">
            <a:avLst/>
          </a:prstGeom>
        </p:spPr>
      </p:pic>
      <p:sp>
        <p:nvSpPr>
          <p:cNvPr id="14" name="CuadroTexto 13">
            <a:extLst>
              <a:ext uri="{FF2B5EF4-FFF2-40B4-BE49-F238E27FC236}">
                <a16:creationId xmlns:a16="http://schemas.microsoft.com/office/drawing/2014/main" id="{79A90B35-0C15-1759-1B9B-D8F093CAE460}"/>
              </a:ext>
            </a:extLst>
          </p:cNvPr>
          <p:cNvSpPr txBox="1"/>
          <p:nvPr/>
        </p:nvSpPr>
        <p:spPr>
          <a:xfrm>
            <a:off x="6866891" y="864198"/>
            <a:ext cx="4021585" cy="2031325"/>
          </a:xfrm>
          <a:prstGeom prst="rect">
            <a:avLst/>
          </a:prstGeom>
          <a:noFill/>
        </p:spPr>
        <p:txBody>
          <a:bodyPr wrap="square" rtlCol="0">
            <a:spAutoFit/>
          </a:bodyPr>
          <a:lstStyle/>
          <a:p>
            <a:r>
              <a:rPr lang="es-ES" dirty="0">
                <a:latin typeface="Abadi" panose="020B0604020104020204" pitchFamily="34" charset="0"/>
              </a:rPr>
              <a:t>-</a:t>
            </a:r>
            <a:r>
              <a:rPr lang="es-ES" dirty="0" err="1">
                <a:latin typeface="Abadi" panose="020B0604020104020204" pitchFamily="34" charset="0"/>
              </a:rPr>
              <a:t>sw_version</a:t>
            </a:r>
            <a:endParaRPr lang="es-ES" dirty="0">
              <a:latin typeface="Abadi" panose="020B0604020104020204" pitchFamily="34" charset="0"/>
            </a:endParaRPr>
          </a:p>
          <a:p>
            <a:r>
              <a:rPr lang="es-ES" dirty="0">
                <a:latin typeface="Abadi" panose="020B0604020104020204" pitchFamily="34" charset="0"/>
              </a:rPr>
              <a:t>-</a:t>
            </a:r>
            <a:r>
              <a:rPr lang="es-ES" dirty="0" err="1">
                <a:latin typeface="Abadi" panose="020B0604020104020204" pitchFamily="34" charset="0"/>
              </a:rPr>
              <a:t>kextstat</a:t>
            </a:r>
            <a:endParaRPr lang="es-ES" dirty="0">
              <a:latin typeface="Abadi" panose="020B0604020104020204" pitchFamily="34" charset="0"/>
            </a:endParaRPr>
          </a:p>
          <a:p>
            <a:r>
              <a:rPr lang="es-ES" dirty="0">
                <a:latin typeface="Abadi" panose="020B0604020104020204" pitchFamily="34" charset="0"/>
              </a:rPr>
              <a:t>-ver si estamos en una Sandbox (acceso a carpetas </a:t>
            </a:r>
            <a:r>
              <a:rPr lang="es-ES" dirty="0" err="1">
                <a:latin typeface="Abadi" panose="020B0604020104020204" pitchFamily="34" charset="0"/>
              </a:rPr>
              <a:t>etc</a:t>
            </a:r>
            <a:r>
              <a:rPr lang="es-ES" dirty="0">
                <a:latin typeface="Abadi" panose="020B0604020104020204" pitchFamily="34" charset="0"/>
              </a:rPr>
              <a:t> denegado)</a:t>
            </a:r>
          </a:p>
          <a:p>
            <a:r>
              <a:rPr lang="es-ES" dirty="0">
                <a:latin typeface="Abadi" panose="020B0604020104020204" pitchFamily="34" charset="0"/>
              </a:rPr>
              <a:t>-</a:t>
            </a:r>
            <a:r>
              <a:rPr lang="es-ES" dirty="0" err="1">
                <a:latin typeface="Abadi" panose="020B0604020104020204" pitchFamily="34" charset="0"/>
              </a:rPr>
              <a:t>AVs</a:t>
            </a:r>
            <a:r>
              <a:rPr lang="es-ES" dirty="0">
                <a:latin typeface="Abadi" panose="020B0604020104020204" pitchFamily="34" charset="0"/>
              </a:rPr>
              <a:t>  (procesos, </a:t>
            </a:r>
            <a:r>
              <a:rPr lang="es-ES" dirty="0" err="1">
                <a:latin typeface="Abadi" panose="020B0604020104020204" pitchFamily="34" charset="0"/>
              </a:rPr>
              <a:t>kext</a:t>
            </a:r>
            <a:r>
              <a:rPr lang="es-ES" dirty="0">
                <a:latin typeface="Abadi" panose="020B0604020104020204" pitchFamily="34" charset="0"/>
              </a:rPr>
              <a:t>, </a:t>
            </a:r>
            <a:r>
              <a:rPr lang="es-ES" dirty="0" err="1">
                <a:latin typeface="Abadi" panose="020B0604020104020204" pitchFamily="34" charset="0"/>
              </a:rPr>
              <a:t>LaunchAgents</a:t>
            </a:r>
            <a:r>
              <a:rPr lang="es-ES" dirty="0">
                <a:latin typeface="Abadi" panose="020B0604020104020204" pitchFamily="34" charset="0"/>
              </a:rPr>
              <a:t> y </a:t>
            </a:r>
            <a:r>
              <a:rPr lang="es-ES" dirty="0" err="1">
                <a:latin typeface="Abadi" panose="020B0604020104020204" pitchFamily="34" charset="0"/>
              </a:rPr>
              <a:t>LaunchDaemons</a:t>
            </a:r>
            <a:r>
              <a:rPr lang="es-ES" dirty="0">
                <a:latin typeface="Abadi" panose="020B0604020104020204" pitchFamily="34" charset="0"/>
              </a:rPr>
              <a:t>, </a:t>
            </a:r>
            <a:r>
              <a:rPr lang="es-ES" dirty="0" err="1">
                <a:latin typeface="Abadi" panose="020B0604020104020204" pitchFamily="34" charset="0"/>
              </a:rPr>
              <a:t>system</a:t>
            </a:r>
            <a:r>
              <a:rPr lang="es-ES" dirty="0">
                <a:latin typeface="Abadi" panose="020B0604020104020204" pitchFamily="34" charset="0"/>
              </a:rPr>
              <a:t> </a:t>
            </a:r>
            <a:r>
              <a:rPr lang="es-ES" dirty="0" err="1">
                <a:latin typeface="Abadi" panose="020B0604020104020204" pitchFamily="34" charset="0"/>
              </a:rPr>
              <a:t>extensions</a:t>
            </a:r>
            <a:r>
              <a:rPr lang="es-ES" dirty="0">
                <a:latin typeface="Abadi" panose="020B0604020104020204" pitchFamily="34" charset="0"/>
              </a:rPr>
              <a:t>). </a:t>
            </a:r>
            <a:r>
              <a:rPr lang="es-ES" dirty="0" err="1">
                <a:latin typeface="Abadi" panose="020B0604020104020204" pitchFamily="34" charset="0"/>
              </a:rPr>
              <a:t>Swiftbelt</a:t>
            </a:r>
            <a:r>
              <a:rPr lang="es-ES" dirty="0">
                <a:latin typeface="Abadi" panose="020B0604020104020204" pitchFamily="34" charset="0"/>
              </a:rPr>
              <a:t> tiene una función para esto</a:t>
            </a:r>
          </a:p>
        </p:txBody>
      </p:sp>
      <p:pic>
        <p:nvPicPr>
          <p:cNvPr id="6" name="Imagen 5">
            <a:extLst>
              <a:ext uri="{FF2B5EF4-FFF2-40B4-BE49-F238E27FC236}">
                <a16:creationId xmlns:a16="http://schemas.microsoft.com/office/drawing/2014/main" id="{15F4B5AE-B8ED-2804-0587-144DB299ED61}"/>
              </a:ext>
            </a:extLst>
          </p:cNvPr>
          <p:cNvPicPr>
            <a:picLocks noChangeAspect="1"/>
          </p:cNvPicPr>
          <p:nvPr/>
        </p:nvPicPr>
        <p:blipFill>
          <a:blip r:embed="rId4"/>
          <a:stretch>
            <a:fillRect/>
          </a:stretch>
        </p:blipFill>
        <p:spPr>
          <a:xfrm>
            <a:off x="563944" y="3696201"/>
            <a:ext cx="7807699" cy="2584403"/>
          </a:xfrm>
          <a:prstGeom prst="rect">
            <a:avLst/>
          </a:prstGeom>
        </p:spPr>
      </p:pic>
      <p:pic>
        <p:nvPicPr>
          <p:cNvPr id="9" name="Imagen 8">
            <a:extLst>
              <a:ext uri="{FF2B5EF4-FFF2-40B4-BE49-F238E27FC236}">
                <a16:creationId xmlns:a16="http://schemas.microsoft.com/office/drawing/2014/main" id="{7A15057F-BCEE-8E26-779F-8FF9AD862804}"/>
              </a:ext>
            </a:extLst>
          </p:cNvPr>
          <p:cNvPicPr>
            <a:picLocks noChangeAspect="1"/>
          </p:cNvPicPr>
          <p:nvPr/>
        </p:nvPicPr>
        <p:blipFill>
          <a:blip r:embed="rId5"/>
          <a:stretch>
            <a:fillRect/>
          </a:stretch>
        </p:blipFill>
        <p:spPr>
          <a:xfrm>
            <a:off x="4516262" y="2974021"/>
            <a:ext cx="7111794" cy="832780"/>
          </a:xfrm>
          <a:prstGeom prst="rect">
            <a:avLst/>
          </a:prstGeom>
        </p:spPr>
      </p:pic>
    </p:spTree>
    <p:extLst>
      <p:ext uri="{BB962C8B-B14F-4D97-AF65-F5344CB8AC3E}">
        <p14:creationId xmlns:p14="http://schemas.microsoft.com/office/powerpoint/2010/main" val="42691627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RootedCON">
            <a:extLst>
              <a:ext uri="{FF2B5EF4-FFF2-40B4-BE49-F238E27FC236}">
                <a16:creationId xmlns:a16="http://schemas.microsoft.com/office/drawing/2014/main" id="{ACC5FB14-6180-252D-0EE5-AF82CF60D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8534" y="251211"/>
            <a:ext cx="2767369" cy="36177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23D38030-3B77-759C-A87B-AC124CF1132C}"/>
              </a:ext>
            </a:extLst>
          </p:cNvPr>
          <p:cNvSpPr txBox="1"/>
          <p:nvPr/>
        </p:nvSpPr>
        <p:spPr>
          <a:xfrm>
            <a:off x="787211" y="366326"/>
            <a:ext cx="8502073" cy="523220"/>
          </a:xfrm>
          <a:prstGeom prst="rect">
            <a:avLst/>
          </a:prstGeom>
          <a:noFill/>
        </p:spPr>
        <p:txBody>
          <a:bodyPr wrap="square" rtlCol="0">
            <a:spAutoFit/>
          </a:bodyPr>
          <a:lstStyle/>
          <a:p>
            <a:r>
              <a:rPr lang="es-ES" sz="2800" b="1" dirty="0" err="1">
                <a:latin typeface="Bernard MT Condensed" panose="02050806060905020404" pitchFamily="18" charset="0"/>
              </a:rPr>
              <a:t>Privesc</a:t>
            </a:r>
            <a:endParaRPr lang="es-ES" sz="2800" b="1" dirty="0">
              <a:latin typeface="Bernard MT Condensed" panose="02050806060905020404" pitchFamily="18" charset="0"/>
            </a:endParaRPr>
          </a:p>
        </p:txBody>
      </p:sp>
      <p:cxnSp>
        <p:nvCxnSpPr>
          <p:cNvPr id="4" name="Conector recto 3">
            <a:extLst>
              <a:ext uri="{FF2B5EF4-FFF2-40B4-BE49-F238E27FC236}">
                <a16:creationId xmlns:a16="http://schemas.microsoft.com/office/drawing/2014/main" id="{964AE8FC-DDC8-C9E5-1AF8-3FB298255456}"/>
              </a:ext>
            </a:extLst>
          </p:cNvPr>
          <p:cNvCxnSpPr>
            <a:cxnSpLocks/>
          </p:cNvCxnSpPr>
          <p:nvPr/>
        </p:nvCxnSpPr>
        <p:spPr>
          <a:xfrm>
            <a:off x="249382" y="6474691"/>
            <a:ext cx="11647054" cy="0"/>
          </a:xfrm>
          <a:prstGeom prst="line">
            <a:avLst/>
          </a:prstGeom>
          <a:ln/>
        </p:spPr>
        <p:style>
          <a:lnRef idx="3">
            <a:schemeClr val="dk1"/>
          </a:lnRef>
          <a:fillRef idx="0">
            <a:schemeClr val="dk1"/>
          </a:fillRef>
          <a:effectRef idx="2">
            <a:schemeClr val="dk1"/>
          </a:effectRef>
          <a:fontRef idx="minor">
            <a:schemeClr val="tx1"/>
          </a:fontRef>
        </p:style>
      </p:cxnSp>
      <p:sp>
        <p:nvSpPr>
          <p:cNvPr id="5" name="CuadroTexto 4">
            <a:extLst>
              <a:ext uri="{FF2B5EF4-FFF2-40B4-BE49-F238E27FC236}">
                <a16:creationId xmlns:a16="http://schemas.microsoft.com/office/drawing/2014/main" id="{BF3A6B16-FA64-F7CC-BABB-15E3305AFDE8}"/>
              </a:ext>
            </a:extLst>
          </p:cNvPr>
          <p:cNvSpPr txBox="1"/>
          <p:nvPr/>
        </p:nvSpPr>
        <p:spPr>
          <a:xfrm>
            <a:off x="11434618" y="6095938"/>
            <a:ext cx="461818" cy="369332"/>
          </a:xfrm>
          <a:prstGeom prst="rect">
            <a:avLst/>
          </a:prstGeom>
          <a:noFill/>
        </p:spPr>
        <p:txBody>
          <a:bodyPr wrap="square" rtlCol="0">
            <a:spAutoFit/>
          </a:bodyPr>
          <a:lstStyle/>
          <a:p>
            <a:r>
              <a:rPr lang="es-ES" b="1" dirty="0"/>
              <a:t>25</a:t>
            </a:r>
          </a:p>
        </p:txBody>
      </p:sp>
      <p:sp>
        <p:nvSpPr>
          <p:cNvPr id="13" name="CuadroTexto 12">
            <a:extLst>
              <a:ext uri="{FF2B5EF4-FFF2-40B4-BE49-F238E27FC236}">
                <a16:creationId xmlns:a16="http://schemas.microsoft.com/office/drawing/2014/main" id="{FCC1CF44-C04A-413F-3653-09B0CA08D96E}"/>
              </a:ext>
            </a:extLst>
          </p:cNvPr>
          <p:cNvSpPr txBox="1"/>
          <p:nvPr/>
        </p:nvSpPr>
        <p:spPr>
          <a:xfrm>
            <a:off x="787211" y="844722"/>
            <a:ext cx="5656830" cy="2585323"/>
          </a:xfrm>
          <a:prstGeom prst="rect">
            <a:avLst/>
          </a:prstGeom>
        </p:spPr>
        <p:txBody>
          <a:bodyPr wrap="square" rtlCol="0">
            <a:spAutoFit/>
          </a:bodyPr>
          <a:lstStyle/>
          <a:p>
            <a:r>
              <a:rPr lang="es-ES" dirty="0">
                <a:latin typeface="Abadi" panose="020B0604020104020204" pitchFamily="34" charset="0"/>
              </a:rPr>
              <a:t>https://github.com/cedowens/SwiftBelt </a:t>
            </a:r>
          </a:p>
          <a:p>
            <a:r>
              <a:rPr lang="es-ES" dirty="0">
                <a:latin typeface="Abadi" panose="020B0604020104020204" pitchFamily="34" charset="0"/>
              </a:rPr>
              <a:t>https://github.com/its-a-feature/bifrost</a:t>
            </a:r>
          </a:p>
          <a:p>
            <a:r>
              <a:rPr lang="es-ES" dirty="0">
                <a:latin typeface="Abadi" panose="020B0604020104020204" pitchFamily="34" charset="0"/>
              </a:rPr>
              <a:t>https://github.com/XMCyber/MacHound </a:t>
            </a:r>
          </a:p>
          <a:p>
            <a:r>
              <a:rPr lang="es-ES" dirty="0">
                <a:latin typeface="Abadi" panose="020B0604020104020204" pitchFamily="34" charset="0"/>
              </a:rPr>
              <a:t>https://github.com/its-a-feature/HealthInspector</a:t>
            </a:r>
          </a:p>
          <a:p>
            <a:r>
              <a:rPr lang="es-ES" dirty="0">
                <a:latin typeface="Abadi" panose="020B0604020104020204" pitchFamily="34" charset="0"/>
              </a:rPr>
              <a:t>https://github.com/r3ggi/NoMADCredentialsStealer/</a:t>
            </a:r>
          </a:p>
          <a:p>
            <a:r>
              <a:rPr lang="es-ES" dirty="0">
                <a:latin typeface="Abadi" panose="020B0604020104020204" pitchFamily="34" charset="0"/>
              </a:rPr>
              <a:t>https://github.com/cedowens/Spotlight-Enum-Kit (busca cosas interesantes en </a:t>
            </a:r>
            <a:r>
              <a:rPr lang="es-ES" dirty="0" err="1">
                <a:latin typeface="Abadi" panose="020B0604020104020204" pitchFamily="34" charset="0"/>
              </a:rPr>
              <a:t>Spotlight</a:t>
            </a:r>
            <a:r>
              <a:rPr lang="es-ES" dirty="0">
                <a:latin typeface="Abadi" panose="020B0604020104020204" pitchFamily="34" charset="0"/>
              </a:rPr>
              <a:t>)</a:t>
            </a:r>
          </a:p>
          <a:p>
            <a:endParaRPr lang="es-ES" dirty="0">
              <a:latin typeface="Abadi" panose="020B0604020104020204" pitchFamily="34" charset="0"/>
            </a:endParaRPr>
          </a:p>
          <a:p>
            <a:r>
              <a:rPr lang="es-ES" dirty="0">
                <a:latin typeface="Abadi" panose="020B0604020104020204" pitchFamily="34" charset="0"/>
              </a:rPr>
              <a:t>https://attack.mitre.org/matrices/enterprise/macos/ </a:t>
            </a:r>
          </a:p>
        </p:txBody>
      </p:sp>
      <p:pic>
        <p:nvPicPr>
          <p:cNvPr id="2" name="Imagen 1">
            <a:extLst>
              <a:ext uri="{FF2B5EF4-FFF2-40B4-BE49-F238E27FC236}">
                <a16:creationId xmlns:a16="http://schemas.microsoft.com/office/drawing/2014/main" id="{B2C5ABFF-1F3A-039E-F67E-C767865A7E7F}"/>
              </a:ext>
            </a:extLst>
          </p:cNvPr>
          <p:cNvPicPr>
            <a:picLocks noChangeAspect="1"/>
          </p:cNvPicPr>
          <p:nvPr/>
        </p:nvPicPr>
        <p:blipFill>
          <a:blip r:embed="rId4"/>
          <a:stretch>
            <a:fillRect/>
          </a:stretch>
        </p:blipFill>
        <p:spPr>
          <a:xfrm>
            <a:off x="875977" y="3067292"/>
            <a:ext cx="7833018" cy="3216154"/>
          </a:xfrm>
          <a:prstGeom prst="rect">
            <a:avLst/>
          </a:prstGeom>
        </p:spPr>
      </p:pic>
      <p:sp>
        <p:nvSpPr>
          <p:cNvPr id="6" name="CuadroTexto 5">
            <a:extLst>
              <a:ext uri="{FF2B5EF4-FFF2-40B4-BE49-F238E27FC236}">
                <a16:creationId xmlns:a16="http://schemas.microsoft.com/office/drawing/2014/main" id="{3B865DFB-CD00-BA13-48BE-411C0D14FDD6}"/>
              </a:ext>
            </a:extLst>
          </p:cNvPr>
          <p:cNvSpPr txBox="1"/>
          <p:nvPr/>
        </p:nvSpPr>
        <p:spPr>
          <a:xfrm>
            <a:off x="7229475" y="962025"/>
            <a:ext cx="4400550" cy="1477328"/>
          </a:xfrm>
          <a:prstGeom prst="rect">
            <a:avLst/>
          </a:prstGeom>
          <a:noFill/>
        </p:spPr>
        <p:txBody>
          <a:bodyPr wrap="square" rtlCol="0">
            <a:spAutoFit/>
          </a:bodyPr>
          <a:lstStyle/>
          <a:p>
            <a:r>
              <a:rPr lang="es-ES" dirty="0"/>
              <a:t>Lenguajes de </a:t>
            </a:r>
            <a:r>
              <a:rPr lang="es-ES" dirty="0" err="1"/>
              <a:t>post-explotación</a:t>
            </a:r>
            <a:r>
              <a:rPr lang="es-ES" dirty="0"/>
              <a:t>:</a:t>
            </a:r>
          </a:p>
          <a:p>
            <a:pPr marL="285750" indent="-285750">
              <a:buFont typeface="Arial" panose="020B0604020202020204" pitchFamily="34" charset="0"/>
              <a:buChar char="•"/>
            </a:pPr>
            <a:r>
              <a:rPr lang="es-ES" dirty="0"/>
              <a:t>JXA (</a:t>
            </a:r>
            <a:r>
              <a:rPr lang="es-ES" dirty="0" err="1"/>
              <a:t>Javascript</a:t>
            </a:r>
            <a:r>
              <a:rPr lang="es-ES" dirty="0"/>
              <a:t> </a:t>
            </a:r>
            <a:r>
              <a:rPr lang="es-ES" dirty="0" err="1"/>
              <a:t>for</a:t>
            </a:r>
            <a:r>
              <a:rPr lang="es-ES" dirty="0"/>
              <a:t> </a:t>
            </a:r>
            <a:r>
              <a:rPr lang="es-ES" dirty="0" err="1"/>
              <a:t>automation</a:t>
            </a:r>
            <a:r>
              <a:rPr lang="es-ES" dirty="0"/>
              <a:t>)</a:t>
            </a:r>
          </a:p>
          <a:p>
            <a:pPr marL="285750" indent="-285750">
              <a:buFont typeface="Arial" panose="020B0604020202020204" pitchFamily="34" charset="0"/>
              <a:buChar char="•"/>
            </a:pPr>
            <a:r>
              <a:rPr lang="es-ES" dirty="0" err="1"/>
              <a:t>Golang</a:t>
            </a:r>
            <a:r>
              <a:rPr lang="es-ES" dirty="0"/>
              <a:t> (no viene por defecto)</a:t>
            </a:r>
          </a:p>
          <a:p>
            <a:pPr marL="285750" indent="-285750">
              <a:buFont typeface="Arial" panose="020B0604020202020204" pitchFamily="34" charset="0"/>
              <a:buChar char="•"/>
            </a:pPr>
            <a:r>
              <a:rPr lang="es-ES" dirty="0" err="1"/>
              <a:t>Objective</a:t>
            </a:r>
            <a:r>
              <a:rPr lang="es-ES" dirty="0"/>
              <a:t>-C</a:t>
            </a:r>
          </a:p>
          <a:p>
            <a:pPr marL="285750" indent="-285750">
              <a:buFont typeface="Arial" panose="020B0604020202020204" pitchFamily="34" charset="0"/>
              <a:buChar char="•"/>
            </a:pPr>
            <a:r>
              <a:rPr lang="es-ES" dirty="0"/>
              <a:t>Swift</a:t>
            </a:r>
          </a:p>
        </p:txBody>
      </p:sp>
    </p:spTree>
    <p:extLst>
      <p:ext uri="{BB962C8B-B14F-4D97-AF65-F5344CB8AC3E}">
        <p14:creationId xmlns:p14="http://schemas.microsoft.com/office/powerpoint/2010/main" val="1501404762"/>
      </p:ext>
    </p:extLst>
  </p:cSld>
  <p:clrMapOvr>
    <a:masterClrMapping/>
  </p:clrMapOvr>
  <p:extLst>
    <p:ext uri="{6950BFC3-D8DA-4A85-94F7-54DA5524770B}">
      <p188:commentRel xmlns:p188="http://schemas.microsoft.com/office/powerpoint/2018/8/main" r:id="rId2"/>
    </p:ext>
  </p:extLs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RootedCON">
            <a:extLst>
              <a:ext uri="{FF2B5EF4-FFF2-40B4-BE49-F238E27FC236}">
                <a16:creationId xmlns:a16="http://schemas.microsoft.com/office/drawing/2014/main" id="{ACC5FB14-6180-252D-0EE5-AF82CF60D2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8534" y="251211"/>
            <a:ext cx="2767369" cy="36177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23D38030-3B77-759C-A87B-AC124CF1132C}"/>
              </a:ext>
            </a:extLst>
          </p:cNvPr>
          <p:cNvSpPr txBox="1"/>
          <p:nvPr/>
        </p:nvSpPr>
        <p:spPr>
          <a:xfrm>
            <a:off x="787211" y="366326"/>
            <a:ext cx="8502073" cy="523220"/>
          </a:xfrm>
          <a:prstGeom prst="rect">
            <a:avLst/>
          </a:prstGeom>
          <a:noFill/>
        </p:spPr>
        <p:txBody>
          <a:bodyPr wrap="square" rtlCol="0">
            <a:spAutoFit/>
          </a:bodyPr>
          <a:lstStyle/>
          <a:p>
            <a:r>
              <a:rPr lang="es-ES" sz="2800" b="1" dirty="0" err="1">
                <a:latin typeface="Bernard MT Condensed" panose="02050806060905020404" pitchFamily="18" charset="0"/>
              </a:rPr>
              <a:t>Privesc</a:t>
            </a:r>
            <a:endParaRPr lang="es-ES" sz="2800" b="1" dirty="0">
              <a:latin typeface="Bernard MT Condensed" panose="02050806060905020404" pitchFamily="18" charset="0"/>
            </a:endParaRPr>
          </a:p>
        </p:txBody>
      </p:sp>
      <p:cxnSp>
        <p:nvCxnSpPr>
          <p:cNvPr id="4" name="Conector recto 3">
            <a:extLst>
              <a:ext uri="{FF2B5EF4-FFF2-40B4-BE49-F238E27FC236}">
                <a16:creationId xmlns:a16="http://schemas.microsoft.com/office/drawing/2014/main" id="{964AE8FC-DDC8-C9E5-1AF8-3FB298255456}"/>
              </a:ext>
            </a:extLst>
          </p:cNvPr>
          <p:cNvCxnSpPr>
            <a:cxnSpLocks/>
          </p:cNvCxnSpPr>
          <p:nvPr/>
        </p:nvCxnSpPr>
        <p:spPr>
          <a:xfrm>
            <a:off x="249382" y="6474691"/>
            <a:ext cx="11647054" cy="0"/>
          </a:xfrm>
          <a:prstGeom prst="line">
            <a:avLst/>
          </a:prstGeom>
          <a:ln/>
        </p:spPr>
        <p:style>
          <a:lnRef idx="3">
            <a:schemeClr val="dk1"/>
          </a:lnRef>
          <a:fillRef idx="0">
            <a:schemeClr val="dk1"/>
          </a:fillRef>
          <a:effectRef idx="2">
            <a:schemeClr val="dk1"/>
          </a:effectRef>
          <a:fontRef idx="minor">
            <a:schemeClr val="tx1"/>
          </a:fontRef>
        </p:style>
      </p:cxnSp>
      <p:sp>
        <p:nvSpPr>
          <p:cNvPr id="5" name="CuadroTexto 4">
            <a:extLst>
              <a:ext uri="{FF2B5EF4-FFF2-40B4-BE49-F238E27FC236}">
                <a16:creationId xmlns:a16="http://schemas.microsoft.com/office/drawing/2014/main" id="{BF3A6B16-FA64-F7CC-BABB-15E3305AFDE8}"/>
              </a:ext>
            </a:extLst>
          </p:cNvPr>
          <p:cNvSpPr txBox="1"/>
          <p:nvPr/>
        </p:nvSpPr>
        <p:spPr>
          <a:xfrm>
            <a:off x="11434618" y="6095938"/>
            <a:ext cx="461818" cy="369332"/>
          </a:xfrm>
          <a:prstGeom prst="rect">
            <a:avLst/>
          </a:prstGeom>
          <a:noFill/>
        </p:spPr>
        <p:txBody>
          <a:bodyPr wrap="square" rtlCol="0">
            <a:spAutoFit/>
          </a:bodyPr>
          <a:lstStyle/>
          <a:p>
            <a:r>
              <a:rPr lang="es-ES" b="1" dirty="0"/>
              <a:t>26</a:t>
            </a:r>
          </a:p>
        </p:txBody>
      </p:sp>
      <p:pic>
        <p:nvPicPr>
          <p:cNvPr id="2" name="macpeas-ng">
            <a:hlinkClick r:id="" action="ppaction://media"/>
            <a:extLst>
              <a:ext uri="{FF2B5EF4-FFF2-40B4-BE49-F238E27FC236}">
                <a16:creationId xmlns:a16="http://schemas.microsoft.com/office/drawing/2014/main" id="{33562DD1-B075-83F6-77E4-B8477A1EA51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95009" y="1067760"/>
            <a:ext cx="6587940" cy="5228716"/>
          </a:xfrm>
          <a:prstGeom prst="rect">
            <a:avLst/>
          </a:prstGeom>
        </p:spPr>
      </p:pic>
    </p:spTree>
    <p:extLst>
      <p:ext uri="{BB962C8B-B14F-4D97-AF65-F5344CB8AC3E}">
        <p14:creationId xmlns:p14="http://schemas.microsoft.com/office/powerpoint/2010/main" val="266312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1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RootedCON">
            <a:extLst>
              <a:ext uri="{FF2B5EF4-FFF2-40B4-BE49-F238E27FC236}">
                <a16:creationId xmlns:a16="http://schemas.microsoft.com/office/drawing/2014/main" id="{ACC5FB14-6180-252D-0EE5-AF82CF60D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8534" y="251211"/>
            <a:ext cx="2767369" cy="36177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23D38030-3B77-759C-A87B-AC124CF1132C}"/>
              </a:ext>
            </a:extLst>
          </p:cNvPr>
          <p:cNvSpPr txBox="1"/>
          <p:nvPr/>
        </p:nvSpPr>
        <p:spPr>
          <a:xfrm>
            <a:off x="787211" y="366326"/>
            <a:ext cx="8502073" cy="523220"/>
          </a:xfrm>
          <a:prstGeom prst="rect">
            <a:avLst/>
          </a:prstGeom>
          <a:noFill/>
        </p:spPr>
        <p:txBody>
          <a:bodyPr wrap="square" rtlCol="0">
            <a:spAutoFit/>
          </a:bodyPr>
          <a:lstStyle/>
          <a:p>
            <a:r>
              <a:rPr lang="es-ES" sz="2800" b="1" dirty="0">
                <a:latin typeface="Bernard MT Condensed" panose="02050806060905020404" pitchFamily="18" charset="0"/>
              </a:rPr>
              <a:t>Chips</a:t>
            </a:r>
          </a:p>
        </p:txBody>
      </p:sp>
      <p:cxnSp>
        <p:nvCxnSpPr>
          <p:cNvPr id="4" name="Conector recto 3">
            <a:extLst>
              <a:ext uri="{FF2B5EF4-FFF2-40B4-BE49-F238E27FC236}">
                <a16:creationId xmlns:a16="http://schemas.microsoft.com/office/drawing/2014/main" id="{964AE8FC-DDC8-C9E5-1AF8-3FB298255456}"/>
              </a:ext>
            </a:extLst>
          </p:cNvPr>
          <p:cNvCxnSpPr>
            <a:cxnSpLocks/>
          </p:cNvCxnSpPr>
          <p:nvPr/>
        </p:nvCxnSpPr>
        <p:spPr>
          <a:xfrm>
            <a:off x="276015" y="6538056"/>
            <a:ext cx="11647054" cy="0"/>
          </a:xfrm>
          <a:prstGeom prst="line">
            <a:avLst/>
          </a:prstGeom>
          <a:ln/>
        </p:spPr>
        <p:style>
          <a:lnRef idx="3">
            <a:schemeClr val="dk1"/>
          </a:lnRef>
          <a:fillRef idx="0">
            <a:schemeClr val="dk1"/>
          </a:fillRef>
          <a:effectRef idx="2">
            <a:schemeClr val="dk1"/>
          </a:effectRef>
          <a:fontRef idx="minor">
            <a:schemeClr val="tx1"/>
          </a:fontRef>
        </p:style>
      </p:cxnSp>
      <p:sp>
        <p:nvSpPr>
          <p:cNvPr id="5" name="CuadroTexto 4">
            <a:extLst>
              <a:ext uri="{FF2B5EF4-FFF2-40B4-BE49-F238E27FC236}">
                <a16:creationId xmlns:a16="http://schemas.microsoft.com/office/drawing/2014/main" id="{BF3A6B16-FA64-F7CC-BABB-15E3305AFDE8}"/>
              </a:ext>
            </a:extLst>
          </p:cNvPr>
          <p:cNvSpPr txBox="1"/>
          <p:nvPr/>
        </p:nvSpPr>
        <p:spPr>
          <a:xfrm>
            <a:off x="11434618" y="6095938"/>
            <a:ext cx="481367" cy="369332"/>
          </a:xfrm>
          <a:prstGeom prst="rect">
            <a:avLst/>
          </a:prstGeom>
          <a:noFill/>
        </p:spPr>
        <p:txBody>
          <a:bodyPr wrap="square" rtlCol="0">
            <a:spAutoFit/>
          </a:bodyPr>
          <a:lstStyle/>
          <a:p>
            <a:r>
              <a:rPr lang="es-ES" b="1" dirty="0"/>
              <a:t>27</a:t>
            </a:r>
          </a:p>
        </p:txBody>
      </p:sp>
      <p:pic>
        <p:nvPicPr>
          <p:cNvPr id="7" name="Imagen 6" descr="Una persona haciendo gestos con la cara de un hombre en una cocina&#10;&#10;Descripción generada automáticamente con confianza baja">
            <a:extLst>
              <a:ext uri="{FF2B5EF4-FFF2-40B4-BE49-F238E27FC236}">
                <a16:creationId xmlns:a16="http://schemas.microsoft.com/office/drawing/2014/main" id="{07A143B4-AB13-EA98-1817-D5FBA9DFDB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9222" y="979313"/>
            <a:ext cx="3429000" cy="1924050"/>
          </a:xfrm>
          <a:prstGeom prst="rect">
            <a:avLst/>
          </a:prstGeom>
        </p:spPr>
      </p:pic>
      <p:sp>
        <p:nvSpPr>
          <p:cNvPr id="8" name="CuadroTexto 7">
            <a:extLst>
              <a:ext uri="{FF2B5EF4-FFF2-40B4-BE49-F238E27FC236}">
                <a16:creationId xmlns:a16="http://schemas.microsoft.com/office/drawing/2014/main" id="{E1241C3B-D405-FD84-7C00-348B0FBBF12A}"/>
              </a:ext>
            </a:extLst>
          </p:cNvPr>
          <p:cNvSpPr txBox="1"/>
          <p:nvPr/>
        </p:nvSpPr>
        <p:spPr>
          <a:xfrm>
            <a:off x="1012054" y="1393794"/>
            <a:ext cx="6196614" cy="3416320"/>
          </a:xfrm>
          <a:prstGeom prst="rect">
            <a:avLst/>
          </a:prstGeom>
          <a:noFill/>
        </p:spPr>
        <p:txBody>
          <a:bodyPr wrap="square" rtlCol="0">
            <a:spAutoFit/>
          </a:bodyPr>
          <a:lstStyle/>
          <a:p>
            <a:r>
              <a:rPr lang="es-ES" dirty="0">
                <a:latin typeface="Abadi" panose="020B0604020104020204" pitchFamily="34" charset="0"/>
              </a:rPr>
              <a:t>https://en.wikipedia.org/wiki/Apple_silicon </a:t>
            </a:r>
          </a:p>
          <a:p>
            <a:endParaRPr lang="es-ES" dirty="0">
              <a:latin typeface="Abadi" panose="020B0604020104020204" pitchFamily="34" charset="0"/>
            </a:endParaRPr>
          </a:p>
          <a:p>
            <a:r>
              <a:rPr lang="es-ES" dirty="0">
                <a:latin typeface="Abadi" panose="020B0604020104020204" pitchFamily="34" charset="0"/>
              </a:rPr>
              <a:t>La última versión de la serie M (los M3) son de Noviembre del año pasado</a:t>
            </a:r>
          </a:p>
          <a:p>
            <a:endParaRPr lang="es-ES" dirty="0">
              <a:latin typeface="Abadi" panose="020B0604020104020204" pitchFamily="34" charset="0"/>
            </a:endParaRPr>
          </a:p>
          <a:p>
            <a:r>
              <a:rPr lang="es-ES" dirty="0">
                <a:latin typeface="Abadi" panose="020B0604020104020204" pitchFamily="34" charset="0"/>
              </a:rPr>
              <a:t>Apple lleva desde 2020 haciendo el cambio a Apple Silicon</a:t>
            </a:r>
          </a:p>
          <a:p>
            <a:endParaRPr lang="es-ES" dirty="0">
              <a:latin typeface="Abadi" panose="020B0604020104020204" pitchFamily="34" charset="0"/>
            </a:endParaRPr>
          </a:p>
          <a:p>
            <a:r>
              <a:rPr lang="es-ES" dirty="0">
                <a:latin typeface="Abadi" panose="020B0604020104020204" pitchFamily="34" charset="0"/>
              </a:rPr>
              <a:t>https://m1racles.com/</a:t>
            </a:r>
          </a:p>
          <a:p>
            <a:endParaRPr lang="es-ES" dirty="0">
              <a:latin typeface="Abadi" panose="020B0604020104020204" pitchFamily="34" charset="0"/>
            </a:endParaRPr>
          </a:p>
          <a:p>
            <a:r>
              <a:rPr lang="es-ES" dirty="0">
                <a:latin typeface="Abadi" panose="020B0604020104020204" pitchFamily="34" charset="0"/>
              </a:rPr>
              <a:t>PACMAN</a:t>
            </a:r>
          </a:p>
          <a:p>
            <a:endParaRPr lang="es-ES" dirty="0">
              <a:latin typeface="Abadi" panose="020B0604020104020204" pitchFamily="34" charset="0"/>
            </a:endParaRPr>
          </a:p>
          <a:p>
            <a:r>
              <a:rPr lang="es-ES" dirty="0">
                <a:latin typeface="Abadi" panose="020B0604020104020204" pitchFamily="34" charset="0"/>
              </a:rPr>
              <a:t>Meten un </a:t>
            </a:r>
            <a:r>
              <a:rPr lang="es-ES" dirty="0" err="1">
                <a:latin typeface="Abadi" panose="020B0604020104020204" pitchFamily="34" charset="0"/>
              </a:rPr>
              <a:t>SoC</a:t>
            </a:r>
            <a:r>
              <a:rPr lang="es-ES" dirty="0">
                <a:latin typeface="Abadi" panose="020B0604020104020204" pitchFamily="34" charset="0"/>
              </a:rPr>
              <a:t> integrado (</a:t>
            </a:r>
            <a:r>
              <a:rPr lang="es-ES" dirty="0" err="1">
                <a:latin typeface="Abadi" panose="020B0604020104020204" pitchFamily="34" charset="0"/>
              </a:rPr>
              <a:t>Secure</a:t>
            </a:r>
            <a:r>
              <a:rPr lang="es-ES" dirty="0">
                <a:latin typeface="Abadi" panose="020B0604020104020204" pitchFamily="34" charset="0"/>
              </a:rPr>
              <a:t> Enclave)</a:t>
            </a:r>
          </a:p>
        </p:txBody>
      </p:sp>
      <p:pic>
        <p:nvPicPr>
          <p:cNvPr id="1026" name="Picture 2">
            <a:extLst>
              <a:ext uri="{FF2B5EF4-FFF2-40B4-BE49-F238E27FC236}">
                <a16:creationId xmlns:a16="http://schemas.microsoft.com/office/drawing/2014/main" id="{BBDF528C-F5C2-1452-6A4E-47F73DD9C2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9198" y="3088029"/>
            <a:ext cx="2800719" cy="2800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1840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RootedCON">
            <a:extLst>
              <a:ext uri="{FF2B5EF4-FFF2-40B4-BE49-F238E27FC236}">
                <a16:creationId xmlns:a16="http://schemas.microsoft.com/office/drawing/2014/main" id="{ACC5FB14-6180-252D-0EE5-AF82CF60D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8534" y="251211"/>
            <a:ext cx="2767369" cy="36177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23D38030-3B77-759C-A87B-AC124CF1132C}"/>
              </a:ext>
            </a:extLst>
          </p:cNvPr>
          <p:cNvSpPr txBox="1"/>
          <p:nvPr/>
        </p:nvSpPr>
        <p:spPr>
          <a:xfrm>
            <a:off x="787211" y="366326"/>
            <a:ext cx="8502073" cy="523220"/>
          </a:xfrm>
          <a:prstGeom prst="rect">
            <a:avLst/>
          </a:prstGeom>
          <a:noFill/>
        </p:spPr>
        <p:txBody>
          <a:bodyPr wrap="square" rtlCol="0">
            <a:spAutoFit/>
          </a:bodyPr>
          <a:lstStyle/>
          <a:p>
            <a:r>
              <a:rPr lang="es-ES" sz="2800" b="1" dirty="0" err="1">
                <a:latin typeface="Bernard MT Condensed" panose="02050806060905020404" pitchFamily="18" charset="0"/>
              </a:rPr>
              <a:t>Hardening</a:t>
            </a:r>
            <a:endParaRPr lang="es-ES" sz="2800" b="1" dirty="0">
              <a:latin typeface="Bernard MT Condensed" panose="02050806060905020404" pitchFamily="18" charset="0"/>
            </a:endParaRPr>
          </a:p>
        </p:txBody>
      </p:sp>
      <p:cxnSp>
        <p:nvCxnSpPr>
          <p:cNvPr id="4" name="Conector recto 3">
            <a:extLst>
              <a:ext uri="{FF2B5EF4-FFF2-40B4-BE49-F238E27FC236}">
                <a16:creationId xmlns:a16="http://schemas.microsoft.com/office/drawing/2014/main" id="{964AE8FC-DDC8-C9E5-1AF8-3FB298255456}"/>
              </a:ext>
            </a:extLst>
          </p:cNvPr>
          <p:cNvCxnSpPr>
            <a:cxnSpLocks/>
          </p:cNvCxnSpPr>
          <p:nvPr/>
        </p:nvCxnSpPr>
        <p:spPr>
          <a:xfrm>
            <a:off x="249382" y="6474691"/>
            <a:ext cx="11647054" cy="0"/>
          </a:xfrm>
          <a:prstGeom prst="line">
            <a:avLst/>
          </a:prstGeom>
          <a:ln/>
        </p:spPr>
        <p:style>
          <a:lnRef idx="3">
            <a:schemeClr val="dk1"/>
          </a:lnRef>
          <a:fillRef idx="0">
            <a:schemeClr val="dk1"/>
          </a:fillRef>
          <a:effectRef idx="2">
            <a:schemeClr val="dk1"/>
          </a:effectRef>
          <a:fontRef idx="minor">
            <a:schemeClr val="tx1"/>
          </a:fontRef>
        </p:style>
      </p:cxnSp>
      <p:sp>
        <p:nvSpPr>
          <p:cNvPr id="5" name="CuadroTexto 4">
            <a:extLst>
              <a:ext uri="{FF2B5EF4-FFF2-40B4-BE49-F238E27FC236}">
                <a16:creationId xmlns:a16="http://schemas.microsoft.com/office/drawing/2014/main" id="{BF3A6B16-FA64-F7CC-BABB-15E3305AFDE8}"/>
              </a:ext>
            </a:extLst>
          </p:cNvPr>
          <p:cNvSpPr txBox="1"/>
          <p:nvPr/>
        </p:nvSpPr>
        <p:spPr>
          <a:xfrm>
            <a:off x="11434618" y="6095938"/>
            <a:ext cx="508000" cy="369332"/>
          </a:xfrm>
          <a:prstGeom prst="rect">
            <a:avLst/>
          </a:prstGeom>
          <a:noFill/>
        </p:spPr>
        <p:txBody>
          <a:bodyPr wrap="square" rtlCol="0">
            <a:spAutoFit/>
          </a:bodyPr>
          <a:lstStyle/>
          <a:p>
            <a:r>
              <a:rPr lang="es-ES" b="1" dirty="0"/>
              <a:t>28</a:t>
            </a:r>
          </a:p>
        </p:txBody>
      </p:sp>
      <p:sp>
        <p:nvSpPr>
          <p:cNvPr id="13" name="CuadroTexto 12">
            <a:extLst>
              <a:ext uri="{FF2B5EF4-FFF2-40B4-BE49-F238E27FC236}">
                <a16:creationId xmlns:a16="http://schemas.microsoft.com/office/drawing/2014/main" id="{FCC1CF44-C04A-413F-3653-09B0CA08D96E}"/>
              </a:ext>
            </a:extLst>
          </p:cNvPr>
          <p:cNvSpPr txBox="1"/>
          <p:nvPr/>
        </p:nvSpPr>
        <p:spPr>
          <a:xfrm>
            <a:off x="6460869" y="1168861"/>
            <a:ext cx="5656830" cy="1754326"/>
          </a:xfrm>
          <a:prstGeom prst="rect">
            <a:avLst/>
          </a:prstGeom>
          <a:noFill/>
        </p:spPr>
        <p:txBody>
          <a:bodyPr wrap="square" rtlCol="0">
            <a:spAutoFit/>
          </a:bodyPr>
          <a:lstStyle/>
          <a:p>
            <a:r>
              <a:rPr lang="es-ES" dirty="0">
                <a:latin typeface="Abadi" panose="020B0604020104020204" pitchFamily="34" charset="0"/>
              </a:rPr>
              <a:t>-</a:t>
            </a:r>
            <a:r>
              <a:rPr lang="es-ES" dirty="0" err="1">
                <a:latin typeface="Abadi" panose="020B0604020104020204" pitchFamily="34" charset="0"/>
              </a:rPr>
              <a:t>SilentKnight</a:t>
            </a:r>
            <a:endParaRPr lang="es-ES" dirty="0">
              <a:latin typeface="Abadi" panose="020B0604020104020204" pitchFamily="34" charset="0"/>
            </a:endParaRPr>
          </a:p>
          <a:p>
            <a:r>
              <a:rPr lang="es-ES" dirty="0">
                <a:latin typeface="Abadi" panose="020B0604020104020204" pitchFamily="34" charset="0"/>
              </a:rPr>
              <a:t>-https://github.com/</a:t>
            </a:r>
            <a:r>
              <a:rPr lang="es-ES" dirty="0" err="1">
                <a:latin typeface="Abadi" panose="020B0604020104020204" pitchFamily="34" charset="0"/>
              </a:rPr>
              <a:t>ataumo</a:t>
            </a:r>
            <a:r>
              <a:rPr lang="es-ES" dirty="0">
                <a:latin typeface="Abadi" panose="020B0604020104020204" pitchFamily="34" charset="0"/>
              </a:rPr>
              <a:t>/</a:t>
            </a:r>
            <a:r>
              <a:rPr lang="es-ES" dirty="0" err="1">
                <a:latin typeface="Abadi" panose="020B0604020104020204" pitchFamily="34" charset="0"/>
              </a:rPr>
              <a:t>macos_hardening</a:t>
            </a:r>
            <a:r>
              <a:rPr lang="es-ES" dirty="0">
                <a:latin typeface="Abadi" panose="020B0604020104020204" pitchFamily="34" charset="0"/>
              </a:rPr>
              <a:t> </a:t>
            </a:r>
          </a:p>
          <a:p>
            <a:r>
              <a:rPr lang="es-ES" dirty="0">
                <a:latin typeface="Abadi" panose="020B0604020104020204" pitchFamily="34" charset="0"/>
              </a:rPr>
              <a:t>-Más corporativo:</a:t>
            </a:r>
          </a:p>
          <a:p>
            <a:pPr marL="285750" indent="-285750">
              <a:buFont typeface="Arial" panose="020B0604020202020204" pitchFamily="34" charset="0"/>
              <a:buChar char="•"/>
            </a:pPr>
            <a:r>
              <a:rPr lang="es-ES" dirty="0">
                <a:latin typeface="Abadi" panose="020B0604020104020204" pitchFamily="34" charset="0"/>
              </a:rPr>
              <a:t>Guía STIG de DISA (salió hace unos días para Sonoma)</a:t>
            </a:r>
          </a:p>
          <a:p>
            <a:pPr marL="285750" indent="-285750">
              <a:buFont typeface="Arial" panose="020B0604020202020204" pitchFamily="34" charset="0"/>
              <a:buChar char="•"/>
            </a:pPr>
            <a:r>
              <a:rPr lang="es-ES" dirty="0">
                <a:latin typeface="Abadi" panose="020B0604020104020204" pitchFamily="34" charset="0"/>
              </a:rPr>
              <a:t>CIS </a:t>
            </a:r>
            <a:r>
              <a:rPr lang="es-ES" dirty="0" err="1">
                <a:latin typeface="Abadi" panose="020B0604020104020204" pitchFamily="34" charset="0"/>
              </a:rPr>
              <a:t>benchmarks</a:t>
            </a:r>
            <a:endParaRPr lang="es-ES" dirty="0">
              <a:latin typeface="Abadi" panose="020B0604020104020204" pitchFamily="34" charset="0"/>
            </a:endParaRPr>
          </a:p>
        </p:txBody>
      </p:sp>
      <p:pic>
        <p:nvPicPr>
          <p:cNvPr id="6" name="Imagen 5" descr="Interfaz de usuario gráfica, Texto, Aplicación&#10;&#10;Descripción generada automáticamente">
            <a:extLst>
              <a:ext uri="{FF2B5EF4-FFF2-40B4-BE49-F238E27FC236}">
                <a16:creationId xmlns:a16="http://schemas.microsoft.com/office/drawing/2014/main" id="{6F130BF2-DA54-F021-BE94-179E5C370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382" y="1434674"/>
            <a:ext cx="3959995" cy="3943897"/>
          </a:xfrm>
          <a:prstGeom prst="rect">
            <a:avLst/>
          </a:prstGeom>
        </p:spPr>
      </p:pic>
    </p:spTree>
    <p:extLst>
      <p:ext uri="{BB962C8B-B14F-4D97-AF65-F5344CB8AC3E}">
        <p14:creationId xmlns:p14="http://schemas.microsoft.com/office/powerpoint/2010/main" val="4147919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RootedCON">
            <a:extLst>
              <a:ext uri="{FF2B5EF4-FFF2-40B4-BE49-F238E27FC236}">
                <a16:creationId xmlns:a16="http://schemas.microsoft.com/office/drawing/2014/main" id="{ACC5FB14-6180-252D-0EE5-AF82CF60D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8534" y="251211"/>
            <a:ext cx="2767369" cy="36177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23D38030-3B77-759C-A87B-AC124CF1132C}"/>
              </a:ext>
            </a:extLst>
          </p:cNvPr>
          <p:cNvSpPr txBox="1"/>
          <p:nvPr/>
        </p:nvSpPr>
        <p:spPr>
          <a:xfrm>
            <a:off x="787211" y="366326"/>
            <a:ext cx="8502073" cy="523220"/>
          </a:xfrm>
          <a:prstGeom prst="rect">
            <a:avLst/>
          </a:prstGeom>
          <a:noFill/>
        </p:spPr>
        <p:txBody>
          <a:bodyPr wrap="square" rtlCol="0">
            <a:spAutoFit/>
          </a:bodyPr>
          <a:lstStyle/>
          <a:p>
            <a:r>
              <a:rPr lang="es-ES" sz="2800" b="1" dirty="0">
                <a:latin typeface="Bernard MT Condensed" panose="02050806060905020404" pitchFamily="18" charset="0"/>
              </a:rPr>
              <a:t>¿Cuál es la película de hoy?</a:t>
            </a:r>
          </a:p>
        </p:txBody>
      </p:sp>
      <p:grpSp>
        <p:nvGrpSpPr>
          <p:cNvPr id="7" name="Grupo 6">
            <a:extLst>
              <a:ext uri="{FF2B5EF4-FFF2-40B4-BE49-F238E27FC236}">
                <a16:creationId xmlns:a16="http://schemas.microsoft.com/office/drawing/2014/main" id="{065367BC-E265-07BD-BF8E-42C94B0093F3}"/>
              </a:ext>
            </a:extLst>
          </p:cNvPr>
          <p:cNvGrpSpPr/>
          <p:nvPr/>
        </p:nvGrpSpPr>
        <p:grpSpPr>
          <a:xfrm>
            <a:off x="5526674" y="1940767"/>
            <a:ext cx="5809680" cy="2642118"/>
            <a:chOff x="5526674" y="1940767"/>
            <a:chExt cx="5809680" cy="2642118"/>
          </a:xfrm>
        </p:grpSpPr>
        <p:pic>
          <p:nvPicPr>
            <p:cNvPr id="6146" name="Picture 2" descr="Más de 100 imágenes gratis de Linux y Pingüino - Pixabay">
              <a:extLst>
                <a:ext uri="{FF2B5EF4-FFF2-40B4-BE49-F238E27FC236}">
                  <a16:creationId xmlns:a16="http://schemas.microsoft.com/office/drawing/2014/main" id="{3730D4E5-9890-FE6A-0F5D-CCDE64C40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6674" y="1940767"/>
              <a:ext cx="2183875" cy="264211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A2A93467-3CBA-294F-B2B8-ADB41FF15429}"/>
                </a:ext>
              </a:extLst>
            </p:cNvPr>
            <p:cNvPicPr>
              <a:picLocks noChangeAspect="1"/>
            </p:cNvPicPr>
            <p:nvPr/>
          </p:nvPicPr>
          <p:blipFill>
            <a:blip r:embed="rId4"/>
            <a:stretch>
              <a:fillRect/>
            </a:stretch>
          </p:blipFill>
          <p:spPr>
            <a:xfrm>
              <a:off x="7703054" y="2566695"/>
              <a:ext cx="1586230" cy="1558212"/>
            </a:xfrm>
            <a:prstGeom prst="rect">
              <a:avLst/>
            </a:prstGeom>
          </p:spPr>
        </p:pic>
        <p:pic>
          <p:nvPicPr>
            <p:cNvPr id="6" name="Imagen 5">
              <a:extLst>
                <a:ext uri="{FF2B5EF4-FFF2-40B4-BE49-F238E27FC236}">
                  <a16:creationId xmlns:a16="http://schemas.microsoft.com/office/drawing/2014/main" id="{26F84B8F-76FB-1CF4-925B-CE892F79183A}"/>
                </a:ext>
              </a:extLst>
            </p:cNvPr>
            <p:cNvPicPr>
              <a:picLocks noChangeAspect="1"/>
            </p:cNvPicPr>
            <p:nvPr/>
          </p:nvPicPr>
          <p:blipFill>
            <a:blip r:embed="rId5"/>
            <a:stretch>
              <a:fillRect/>
            </a:stretch>
          </p:blipFill>
          <p:spPr>
            <a:xfrm>
              <a:off x="9564476" y="2096860"/>
              <a:ext cx="1771878" cy="2176754"/>
            </a:xfrm>
            <a:prstGeom prst="rect">
              <a:avLst/>
            </a:prstGeom>
          </p:spPr>
        </p:pic>
      </p:grpSp>
      <p:sp>
        <p:nvSpPr>
          <p:cNvPr id="9" name="CuadroTexto 8">
            <a:extLst>
              <a:ext uri="{FF2B5EF4-FFF2-40B4-BE49-F238E27FC236}">
                <a16:creationId xmlns:a16="http://schemas.microsoft.com/office/drawing/2014/main" id="{BAAB2ABB-261F-9F52-DA33-C3B123C966D1}"/>
              </a:ext>
            </a:extLst>
          </p:cNvPr>
          <p:cNvSpPr txBox="1"/>
          <p:nvPr/>
        </p:nvSpPr>
        <p:spPr>
          <a:xfrm>
            <a:off x="787211" y="1430912"/>
            <a:ext cx="6094520" cy="5078313"/>
          </a:xfrm>
          <a:prstGeom prst="rect">
            <a:avLst/>
          </a:prstGeom>
          <a:noFill/>
        </p:spPr>
        <p:txBody>
          <a:bodyPr wrap="square">
            <a:spAutoFit/>
          </a:bodyPr>
          <a:lstStyle/>
          <a:p>
            <a:pPr marL="342900" indent="-342900">
              <a:buAutoNum type="arabicParenR"/>
            </a:pPr>
            <a:r>
              <a:rPr lang="es-ES" dirty="0">
                <a:latin typeface="Abadi" panose="020F0502020204030204" pitchFamily="34" charset="0"/>
              </a:rPr>
              <a:t>Q</a:t>
            </a:r>
            <a:r>
              <a:rPr lang="es-ES" sz="1800" dirty="0">
                <a:latin typeface="Abadi" panose="020F0502020204030204" pitchFamily="34" charset="0"/>
              </a:rPr>
              <a:t>ué tienen en común Linux y MacOS y qué no</a:t>
            </a:r>
          </a:p>
          <a:p>
            <a:pPr marL="342900" indent="-342900">
              <a:buAutoNum type="arabicParenR"/>
            </a:pPr>
            <a:r>
              <a:rPr lang="es-ES" sz="1800" dirty="0">
                <a:latin typeface="Abadi" panose="020F0502020204030204" pitchFamily="34" charset="0"/>
              </a:rPr>
              <a:t>APFS</a:t>
            </a:r>
          </a:p>
          <a:p>
            <a:pPr marL="342900" indent="-342900">
              <a:buAutoNum type="arabicParenR"/>
            </a:pPr>
            <a:r>
              <a:rPr lang="es-ES" dirty="0">
                <a:latin typeface="Abadi" panose="020F0502020204030204" pitchFamily="34" charset="0"/>
              </a:rPr>
              <a:t>TCC</a:t>
            </a:r>
          </a:p>
          <a:p>
            <a:pPr marL="342900" indent="-342900">
              <a:buAutoNum type="arabicParenR"/>
            </a:pPr>
            <a:r>
              <a:rPr lang="es-ES" sz="1800" dirty="0">
                <a:latin typeface="Abadi" panose="020F0502020204030204" pitchFamily="34" charset="0"/>
              </a:rPr>
              <a:t>Sandbox</a:t>
            </a:r>
          </a:p>
          <a:p>
            <a:pPr marL="342900" indent="-342900">
              <a:buAutoNum type="arabicParenR"/>
            </a:pPr>
            <a:r>
              <a:rPr lang="es-ES" dirty="0">
                <a:latin typeface="Abadi" panose="020F0502020204030204" pitchFamily="34" charset="0"/>
              </a:rPr>
              <a:t>SIP</a:t>
            </a:r>
            <a:endParaRPr lang="es-ES" sz="1800" dirty="0">
              <a:latin typeface="Abadi" panose="020F0502020204030204" pitchFamily="34" charset="0"/>
            </a:endParaRPr>
          </a:p>
          <a:p>
            <a:pPr marL="342900" indent="-342900">
              <a:buAutoNum type="arabicParenR"/>
            </a:pPr>
            <a:r>
              <a:rPr lang="es-ES" dirty="0">
                <a:latin typeface="Abadi" panose="020F0502020204030204" pitchFamily="34" charset="0"/>
              </a:rPr>
              <a:t>Gatekeeper y AMFI</a:t>
            </a:r>
            <a:endParaRPr lang="es-ES" sz="1800" dirty="0">
              <a:latin typeface="Abadi" panose="020F0502020204030204" pitchFamily="34" charset="0"/>
            </a:endParaRPr>
          </a:p>
          <a:p>
            <a:pPr marL="342900" indent="-342900">
              <a:buAutoNum type="arabicParenR"/>
            </a:pPr>
            <a:r>
              <a:rPr lang="es-ES" dirty="0" err="1">
                <a:latin typeface="Abadi" panose="020F0502020204030204" pitchFamily="34" charset="0"/>
              </a:rPr>
              <a:t>XProtect</a:t>
            </a:r>
            <a:r>
              <a:rPr lang="es-ES" dirty="0">
                <a:latin typeface="Abadi" panose="020F0502020204030204" pitchFamily="34" charset="0"/>
              </a:rPr>
              <a:t> y </a:t>
            </a:r>
            <a:r>
              <a:rPr lang="es-ES" dirty="0" err="1">
                <a:latin typeface="Abadi" panose="020F0502020204030204" pitchFamily="34" charset="0"/>
              </a:rPr>
              <a:t>remediator</a:t>
            </a:r>
            <a:endParaRPr lang="es-ES" dirty="0">
              <a:latin typeface="Abadi" panose="020F0502020204030204" pitchFamily="34" charset="0"/>
            </a:endParaRPr>
          </a:p>
          <a:p>
            <a:pPr marL="342900" indent="-342900">
              <a:buAutoNum type="arabicParenR"/>
            </a:pPr>
            <a:r>
              <a:rPr lang="es-ES" dirty="0" err="1">
                <a:latin typeface="Abadi" panose="020F0502020204030204" pitchFamily="34" charset="0"/>
              </a:rPr>
              <a:t>Environment</a:t>
            </a:r>
            <a:r>
              <a:rPr lang="es-ES" dirty="0">
                <a:latin typeface="Abadi" panose="020F0502020204030204" pitchFamily="34" charset="0"/>
              </a:rPr>
              <a:t> </a:t>
            </a:r>
            <a:r>
              <a:rPr lang="es-ES" dirty="0" err="1">
                <a:latin typeface="Abadi" panose="020F0502020204030204" pitchFamily="34" charset="0"/>
              </a:rPr>
              <a:t>constraints</a:t>
            </a:r>
            <a:endParaRPr lang="es-ES" dirty="0">
              <a:latin typeface="Abadi" panose="020F0502020204030204" pitchFamily="34" charset="0"/>
            </a:endParaRPr>
          </a:p>
          <a:p>
            <a:pPr marL="342900" indent="-342900">
              <a:buAutoNum type="arabicParenR"/>
            </a:pPr>
            <a:r>
              <a:rPr lang="es-ES" dirty="0" err="1">
                <a:latin typeface="Abadi" panose="020F0502020204030204" pitchFamily="34" charset="0"/>
              </a:rPr>
              <a:t>Keychain</a:t>
            </a:r>
            <a:endParaRPr lang="es-ES" dirty="0">
              <a:latin typeface="Abadi" panose="020F0502020204030204" pitchFamily="34" charset="0"/>
            </a:endParaRPr>
          </a:p>
          <a:p>
            <a:pPr marL="342900" indent="-342900">
              <a:buAutoNum type="arabicParenR"/>
            </a:pPr>
            <a:r>
              <a:rPr lang="es-ES" dirty="0">
                <a:latin typeface="Abadi" panose="020F0502020204030204" pitchFamily="34" charset="0"/>
              </a:rPr>
              <a:t> </a:t>
            </a:r>
            <a:r>
              <a:rPr lang="es-ES" dirty="0" err="1">
                <a:latin typeface="Abadi" panose="020F0502020204030204" pitchFamily="34" charset="0"/>
              </a:rPr>
              <a:t>Exploit</a:t>
            </a:r>
            <a:r>
              <a:rPr lang="es-ES" dirty="0">
                <a:latin typeface="Abadi" panose="020F0502020204030204" pitchFamily="34" charset="0"/>
              </a:rPr>
              <a:t> </a:t>
            </a:r>
            <a:r>
              <a:rPr lang="es-ES" dirty="0" err="1">
                <a:latin typeface="Abadi" panose="020F0502020204030204" pitchFamily="34" charset="0"/>
              </a:rPr>
              <a:t>mitigations</a:t>
            </a:r>
            <a:r>
              <a:rPr lang="es-ES" dirty="0">
                <a:latin typeface="Abadi" panose="020F0502020204030204" pitchFamily="34" charset="0"/>
              </a:rPr>
              <a:t> y otras cosillas</a:t>
            </a:r>
          </a:p>
          <a:p>
            <a:pPr marL="342900" indent="-342900">
              <a:buAutoNum type="arabicParenR"/>
            </a:pPr>
            <a:r>
              <a:rPr lang="es-ES" dirty="0">
                <a:latin typeface="Abadi" panose="020F0502020204030204" pitchFamily="34" charset="0"/>
              </a:rPr>
              <a:t> </a:t>
            </a:r>
            <a:r>
              <a:rPr lang="es-ES" dirty="0" err="1">
                <a:latin typeface="Abadi" panose="020F0502020204030204" pitchFamily="34" charset="0"/>
              </a:rPr>
              <a:t>Enum</a:t>
            </a:r>
            <a:r>
              <a:rPr lang="es-ES" dirty="0">
                <a:latin typeface="Abadi" panose="020F0502020204030204" pitchFamily="34" charset="0"/>
              </a:rPr>
              <a:t> y </a:t>
            </a:r>
            <a:r>
              <a:rPr lang="es-ES" dirty="0" err="1">
                <a:latin typeface="Abadi" panose="020F0502020204030204" pitchFamily="34" charset="0"/>
              </a:rPr>
              <a:t>privesc</a:t>
            </a:r>
            <a:endParaRPr lang="es-ES" dirty="0">
              <a:latin typeface="Abadi" panose="020F0502020204030204" pitchFamily="34" charset="0"/>
            </a:endParaRPr>
          </a:p>
          <a:p>
            <a:pPr marL="342900" indent="-342900">
              <a:buAutoNum type="arabicParenR"/>
            </a:pPr>
            <a:r>
              <a:rPr lang="es-ES" dirty="0">
                <a:latin typeface="Abadi" panose="020F0502020204030204" pitchFamily="34" charset="0"/>
              </a:rPr>
              <a:t> Chips</a:t>
            </a:r>
          </a:p>
          <a:p>
            <a:pPr marL="342900" indent="-342900">
              <a:buAutoNum type="arabicParenR"/>
            </a:pPr>
            <a:r>
              <a:rPr lang="es-ES" dirty="0">
                <a:latin typeface="Abadi" panose="020F0502020204030204" pitchFamily="34" charset="0"/>
              </a:rPr>
              <a:t> Clientes de escritorio</a:t>
            </a:r>
          </a:p>
          <a:p>
            <a:pPr marL="342900" indent="-342900">
              <a:buAutoNum type="arabicParenR"/>
            </a:pPr>
            <a:r>
              <a:rPr lang="es-ES" dirty="0">
                <a:latin typeface="Abadi" panose="020F0502020204030204" pitchFamily="34" charset="0"/>
              </a:rPr>
              <a:t> Conclusiones</a:t>
            </a:r>
          </a:p>
          <a:p>
            <a:pPr marL="342900" indent="-342900">
              <a:buAutoNum type="arabicParenR"/>
            </a:pPr>
            <a:endParaRPr lang="es-ES" dirty="0">
              <a:latin typeface="Abadi" panose="020F0502020204030204" pitchFamily="34" charset="0"/>
            </a:endParaRPr>
          </a:p>
          <a:p>
            <a:pPr marL="342900" indent="-342900">
              <a:buAutoNum type="arabicParenR"/>
            </a:pPr>
            <a:endParaRPr lang="es-ES" dirty="0">
              <a:latin typeface="Abadi" panose="020F0502020204030204" pitchFamily="34" charset="0"/>
            </a:endParaRPr>
          </a:p>
          <a:p>
            <a:pPr marL="342900" indent="-342900">
              <a:buAutoNum type="arabicParenR"/>
            </a:pPr>
            <a:endParaRPr lang="es-ES" sz="1800" dirty="0">
              <a:latin typeface="Abadi" panose="020F0502020204030204" pitchFamily="34" charset="0"/>
            </a:endParaRPr>
          </a:p>
          <a:p>
            <a:pPr marL="342900" indent="-342900">
              <a:buAutoNum type="arabicParenR"/>
            </a:pPr>
            <a:endParaRPr lang="es-ES" sz="1800" dirty="0">
              <a:latin typeface="Abadi" panose="020F0502020204030204" pitchFamily="34" charset="0"/>
            </a:endParaRPr>
          </a:p>
        </p:txBody>
      </p:sp>
      <p:cxnSp>
        <p:nvCxnSpPr>
          <p:cNvPr id="10" name="Conector recto 9">
            <a:extLst>
              <a:ext uri="{FF2B5EF4-FFF2-40B4-BE49-F238E27FC236}">
                <a16:creationId xmlns:a16="http://schemas.microsoft.com/office/drawing/2014/main" id="{16576B4F-D64D-54A8-A6BA-34E1210A4B70}"/>
              </a:ext>
            </a:extLst>
          </p:cNvPr>
          <p:cNvCxnSpPr>
            <a:cxnSpLocks/>
          </p:cNvCxnSpPr>
          <p:nvPr/>
        </p:nvCxnSpPr>
        <p:spPr>
          <a:xfrm>
            <a:off x="249382" y="6474691"/>
            <a:ext cx="11647054" cy="0"/>
          </a:xfrm>
          <a:prstGeom prst="line">
            <a:avLst/>
          </a:prstGeom>
          <a:ln/>
        </p:spPr>
        <p:style>
          <a:lnRef idx="3">
            <a:schemeClr val="dk1"/>
          </a:lnRef>
          <a:fillRef idx="0">
            <a:schemeClr val="dk1"/>
          </a:fillRef>
          <a:effectRef idx="2">
            <a:schemeClr val="dk1"/>
          </a:effectRef>
          <a:fontRef idx="minor">
            <a:schemeClr val="tx1"/>
          </a:fontRef>
        </p:style>
      </p:cxnSp>
      <p:sp>
        <p:nvSpPr>
          <p:cNvPr id="11" name="CuadroTexto 10">
            <a:extLst>
              <a:ext uri="{FF2B5EF4-FFF2-40B4-BE49-F238E27FC236}">
                <a16:creationId xmlns:a16="http://schemas.microsoft.com/office/drawing/2014/main" id="{46F144FC-EBF5-5D56-ADFF-591EC7F87F9F}"/>
              </a:ext>
            </a:extLst>
          </p:cNvPr>
          <p:cNvSpPr txBox="1"/>
          <p:nvPr/>
        </p:nvSpPr>
        <p:spPr>
          <a:xfrm>
            <a:off x="11434618" y="6095938"/>
            <a:ext cx="387927" cy="369332"/>
          </a:xfrm>
          <a:prstGeom prst="rect">
            <a:avLst/>
          </a:prstGeom>
          <a:noFill/>
        </p:spPr>
        <p:txBody>
          <a:bodyPr wrap="square" rtlCol="0">
            <a:spAutoFit/>
          </a:bodyPr>
          <a:lstStyle/>
          <a:p>
            <a:r>
              <a:rPr lang="es-ES" b="1" dirty="0"/>
              <a:t>2</a:t>
            </a:r>
          </a:p>
        </p:txBody>
      </p:sp>
    </p:spTree>
    <p:extLst>
      <p:ext uri="{BB962C8B-B14F-4D97-AF65-F5344CB8AC3E}">
        <p14:creationId xmlns:p14="http://schemas.microsoft.com/office/powerpoint/2010/main" val="299239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RootedCON">
            <a:extLst>
              <a:ext uri="{FF2B5EF4-FFF2-40B4-BE49-F238E27FC236}">
                <a16:creationId xmlns:a16="http://schemas.microsoft.com/office/drawing/2014/main" id="{ACC5FB14-6180-252D-0EE5-AF82CF60D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8534" y="251211"/>
            <a:ext cx="2767369" cy="36177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23D38030-3B77-759C-A87B-AC124CF1132C}"/>
              </a:ext>
            </a:extLst>
          </p:cNvPr>
          <p:cNvSpPr txBox="1"/>
          <p:nvPr/>
        </p:nvSpPr>
        <p:spPr>
          <a:xfrm>
            <a:off x="787211" y="366326"/>
            <a:ext cx="8502073" cy="523220"/>
          </a:xfrm>
          <a:prstGeom prst="rect">
            <a:avLst/>
          </a:prstGeom>
          <a:noFill/>
        </p:spPr>
        <p:txBody>
          <a:bodyPr wrap="square" rtlCol="0">
            <a:spAutoFit/>
          </a:bodyPr>
          <a:lstStyle/>
          <a:p>
            <a:r>
              <a:rPr lang="es-ES" sz="2800" b="1" dirty="0">
                <a:latin typeface="Bernard MT Condensed" panose="02050806060905020404" pitchFamily="18" charset="0"/>
              </a:rPr>
              <a:t>Clientes de escritorio</a:t>
            </a:r>
          </a:p>
        </p:txBody>
      </p:sp>
      <p:cxnSp>
        <p:nvCxnSpPr>
          <p:cNvPr id="4" name="Conector recto 3">
            <a:extLst>
              <a:ext uri="{FF2B5EF4-FFF2-40B4-BE49-F238E27FC236}">
                <a16:creationId xmlns:a16="http://schemas.microsoft.com/office/drawing/2014/main" id="{964AE8FC-DDC8-C9E5-1AF8-3FB298255456}"/>
              </a:ext>
            </a:extLst>
          </p:cNvPr>
          <p:cNvCxnSpPr>
            <a:cxnSpLocks/>
          </p:cNvCxnSpPr>
          <p:nvPr/>
        </p:nvCxnSpPr>
        <p:spPr>
          <a:xfrm>
            <a:off x="249382" y="6474691"/>
            <a:ext cx="11647054" cy="0"/>
          </a:xfrm>
          <a:prstGeom prst="line">
            <a:avLst/>
          </a:prstGeom>
          <a:ln/>
        </p:spPr>
        <p:style>
          <a:lnRef idx="3">
            <a:schemeClr val="dk1"/>
          </a:lnRef>
          <a:fillRef idx="0">
            <a:schemeClr val="dk1"/>
          </a:fillRef>
          <a:effectRef idx="2">
            <a:schemeClr val="dk1"/>
          </a:effectRef>
          <a:fontRef idx="minor">
            <a:schemeClr val="tx1"/>
          </a:fontRef>
        </p:style>
      </p:cxnSp>
      <p:sp>
        <p:nvSpPr>
          <p:cNvPr id="5" name="CuadroTexto 4">
            <a:extLst>
              <a:ext uri="{FF2B5EF4-FFF2-40B4-BE49-F238E27FC236}">
                <a16:creationId xmlns:a16="http://schemas.microsoft.com/office/drawing/2014/main" id="{BF3A6B16-FA64-F7CC-BABB-15E3305AFDE8}"/>
              </a:ext>
            </a:extLst>
          </p:cNvPr>
          <p:cNvSpPr txBox="1"/>
          <p:nvPr/>
        </p:nvSpPr>
        <p:spPr>
          <a:xfrm>
            <a:off x="11434618" y="6095938"/>
            <a:ext cx="461818" cy="369332"/>
          </a:xfrm>
          <a:prstGeom prst="rect">
            <a:avLst/>
          </a:prstGeom>
          <a:noFill/>
        </p:spPr>
        <p:txBody>
          <a:bodyPr wrap="square" rtlCol="0">
            <a:spAutoFit/>
          </a:bodyPr>
          <a:lstStyle/>
          <a:p>
            <a:r>
              <a:rPr lang="es-ES" b="1" dirty="0"/>
              <a:t>29</a:t>
            </a:r>
          </a:p>
        </p:txBody>
      </p:sp>
      <p:sp>
        <p:nvSpPr>
          <p:cNvPr id="13" name="CuadroTexto 12">
            <a:extLst>
              <a:ext uri="{FF2B5EF4-FFF2-40B4-BE49-F238E27FC236}">
                <a16:creationId xmlns:a16="http://schemas.microsoft.com/office/drawing/2014/main" id="{FCC1CF44-C04A-413F-3653-09B0CA08D96E}"/>
              </a:ext>
            </a:extLst>
          </p:cNvPr>
          <p:cNvSpPr txBox="1"/>
          <p:nvPr/>
        </p:nvSpPr>
        <p:spPr>
          <a:xfrm>
            <a:off x="6018900" y="820236"/>
            <a:ext cx="5656830" cy="2862322"/>
          </a:xfrm>
          <a:prstGeom prst="rect">
            <a:avLst/>
          </a:prstGeom>
          <a:noFill/>
        </p:spPr>
        <p:txBody>
          <a:bodyPr wrap="square" rtlCol="0">
            <a:spAutoFit/>
          </a:bodyPr>
          <a:lstStyle/>
          <a:p>
            <a:r>
              <a:rPr lang="es-ES" dirty="0">
                <a:latin typeface="Abadi" panose="020B0604020104020204" pitchFamily="34" charset="0"/>
              </a:rPr>
              <a:t>Tools </a:t>
            </a:r>
            <a:r>
              <a:rPr lang="es-ES" dirty="0" err="1">
                <a:latin typeface="Abadi" panose="020B0604020104020204" pitchFamily="34" charset="0"/>
              </a:rPr>
              <a:t>of</a:t>
            </a:r>
            <a:r>
              <a:rPr lang="es-ES" dirty="0">
                <a:latin typeface="Abadi" panose="020B0604020104020204" pitchFamily="34" charset="0"/>
              </a:rPr>
              <a:t> </a:t>
            </a:r>
            <a:r>
              <a:rPr lang="es-ES" dirty="0" err="1">
                <a:latin typeface="Abadi" panose="020B0604020104020204" pitchFamily="34" charset="0"/>
              </a:rPr>
              <a:t>the</a:t>
            </a:r>
            <a:r>
              <a:rPr lang="es-ES" dirty="0">
                <a:latin typeface="Abadi" panose="020B0604020104020204" pitchFamily="34" charset="0"/>
              </a:rPr>
              <a:t> </a:t>
            </a:r>
            <a:r>
              <a:rPr lang="es-ES" dirty="0" err="1">
                <a:latin typeface="Abadi" panose="020B0604020104020204" pitchFamily="34" charset="0"/>
              </a:rPr>
              <a:t>trade</a:t>
            </a:r>
            <a:r>
              <a:rPr lang="es-ES" dirty="0">
                <a:latin typeface="Abadi" panose="020B0604020104020204" pitchFamily="34" charset="0"/>
              </a:rPr>
              <a:t>:</a:t>
            </a:r>
          </a:p>
          <a:p>
            <a:pPr marL="285750" indent="-285750">
              <a:buFont typeface="Arial" panose="020B0604020202020204" pitchFamily="34" charset="0"/>
              <a:buChar char="•"/>
            </a:pPr>
            <a:r>
              <a:rPr lang="es-ES" dirty="0">
                <a:latin typeface="Abadi" panose="020B0604020104020204" pitchFamily="34" charset="0"/>
              </a:rPr>
              <a:t>Crescendo/</a:t>
            </a:r>
            <a:r>
              <a:rPr lang="es-ES" dirty="0" err="1">
                <a:latin typeface="Abadi" panose="020B0604020104020204" pitchFamily="34" charset="0"/>
              </a:rPr>
              <a:t>FileMonitor</a:t>
            </a:r>
            <a:endParaRPr lang="es-ES" dirty="0">
              <a:latin typeface="Abadi" panose="020B0604020104020204" pitchFamily="34" charset="0"/>
            </a:endParaRPr>
          </a:p>
          <a:p>
            <a:pPr marL="285750" indent="-285750">
              <a:buFont typeface="Arial" panose="020B0604020202020204" pitchFamily="34" charset="0"/>
              <a:buChar char="•"/>
            </a:pPr>
            <a:r>
              <a:rPr lang="es-ES" dirty="0" err="1">
                <a:latin typeface="Abadi" panose="020B0604020104020204" pitchFamily="34" charset="0"/>
              </a:rPr>
              <a:t>Task</a:t>
            </a:r>
            <a:r>
              <a:rPr lang="es-ES" dirty="0">
                <a:latin typeface="Abadi" panose="020B0604020104020204" pitchFamily="34" charset="0"/>
              </a:rPr>
              <a:t> Explorer</a:t>
            </a:r>
          </a:p>
          <a:p>
            <a:pPr marL="285750" indent="-285750">
              <a:buFont typeface="Arial" panose="020B0604020202020204" pitchFamily="34" charset="0"/>
              <a:buChar char="•"/>
            </a:pPr>
            <a:r>
              <a:rPr lang="es-ES" dirty="0" err="1">
                <a:latin typeface="Abadi" panose="020B0604020104020204" pitchFamily="34" charset="0"/>
              </a:rPr>
              <a:t>Codesign</a:t>
            </a:r>
            <a:r>
              <a:rPr lang="es-ES" dirty="0">
                <a:latin typeface="Abadi" panose="020B0604020104020204" pitchFamily="34" charset="0"/>
              </a:rPr>
              <a:t> (para ver </a:t>
            </a:r>
            <a:r>
              <a:rPr lang="es-ES" dirty="0" err="1">
                <a:latin typeface="Abadi" panose="020B0604020104020204" pitchFamily="34" charset="0"/>
              </a:rPr>
              <a:t>entitlements</a:t>
            </a:r>
            <a:r>
              <a:rPr lang="es-ES" dirty="0">
                <a:latin typeface="Abadi" panose="020B0604020104020204" pitchFamily="34" charset="0"/>
              </a:rPr>
              <a:t> y las </a:t>
            </a:r>
            <a:r>
              <a:rPr lang="es-ES" dirty="0" err="1">
                <a:latin typeface="Abadi" panose="020B0604020104020204" pitchFamily="34" charset="0"/>
              </a:rPr>
              <a:t>flags</a:t>
            </a:r>
            <a:r>
              <a:rPr lang="es-ES" dirty="0">
                <a:latin typeface="Abadi" panose="020B0604020104020204" pitchFamily="34" charset="0"/>
              </a:rPr>
              <a:t>, </a:t>
            </a:r>
            <a:r>
              <a:rPr lang="es-ES" dirty="0" err="1">
                <a:latin typeface="Abadi" panose="020B0604020104020204" pitchFamily="34" charset="0"/>
              </a:rPr>
              <a:t>ej</a:t>
            </a:r>
            <a:r>
              <a:rPr lang="es-ES" dirty="0">
                <a:latin typeface="Abadi" panose="020B0604020104020204" pitchFamily="34" charset="0"/>
              </a:rPr>
              <a:t>: </a:t>
            </a:r>
            <a:r>
              <a:rPr lang="es-ES" dirty="0" err="1">
                <a:latin typeface="Abadi" panose="020B0604020104020204" pitchFamily="34" charset="0"/>
              </a:rPr>
              <a:t>hardened</a:t>
            </a:r>
            <a:r>
              <a:rPr lang="es-ES" dirty="0">
                <a:latin typeface="Abadi" panose="020B0604020104020204" pitchFamily="34" charset="0"/>
              </a:rPr>
              <a:t> </a:t>
            </a:r>
            <a:r>
              <a:rPr lang="es-ES" dirty="0" err="1">
                <a:latin typeface="Abadi" panose="020B0604020104020204" pitchFamily="34" charset="0"/>
              </a:rPr>
              <a:t>runtime</a:t>
            </a:r>
            <a:r>
              <a:rPr lang="es-ES" dirty="0">
                <a:latin typeface="Abadi" panose="020B0604020104020204" pitchFamily="34" charset="0"/>
              </a:rPr>
              <a:t> </a:t>
            </a:r>
            <a:r>
              <a:rPr lang="es-ES" dirty="0" err="1">
                <a:latin typeface="Abadi" panose="020B0604020104020204" pitchFamily="34" charset="0"/>
              </a:rPr>
              <a:t>etc</a:t>
            </a:r>
            <a:r>
              <a:rPr lang="es-ES" dirty="0">
                <a:latin typeface="Abadi" panose="020B0604020104020204" pitchFamily="34" charset="0"/>
              </a:rPr>
              <a:t>)</a:t>
            </a:r>
          </a:p>
          <a:p>
            <a:pPr marL="285750" indent="-285750">
              <a:buFont typeface="Arial" panose="020B0604020202020204" pitchFamily="34" charset="0"/>
              <a:buChar char="•"/>
            </a:pPr>
            <a:r>
              <a:rPr lang="es-ES" dirty="0" err="1">
                <a:latin typeface="Abadi" panose="020B0604020104020204" pitchFamily="34" charset="0"/>
              </a:rPr>
              <a:t>Objdump</a:t>
            </a:r>
            <a:r>
              <a:rPr lang="es-ES" dirty="0">
                <a:latin typeface="Abadi" panose="020B0604020104020204" pitchFamily="34" charset="0"/>
              </a:rPr>
              <a:t> (para sacar las </a:t>
            </a:r>
            <a:r>
              <a:rPr lang="es-ES" dirty="0" err="1">
                <a:latin typeface="Abadi" panose="020B0604020104020204" pitchFamily="34" charset="0"/>
              </a:rPr>
              <a:t>dylibs</a:t>
            </a:r>
            <a:r>
              <a:rPr lang="es-ES" dirty="0">
                <a:latin typeface="Abadi" panose="020B0604020104020204" pitchFamily="34" charset="0"/>
              </a:rPr>
              <a:t> que se usan, estilo </a:t>
            </a:r>
            <a:r>
              <a:rPr lang="es-ES" dirty="0" err="1">
                <a:latin typeface="Abadi" panose="020B0604020104020204" pitchFamily="34" charset="0"/>
              </a:rPr>
              <a:t>ldd</a:t>
            </a:r>
            <a:r>
              <a:rPr lang="es-ES" dirty="0">
                <a:latin typeface="Abadi" panose="020B0604020104020204" pitchFamily="34" charset="0"/>
              </a:rPr>
              <a:t> en Linux, o bueno, el propio </a:t>
            </a:r>
            <a:r>
              <a:rPr lang="es-ES" dirty="0" err="1">
                <a:latin typeface="Abadi" panose="020B0604020104020204" pitchFamily="34" charset="0"/>
              </a:rPr>
              <a:t>objdump</a:t>
            </a:r>
            <a:r>
              <a:rPr lang="es-ES" dirty="0">
                <a:latin typeface="Abadi" panose="020B0604020104020204" pitchFamily="34" charset="0"/>
              </a:rPr>
              <a:t>)</a:t>
            </a:r>
          </a:p>
          <a:p>
            <a:pPr marL="285750" indent="-285750">
              <a:buFont typeface="Arial" panose="020B0604020202020204" pitchFamily="34" charset="0"/>
              <a:buChar char="•"/>
            </a:pPr>
            <a:r>
              <a:rPr lang="es-ES" dirty="0" err="1">
                <a:latin typeface="Abadi" panose="020B0604020104020204" pitchFamily="34" charset="0"/>
              </a:rPr>
              <a:t>Dylib</a:t>
            </a:r>
            <a:r>
              <a:rPr lang="es-ES" dirty="0">
                <a:latin typeface="Abadi" panose="020B0604020104020204" pitchFamily="34" charset="0"/>
              </a:rPr>
              <a:t> </a:t>
            </a:r>
            <a:r>
              <a:rPr lang="es-ES" dirty="0" err="1">
                <a:latin typeface="Abadi" panose="020B0604020104020204" pitchFamily="34" charset="0"/>
              </a:rPr>
              <a:t>hijack</a:t>
            </a:r>
            <a:r>
              <a:rPr lang="es-ES" dirty="0">
                <a:latin typeface="Abadi" panose="020B0604020104020204" pitchFamily="34" charset="0"/>
              </a:rPr>
              <a:t> scanner</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endParaRPr lang="es-ES" dirty="0"/>
          </a:p>
        </p:txBody>
      </p:sp>
      <p:pic>
        <p:nvPicPr>
          <p:cNvPr id="2052" name="Picture 4">
            <a:extLst>
              <a:ext uri="{FF2B5EF4-FFF2-40B4-BE49-F238E27FC236}">
                <a16:creationId xmlns:a16="http://schemas.microsoft.com/office/drawing/2014/main" id="{89DB60BD-F1CA-5D7B-FCD3-1B522140B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211" y="954347"/>
            <a:ext cx="4716944" cy="2633627"/>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D5849A97-AB7A-DF9D-682E-79568BDD3354}"/>
              </a:ext>
            </a:extLst>
          </p:cNvPr>
          <p:cNvPicPr>
            <a:picLocks noChangeAspect="1"/>
          </p:cNvPicPr>
          <p:nvPr/>
        </p:nvPicPr>
        <p:blipFill>
          <a:blip r:embed="rId4"/>
          <a:stretch>
            <a:fillRect/>
          </a:stretch>
        </p:blipFill>
        <p:spPr>
          <a:xfrm>
            <a:off x="582892" y="3684616"/>
            <a:ext cx="5134328" cy="2685253"/>
          </a:xfrm>
          <a:prstGeom prst="rect">
            <a:avLst/>
          </a:prstGeom>
        </p:spPr>
      </p:pic>
      <p:pic>
        <p:nvPicPr>
          <p:cNvPr id="2054" name="Picture 6">
            <a:extLst>
              <a:ext uri="{FF2B5EF4-FFF2-40B4-BE49-F238E27FC236}">
                <a16:creationId xmlns:a16="http://schemas.microsoft.com/office/drawing/2014/main" id="{86ADD08B-E102-B117-B206-C24E5224E6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2916" y="3350577"/>
            <a:ext cx="5134329" cy="2930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9621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RootedCON">
            <a:extLst>
              <a:ext uri="{FF2B5EF4-FFF2-40B4-BE49-F238E27FC236}">
                <a16:creationId xmlns:a16="http://schemas.microsoft.com/office/drawing/2014/main" id="{ACC5FB14-6180-252D-0EE5-AF82CF60D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8534" y="251211"/>
            <a:ext cx="2767369" cy="36177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23D38030-3B77-759C-A87B-AC124CF1132C}"/>
              </a:ext>
            </a:extLst>
          </p:cNvPr>
          <p:cNvSpPr txBox="1"/>
          <p:nvPr/>
        </p:nvSpPr>
        <p:spPr>
          <a:xfrm>
            <a:off x="787211" y="366326"/>
            <a:ext cx="8502073" cy="523220"/>
          </a:xfrm>
          <a:prstGeom prst="rect">
            <a:avLst/>
          </a:prstGeom>
          <a:noFill/>
        </p:spPr>
        <p:txBody>
          <a:bodyPr wrap="square" rtlCol="0">
            <a:spAutoFit/>
          </a:bodyPr>
          <a:lstStyle/>
          <a:p>
            <a:r>
              <a:rPr lang="es-ES" sz="2800" b="1" dirty="0">
                <a:latin typeface="Bernard MT Condensed" panose="02050806060905020404" pitchFamily="18" charset="0"/>
              </a:rPr>
              <a:t>Clientes de escritorio</a:t>
            </a:r>
          </a:p>
        </p:txBody>
      </p:sp>
      <p:cxnSp>
        <p:nvCxnSpPr>
          <p:cNvPr id="4" name="Conector recto 3">
            <a:extLst>
              <a:ext uri="{FF2B5EF4-FFF2-40B4-BE49-F238E27FC236}">
                <a16:creationId xmlns:a16="http://schemas.microsoft.com/office/drawing/2014/main" id="{964AE8FC-DDC8-C9E5-1AF8-3FB298255456}"/>
              </a:ext>
            </a:extLst>
          </p:cNvPr>
          <p:cNvCxnSpPr>
            <a:cxnSpLocks/>
          </p:cNvCxnSpPr>
          <p:nvPr/>
        </p:nvCxnSpPr>
        <p:spPr>
          <a:xfrm>
            <a:off x="249382" y="6474691"/>
            <a:ext cx="11647054" cy="0"/>
          </a:xfrm>
          <a:prstGeom prst="line">
            <a:avLst/>
          </a:prstGeom>
          <a:ln/>
        </p:spPr>
        <p:style>
          <a:lnRef idx="3">
            <a:schemeClr val="dk1"/>
          </a:lnRef>
          <a:fillRef idx="0">
            <a:schemeClr val="dk1"/>
          </a:fillRef>
          <a:effectRef idx="2">
            <a:schemeClr val="dk1"/>
          </a:effectRef>
          <a:fontRef idx="minor">
            <a:schemeClr val="tx1"/>
          </a:fontRef>
        </p:style>
      </p:cxnSp>
      <p:sp>
        <p:nvSpPr>
          <p:cNvPr id="5" name="CuadroTexto 4">
            <a:extLst>
              <a:ext uri="{FF2B5EF4-FFF2-40B4-BE49-F238E27FC236}">
                <a16:creationId xmlns:a16="http://schemas.microsoft.com/office/drawing/2014/main" id="{BF3A6B16-FA64-F7CC-BABB-15E3305AFDE8}"/>
              </a:ext>
            </a:extLst>
          </p:cNvPr>
          <p:cNvSpPr txBox="1"/>
          <p:nvPr/>
        </p:nvSpPr>
        <p:spPr>
          <a:xfrm>
            <a:off x="11434618" y="6095938"/>
            <a:ext cx="508000" cy="369332"/>
          </a:xfrm>
          <a:prstGeom prst="rect">
            <a:avLst/>
          </a:prstGeom>
          <a:noFill/>
        </p:spPr>
        <p:txBody>
          <a:bodyPr wrap="square" rtlCol="0">
            <a:spAutoFit/>
          </a:bodyPr>
          <a:lstStyle/>
          <a:p>
            <a:r>
              <a:rPr lang="es-ES" b="1" dirty="0"/>
              <a:t>30</a:t>
            </a:r>
          </a:p>
        </p:txBody>
      </p:sp>
      <p:sp>
        <p:nvSpPr>
          <p:cNvPr id="13" name="CuadroTexto 12">
            <a:extLst>
              <a:ext uri="{FF2B5EF4-FFF2-40B4-BE49-F238E27FC236}">
                <a16:creationId xmlns:a16="http://schemas.microsoft.com/office/drawing/2014/main" id="{FCC1CF44-C04A-413F-3653-09B0CA08D96E}"/>
              </a:ext>
            </a:extLst>
          </p:cNvPr>
          <p:cNvSpPr txBox="1"/>
          <p:nvPr/>
        </p:nvSpPr>
        <p:spPr>
          <a:xfrm>
            <a:off x="5971751" y="392730"/>
            <a:ext cx="5656830" cy="4247317"/>
          </a:xfrm>
          <a:prstGeom prst="rect">
            <a:avLst/>
          </a:prstGeom>
          <a:noFill/>
        </p:spPr>
        <p:txBody>
          <a:bodyPr wrap="square" rtlCol="0">
            <a:spAutoFit/>
          </a:bodyPr>
          <a:lstStyle/>
          <a:p>
            <a:r>
              <a:rPr lang="es-ES" dirty="0" err="1">
                <a:latin typeface="Abadi" panose="020B0604020104020204" pitchFamily="34" charset="0"/>
              </a:rPr>
              <a:t>LaunchServices</a:t>
            </a:r>
            <a:endParaRPr lang="es-ES" dirty="0">
              <a:latin typeface="Abadi" panose="020B0604020104020204" pitchFamily="34" charset="0"/>
            </a:endParaRPr>
          </a:p>
          <a:p>
            <a:pPr marL="285750" indent="-285750">
              <a:buFont typeface="Arial" panose="020B0604020202020204" pitchFamily="34" charset="0"/>
              <a:buChar char="•"/>
            </a:pPr>
            <a:r>
              <a:rPr lang="es-ES" dirty="0">
                <a:latin typeface="Abadi" panose="020B0604020104020204" pitchFamily="34" charset="0"/>
              </a:rPr>
              <a:t>/</a:t>
            </a:r>
            <a:r>
              <a:rPr lang="es-ES" dirty="0" err="1">
                <a:latin typeface="Abadi" panose="020B0604020104020204" pitchFamily="34" charset="0"/>
              </a:rPr>
              <a:t>System</a:t>
            </a:r>
            <a:r>
              <a:rPr lang="es-ES" dirty="0">
                <a:latin typeface="Abadi" panose="020B0604020104020204" pitchFamily="34" charset="0"/>
              </a:rPr>
              <a:t>/Library/</a:t>
            </a:r>
            <a:r>
              <a:rPr lang="es-ES" dirty="0" err="1">
                <a:latin typeface="Abadi" panose="020B0604020104020204" pitchFamily="34" charset="0"/>
              </a:rPr>
              <a:t>Frameworks</a:t>
            </a:r>
            <a:r>
              <a:rPr lang="es-ES" dirty="0">
                <a:latin typeface="Abadi" panose="020B0604020104020204" pitchFamily="34" charset="0"/>
              </a:rPr>
              <a:t>/</a:t>
            </a:r>
            <a:r>
              <a:rPr lang="es-ES" dirty="0" err="1">
                <a:latin typeface="Abadi" panose="020B0604020104020204" pitchFamily="34" charset="0"/>
              </a:rPr>
              <a:t>CoreServices.framework</a:t>
            </a:r>
            <a:r>
              <a:rPr lang="es-ES" dirty="0">
                <a:latin typeface="Abadi" panose="020B0604020104020204" pitchFamily="34" charset="0"/>
              </a:rPr>
              <a:t>/</a:t>
            </a:r>
            <a:r>
              <a:rPr lang="es-ES" dirty="0" err="1">
                <a:latin typeface="Abadi" panose="020B0604020104020204" pitchFamily="34" charset="0"/>
              </a:rPr>
              <a:t>Versions</a:t>
            </a:r>
            <a:r>
              <a:rPr lang="es-ES" dirty="0">
                <a:latin typeface="Abadi" panose="020B0604020104020204" pitchFamily="34" charset="0"/>
              </a:rPr>
              <a:t>/A/</a:t>
            </a:r>
            <a:r>
              <a:rPr lang="es-ES" dirty="0" err="1">
                <a:latin typeface="Abadi" panose="020B0604020104020204" pitchFamily="34" charset="0"/>
              </a:rPr>
              <a:t>Frameworks</a:t>
            </a:r>
            <a:r>
              <a:rPr lang="es-ES" dirty="0">
                <a:latin typeface="Abadi" panose="020B0604020104020204" pitchFamily="34" charset="0"/>
              </a:rPr>
              <a:t>/</a:t>
            </a:r>
            <a:r>
              <a:rPr lang="es-ES" dirty="0" err="1">
                <a:latin typeface="Abadi" panose="020B0604020104020204" pitchFamily="34" charset="0"/>
              </a:rPr>
              <a:t>LaunchServices.framework</a:t>
            </a:r>
            <a:r>
              <a:rPr lang="es-ES" dirty="0">
                <a:latin typeface="Abadi" panose="020B0604020104020204" pitchFamily="34" charset="0"/>
              </a:rPr>
              <a:t>/</a:t>
            </a:r>
            <a:r>
              <a:rPr lang="es-ES" dirty="0" err="1">
                <a:latin typeface="Abadi" panose="020B0604020104020204" pitchFamily="34" charset="0"/>
              </a:rPr>
              <a:t>Versions</a:t>
            </a:r>
            <a:r>
              <a:rPr lang="es-ES" dirty="0">
                <a:latin typeface="Abadi" panose="020B0604020104020204" pitchFamily="34" charset="0"/>
              </a:rPr>
              <a:t>/A/</a:t>
            </a:r>
            <a:r>
              <a:rPr lang="es-ES" dirty="0" err="1">
                <a:latin typeface="Abadi" panose="020B0604020104020204" pitchFamily="34" charset="0"/>
              </a:rPr>
              <a:t>Support</a:t>
            </a:r>
            <a:r>
              <a:rPr lang="es-ES" dirty="0">
                <a:latin typeface="Abadi" panose="020B0604020104020204" pitchFamily="34" charset="0"/>
              </a:rPr>
              <a:t>/</a:t>
            </a:r>
            <a:r>
              <a:rPr lang="es-ES" dirty="0" err="1">
                <a:latin typeface="Abadi" panose="020B0604020104020204" pitchFamily="34" charset="0"/>
              </a:rPr>
              <a:t>lsregister</a:t>
            </a:r>
            <a:r>
              <a:rPr lang="es-ES" dirty="0">
                <a:latin typeface="Abadi" panose="020B0604020104020204" pitchFamily="34" charset="0"/>
              </a:rPr>
              <a:t> –</a:t>
            </a:r>
            <a:r>
              <a:rPr lang="es-ES" dirty="0" err="1">
                <a:latin typeface="Abadi" panose="020B0604020104020204" pitchFamily="34" charset="0"/>
              </a:rPr>
              <a:t>dump</a:t>
            </a:r>
            <a:r>
              <a:rPr lang="es-ES" dirty="0">
                <a:latin typeface="Abadi" panose="020B0604020104020204" pitchFamily="34" charset="0"/>
              </a:rPr>
              <a:t> y buscar el nombre de la app (si hay extensiones-&gt; o bien ver cómo aprovecharlas o bien hacer fuzzing)</a:t>
            </a:r>
          </a:p>
          <a:p>
            <a:r>
              <a:rPr lang="es-ES" dirty="0">
                <a:latin typeface="Abadi" panose="020B0604020104020204" pitchFamily="34" charset="0"/>
              </a:rPr>
              <a:t>Ver </a:t>
            </a:r>
            <a:r>
              <a:rPr lang="es-ES" dirty="0" err="1">
                <a:latin typeface="Abadi" panose="020B0604020104020204" pitchFamily="34" charset="0"/>
              </a:rPr>
              <a:t>entitlements</a:t>
            </a:r>
            <a:r>
              <a:rPr lang="es-ES" dirty="0">
                <a:latin typeface="Abadi" panose="020B0604020104020204" pitchFamily="34" charset="0"/>
              </a:rPr>
              <a:t> interesantes (</a:t>
            </a:r>
            <a:r>
              <a:rPr lang="es-ES" dirty="0" err="1">
                <a:latin typeface="Abadi" panose="020B0604020104020204" pitchFamily="34" charset="0"/>
              </a:rPr>
              <a:t>hacktricks</a:t>
            </a:r>
            <a:r>
              <a:rPr lang="es-ES" dirty="0">
                <a:latin typeface="Abadi" panose="020B0604020104020204" pitchFamily="34" charset="0"/>
              </a:rPr>
              <a:t>)</a:t>
            </a:r>
          </a:p>
          <a:p>
            <a:r>
              <a:rPr lang="es-ES" dirty="0">
                <a:latin typeface="Abadi" panose="020B0604020104020204" pitchFamily="34" charset="0"/>
              </a:rPr>
              <a:t>Abusar de </a:t>
            </a:r>
            <a:r>
              <a:rPr lang="es-ES" dirty="0" err="1">
                <a:latin typeface="Abadi" panose="020B0604020104020204" pitchFamily="34" charset="0"/>
              </a:rPr>
              <a:t>installers</a:t>
            </a:r>
            <a:r>
              <a:rPr lang="es-ES" dirty="0">
                <a:latin typeface="Abadi" panose="020B0604020104020204" pitchFamily="34" charset="0"/>
              </a:rPr>
              <a:t> (</a:t>
            </a:r>
            <a:r>
              <a:rPr lang="es-ES" dirty="0" err="1">
                <a:latin typeface="Abadi" panose="020B0604020104020204" pitchFamily="34" charset="0"/>
              </a:rPr>
              <a:t>pkgs</a:t>
            </a:r>
            <a:r>
              <a:rPr lang="es-ES" dirty="0">
                <a:latin typeface="Abadi" panose="020B0604020104020204" pitchFamily="34" charset="0"/>
              </a:rPr>
              <a:t>)</a:t>
            </a:r>
          </a:p>
          <a:p>
            <a:r>
              <a:rPr lang="es-ES" dirty="0" err="1">
                <a:latin typeface="Abadi" panose="020B0604020104020204" pitchFamily="34" charset="0"/>
              </a:rPr>
              <a:t>Dylib</a:t>
            </a:r>
            <a:r>
              <a:rPr lang="es-ES" dirty="0">
                <a:latin typeface="Abadi" panose="020B0604020104020204" pitchFamily="34" charset="0"/>
              </a:rPr>
              <a:t> </a:t>
            </a:r>
            <a:r>
              <a:rPr lang="es-ES" dirty="0" err="1">
                <a:latin typeface="Abadi" panose="020B0604020104020204" pitchFamily="34" charset="0"/>
              </a:rPr>
              <a:t>injection</a:t>
            </a:r>
            <a:r>
              <a:rPr lang="es-ES" dirty="0">
                <a:latin typeface="Abadi" panose="020B0604020104020204" pitchFamily="34" charset="0"/>
              </a:rPr>
              <a:t>:</a:t>
            </a:r>
          </a:p>
          <a:p>
            <a:pPr marL="285750" indent="-285750">
              <a:buFont typeface="Arial" panose="020B0604020202020204" pitchFamily="34" charset="0"/>
              <a:buChar char="•"/>
            </a:pPr>
            <a:r>
              <a:rPr lang="es-ES" dirty="0">
                <a:latin typeface="Abadi" panose="020B0604020104020204" pitchFamily="34" charset="0"/>
              </a:rPr>
              <a:t>LC_LOAD_DYLIB</a:t>
            </a:r>
          </a:p>
          <a:p>
            <a:pPr marL="285750" indent="-285750">
              <a:buFont typeface="Arial" panose="020B0604020202020204" pitchFamily="34" charset="0"/>
              <a:buChar char="•"/>
            </a:pPr>
            <a:r>
              <a:rPr lang="es-ES" dirty="0">
                <a:latin typeface="Abadi" panose="020B0604020104020204" pitchFamily="34" charset="0"/>
              </a:rPr>
              <a:t>LC_LOAD_WEAK_DYLIB</a:t>
            </a:r>
          </a:p>
          <a:p>
            <a:pPr marL="285750" indent="-285750">
              <a:buFont typeface="Arial" panose="020B0604020202020204" pitchFamily="34" charset="0"/>
              <a:buChar char="•"/>
            </a:pPr>
            <a:r>
              <a:rPr lang="es-ES" dirty="0">
                <a:latin typeface="Abadi" panose="020B0604020104020204" pitchFamily="34" charset="0"/>
              </a:rPr>
              <a:t>LC_REEXPORT_DYLIB</a:t>
            </a:r>
          </a:p>
          <a:p>
            <a:pPr marL="285750" indent="-285750">
              <a:buFont typeface="Arial" panose="020B0604020202020204" pitchFamily="34" charset="0"/>
              <a:buChar char="•"/>
            </a:pPr>
            <a:r>
              <a:rPr lang="es-ES" dirty="0">
                <a:latin typeface="Abadi" panose="020B0604020104020204" pitchFamily="34" charset="0"/>
              </a:rPr>
              <a:t>LC_LOAD_UPWARD_DYLIB</a:t>
            </a:r>
          </a:p>
          <a:p>
            <a:r>
              <a:rPr lang="en-US" dirty="0">
                <a:latin typeface="Abadi" panose="020B0604020104020204" pitchFamily="34" charset="0"/>
              </a:rPr>
              <a:t>log show --last 20s --predicate '</a:t>
            </a:r>
            <a:r>
              <a:rPr lang="en-US" dirty="0" err="1">
                <a:latin typeface="Abadi" panose="020B0604020104020204" pitchFamily="34" charset="0"/>
              </a:rPr>
              <a:t>processImagePath</a:t>
            </a:r>
            <a:r>
              <a:rPr lang="en-US" dirty="0">
                <a:latin typeface="Abadi" panose="020B0604020104020204" pitchFamily="34" charset="0"/>
              </a:rPr>
              <a:t> CONTAINS[c] "Twitter"'</a:t>
            </a:r>
            <a:endParaRPr lang="es-ES" dirty="0">
              <a:latin typeface="Abadi" panose="020B0604020104020204" pitchFamily="34" charset="0"/>
            </a:endParaRPr>
          </a:p>
        </p:txBody>
      </p:sp>
      <p:pic>
        <p:nvPicPr>
          <p:cNvPr id="7" name="Imagen 6">
            <a:extLst>
              <a:ext uri="{FF2B5EF4-FFF2-40B4-BE49-F238E27FC236}">
                <a16:creationId xmlns:a16="http://schemas.microsoft.com/office/drawing/2014/main" id="{949781B2-CC2E-4193-C012-4DEF34915C1A}"/>
              </a:ext>
            </a:extLst>
          </p:cNvPr>
          <p:cNvPicPr>
            <a:picLocks noChangeAspect="1"/>
          </p:cNvPicPr>
          <p:nvPr/>
        </p:nvPicPr>
        <p:blipFill>
          <a:blip r:embed="rId4"/>
          <a:stretch>
            <a:fillRect/>
          </a:stretch>
        </p:blipFill>
        <p:spPr>
          <a:xfrm>
            <a:off x="2068657" y="4684614"/>
            <a:ext cx="8922382" cy="1656476"/>
          </a:xfrm>
          <a:prstGeom prst="rect">
            <a:avLst/>
          </a:prstGeom>
        </p:spPr>
      </p:pic>
      <p:pic>
        <p:nvPicPr>
          <p:cNvPr id="10" name="Imagen 9">
            <a:extLst>
              <a:ext uri="{FF2B5EF4-FFF2-40B4-BE49-F238E27FC236}">
                <a16:creationId xmlns:a16="http://schemas.microsoft.com/office/drawing/2014/main" id="{4ACD2F7F-A5F2-DD19-113B-294BBD696381}"/>
              </a:ext>
            </a:extLst>
          </p:cNvPr>
          <p:cNvPicPr>
            <a:picLocks noChangeAspect="1"/>
          </p:cNvPicPr>
          <p:nvPr/>
        </p:nvPicPr>
        <p:blipFill>
          <a:blip r:embed="rId5"/>
          <a:stretch>
            <a:fillRect/>
          </a:stretch>
        </p:blipFill>
        <p:spPr>
          <a:xfrm>
            <a:off x="377026" y="966602"/>
            <a:ext cx="5444584" cy="1290383"/>
          </a:xfrm>
          <a:prstGeom prst="rect">
            <a:avLst/>
          </a:prstGeom>
        </p:spPr>
      </p:pic>
      <p:sp>
        <p:nvSpPr>
          <p:cNvPr id="2" name="CuadroTexto 1">
            <a:extLst>
              <a:ext uri="{FF2B5EF4-FFF2-40B4-BE49-F238E27FC236}">
                <a16:creationId xmlns:a16="http://schemas.microsoft.com/office/drawing/2014/main" id="{0318D086-811D-5BE5-2B8C-A9C6990DF456}"/>
              </a:ext>
            </a:extLst>
          </p:cNvPr>
          <p:cNvSpPr txBox="1"/>
          <p:nvPr/>
        </p:nvSpPr>
        <p:spPr>
          <a:xfrm>
            <a:off x="249382" y="2188325"/>
            <a:ext cx="4989368" cy="2585323"/>
          </a:xfrm>
          <a:prstGeom prst="rect">
            <a:avLst/>
          </a:prstGeom>
          <a:noFill/>
        </p:spPr>
        <p:txBody>
          <a:bodyPr wrap="square" rtlCol="0">
            <a:spAutoFit/>
          </a:bodyPr>
          <a:lstStyle/>
          <a:p>
            <a:r>
              <a:rPr lang="es-ES" dirty="0">
                <a:latin typeface="Abadi" panose="020B0604020104020204" pitchFamily="34" charset="0"/>
              </a:rPr>
              <a:t>-Ataques a IPC:</a:t>
            </a:r>
          </a:p>
          <a:p>
            <a:pPr marL="285750" indent="-285750">
              <a:buFont typeface="Arial" panose="020B0604020202020204" pitchFamily="34" charset="0"/>
              <a:buChar char="•"/>
            </a:pPr>
            <a:r>
              <a:rPr lang="en-US" dirty="0">
                <a:latin typeface="Abadi" panose="020B0604020104020204" pitchFamily="34" charset="0"/>
              </a:rPr>
              <a:t>Shared File</a:t>
            </a:r>
          </a:p>
          <a:p>
            <a:pPr marL="285750" indent="-285750">
              <a:buFont typeface="Arial" panose="020B0604020202020204" pitchFamily="34" charset="0"/>
              <a:buChar char="•"/>
            </a:pPr>
            <a:r>
              <a:rPr lang="en-US" dirty="0">
                <a:latin typeface="Abadi" panose="020B0604020104020204" pitchFamily="34" charset="0"/>
              </a:rPr>
              <a:t>Shared Memory</a:t>
            </a:r>
          </a:p>
          <a:p>
            <a:pPr marL="285750" indent="-285750">
              <a:buFont typeface="Arial" panose="020B0604020202020204" pitchFamily="34" charset="0"/>
              <a:buChar char="•"/>
            </a:pPr>
            <a:r>
              <a:rPr lang="en-US" dirty="0">
                <a:latin typeface="Abadi" panose="020B0604020104020204" pitchFamily="34" charset="0"/>
              </a:rPr>
              <a:t>Sockets (de Unix)</a:t>
            </a:r>
          </a:p>
          <a:p>
            <a:pPr marL="285750" indent="-285750">
              <a:buFont typeface="Arial" panose="020B0604020202020204" pitchFamily="34" charset="0"/>
              <a:buChar char="•"/>
            </a:pPr>
            <a:r>
              <a:rPr lang="en-US" dirty="0">
                <a:latin typeface="Abadi" panose="020B0604020104020204" pitchFamily="34" charset="0"/>
              </a:rPr>
              <a:t>Apple Events</a:t>
            </a:r>
          </a:p>
          <a:p>
            <a:pPr marL="285750" indent="-285750">
              <a:buFont typeface="Arial" panose="020B0604020202020204" pitchFamily="34" charset="0"/>
              <a:buChar char="•"/>
            </a:pPr>
            <a:r>
              <a:rPr lang="en-US" dirty="0">
                <a:latin typeface="Abadi" panose="020B0604020104020204" pitchFamily="34" charset="0"/>
              </a:rPr>
              <a:t>Distributed Notifications</a:t>
            </a:r>
          </a:p>
          <a:p>
            <a:pPr marL="285750" indent="-285750">
              <a:buFont typeface="Arial" panose="020B0604020202020204" pitchFamily="34" charset="0"/>
              <a:buChar char="•"/>
            </a:pPr>
            <a:r>
              <a:rPr lang="en-US" dirty="0">
                <a:latin typeface="Abadi" panose="020B0604020104020204" pitchFamily="34" charset="0"/>
              </a:rPr>
              <a:t>Pasteboard</a:t>
            </a:r>
          </a:p>
          <a:p>
            <a:pPr marL="285750" indent="-285750">
              <a:buFont typeface="Arial" panose="020B0604020202020204" pitchFamily="34" charset="0"/>
              <a:buChar char="•"/>
            </a:pPr>
            <a:r>
              <a:rPr lang="en-US" dirty="0" err="1">
                <a:latin typeface="Abadi" panose="020B0604020104020204" pitchFamily="34" charset="0"/>
              </a:rPr>
              <a:t>Mensajes</a:t>
            </a:r>
            <a:r>
              <a:rPr lang="en-US" dirty="0">
                <a:latin typeface="Abadi" panose="020B0604020104020204" pitchFamily="34" charset="0"/>
              </a:rPr>
              <a:t> Mach</a:t>
            </a:r>
          </a:p>
          <a:p>
            <a:pPr marL="285750" indent="-285750">
              <a:buFont typeface="Arial" panose="020B0604020202020204" pitchFamily="34" charset="0"/>
              <a:buChar char="•"/>
            </a:pPr>
            <a:r>
              <a:rPr lang="en-US" dirty="0">
                <a:latin typeface="Abadi" panose="020B0604020104020204" pitchFamily="34" charset="0"/>
              </a:rPr>
              <a:t>XPC y NSXPC</a:t>
            </a:r>
          </a:p>
        </p:txBody>
      </p:sp>
    </p:spTree>
    <p:extLst>
      <p:ext uri="{BB962C8B-B14F-4D97-AF65-F5344CB8AC3E}">
        <p14:creationId xmlns:p14="http://schemas.microsoft.com/office/powerpoint/2010/main" val="3851427010"/>
      </p:ext>
    </p:extLst>
  </p:cSld>
  <p:clrMapOvr>
    <a:masterClrMapping/>
  </p:clrMapOvr>
  <p:extLst>
    <p:ext uri="{6950BFC3-D8DA-4A85-94F7-54DA5524770B}">
      <p188:commentRel xmlns:p188="http://schemas.microsoft.com/office/powerpoint/2018/8/main" r:id="rId2"/>
    </p:ext>
  </p:extLs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RootedCON">
            <a:extLst>
              <a:ext uri="{FF2B5EF4-FFF2-40B4-BE49-F238E27FC236}">
                <a16:creationId xmlns:a16="http://schemas.microsoft.com/office/drawing/2014/main" id="{ACC5FB14-6180-252D-0EE5-AF82CF60D2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9067" y="174755"/>
            <a:ext cx="2767369" cy="36177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ector recto 3">
            <a:extLst>
              <a:ext uri="{FF2B5EF4-FFF2-40B4-BE49-F238E27FC236}">
                <a16:creationId xmlns:a16="http://schemas.microsoft.com/office/drawing/2014/main" id="{964AE8FC-DDC8-C9E5-1AF8-3FB298255456}"/>
              </a:ext>
            </a:extLst>
          </p:cNvPr>
          <p:cNvCxnSpPr>
            <a:cxnSpLocks/>
          </p:cNvCxnSpPr>
          <p:nvPr/>
        </p:nvCxnSpPr>
        <p:spPr>
          <a:xfrm>
            <a:off x="249382" y="6474691"/>
            <a:ext cx="11647054" cy="0"/>
          </a:xfrm>
          <a:prstGeom prst="line">
            <a:avLst/>
          </a:prstGeom>
          <a:ln/>
        </p:spPr>
        <p:style>
          <a:lnRef idx="3">
            <a:schemeClr val="dk1"/>
          </a:lnRef>
          <a:fillRef idx="0">
            <a:schemeClr val="dk1"/>
          </a:fillRef>
          <a:effectRef idx="2">
            <a:schemeClr val="dk1"/>
          </a:effectRef>
          <a:fontRef idx="minor">
            <a:schemeClr val="tx1"/>
          </a:fontRef>
        </p:style>
      </p:cxnSp>
      <p:sp>
        <p:nvSpPr>
          <p:cNvPr id="5" name="CuadroTexto 4">
            <a:extLst>
              <a:ext uri="{FF2B5EF4-FFF2-40B4-BE49-F238E27FC236}">
                <a16:creationId xmlns:a16="http://schemas.microsoft.com/office/drawing/2014/main" id="{BF3A6B16-FA64-F7CC-BABB-15E3305AFDE8}"/>
              </a:ext>
            </a:extLst>
          </p:cNvPr>
          <p:cNvSpPr txBox="1"/>
          <p:nvPr/>
        </p:nvSpPr>
        <p:spPr>
          <a:xfrm>
            <a:off x="11434618" y="6095938"/>
            <a:ext cx="461818" cy="369332"/>
          </a:xfrm>
          <a:prstGeom prst="rect">
            <a:avLst/>
          </a:prstGeom>
          <a:noFill/>
        </p:spPr>
        <p:txBody>
          <a:bodyPr wrap="square" rtlCol="0">
            <a:spAutoFit/>
          </a:bodyPr>
          <a:lstStyle/>
          <a:p>
            <a:r>
              <a:rPr lang="es-ES" b="1" dirty="0"/>
              <a:t>31</a:t>
            </a:r>
          </a:p>
        </p:txBody>
      </p:sp>
      <p:pic>
        <p:nvPicPr>
          <p:cNvPr id="6" name="dylib injection">
            <a:hlinkClick r:id="" action="ppaction://media"/>
            <a:extLst>
              <a:ext uri="{FF2B5EF4-FFF2-40B4-BE49-F238E27FC236}">
                <a16:creationId xmlns:a16="http://schemas.microsoft.com/office/drawing/2014/main" id="{68F1CFEC-2A4C-1C30-B0AC-AC02D907D70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42900" y="622408"/>
            <a:ext cx="8278150" cy="5699061"/>
          </a:xfrm>
          <a:prstGeom prst="rect">
            <a:avLst/>
          </a:prstGeom>
        </p:spPr>
      </p:pic>
    </p:spTree>
    <p:extLst>
      <p:ext uri="{BB962C8B-B14F-4D97-AF65-F5344CB8AC3E}">
        <p14:creationId xmlns:p14="http://schemas.microsoft.com/office/powerpoint/2010/main" val="140170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3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RootedCON">
            <a:extLst>
              <a:ext uri="{FF2B5EF4-FFF2-40B4-BE49-F238E27FC236}">
                <a16:creationId xmlns:a16="http://schemas.microsoft.com/office/drawing/2014/main" id="{ACC5FB14-6180-252D-0EE5-AF82CF60D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8534" y="251211"/>
            <a:ext cx="2767369" cy="36177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23D38030-3B77-759C-A87B-AC124CF1132C}"/>
              </a:ext>
            </a:extLst>
          </p:cNvPr>
          <p:cNvSpPr txBox="1"/>
          <p:nvPr/>
        </p:nvSpPr>
        <p:spPr>
          <a:xfrm>
            <a:off x="787211" y="366326"/>
            <a:ext cx="8502073" cy="523220"/>
          </a:xfrm>
          <a:prstGeom prst="rect">
            <a:avLst/>
          </a:prstGeom>
          <a:noFill/>
        </p:spPr>
        <p:txBody>
          <a:bodyPr wrap="square" rtlCol="0">
            <a:spAutoFit/>
          </a:bodyPr>
          <a:lstStyle/>
          <a:p>
            <a:r>
              <a:rPr lang="es-ES" sz="2800" b="1" dirty="0">
                <a:latin typeface="Bernard MT Condensed" panose="02050806060905020404" pitchFamily="18" charset="0"/>
              </a:rPr>
              <a:t>Conclusiones</a:t>
            </a:r>
          </a:p>
        </p:txBody>
      </p:sp>
      <p:cxnSp>
        <p:nvCxnSpPr>
          <p:cNvPr id="4" name="Conector recto 3">
            <a:extLst>
              <a:ext uri="{FF2B5EF4-FFF2-40B4-BE49-F238E27FC236}">
                <a16:creationId xmlns:a16="http://schemas.microsoft.com/office/drawing/2014/main" id="{964AE8FC-DDC8-C9E5-1AF8-3FB298255456}"/>
              </a:ext>
            </a:extLst>
          </p:cNvPr>
          <p:cNvCxnSpPr>
            <a:cxnSpLocks/>
          </p:cNvCxnSpPr>
          <p:nvPr/>
        </p:nvCxnSpPr>
        <p:spPr>
          <a:xfrm>
            <a:off x="249382" y="6474691"/>
            <a:ext cx="11647054" cy="0"/>
          </a:xfrm>
          <a:prstGeom prst="line">
            <a:avLst/>
          </a:prstGeom>
          <a:ln/>
        </p:spPr>
        <p:style>
          <a:lnRef idx="3">
            <a:schemeClr val="dk1"/>
          </a:lnRef>
          <a:fillRef idx="0">
            <a:schemeClr val="dk1"/>
          </a:fillRef>
          <a:effectRef idx="2">
            <a:schemeClr val="dk1"/>
          </a:effectRef>
          <a:fontRef idx="minor">
            <a:schemeClr val="tx1"/>
          </a:fontRef>
        </p:style>
      </p:cxnSp>
      <p:sp>
        <p:nvSpPr>
          <p:cNvPr id="5" name="CuadroTexto 4">
            <a:extLst>
              <a:ext uri="{FF2B5EF4-FFF2-40B4-BE49-F238E27FC236}">
                <a16:creationId xmlns:a16="http://schemas.microsoft.com/office/drawing/2014/main" id="{BF3A6B16-FA64-F7CC-BABB-15E3305AFDE8}"/>
              </a:ext>
            </a:extLst>
          </p:cNvPr>
          <p:cNvSpPr txBox="1"/>
          <p:nvPr/>
        </p:nvSpPr>
        <p:spPr>
          <a:xfrm>
            <a:off x="11434618" y="6095938"/>
            <a:ext cx="461818" cy="369332"/>
          </a:xfrm>
          <a:prstGeom prst="rect">
            <a:avLst/>
          </a:prstGeom>
          <a:noFill/>
        </p:spPr>
        <p:txBody>
          <a:bodyPr wrap="square" rtlCol="0">
            <a:spAutoFit/>
          </a:bodyPr>
          <a:lstStyle/>
          <a:p>
            <a:r>
              <a:rPr lang="es-ES" b="1" dirty="0"/>
              <a:t>32</a:t>
            </a:r>
          </a:p>
        </p:txBody>
      </p:sp>
      <p:sp>
        <p:nvSpPr>
          <p:cNvPr id="13" name="CuadroTexto 12">
            <a:extLst>
              <a:ext uri="{FF2B5EF4-FFF2-40B4-BE49-F238E27FC236}">
                <a16:creationId xmlns:a16="http://schemas.microsoft.com/office/drawing/2014/main" id="{FCC1CF44-C04A-413F-3653-09B0CA08D96E}"/>
              </a:ext>
            </a:extLst>
          </p:cNvPr>
          <p:cNvSpPr txBox="1"/>
          <p:nvPr/>
        </p:nvSpPr>
        <p:spPr>
          <a:xfrm>
            <a:off x="1038687" y="1136342"/>
            <a:ext cx="5656830" cy="3693319"/>
          </a:xfrm>
          <a:prstGeom prst="rect">
            <a:avLst/>
          </a:prstGeom>
          <a:noFill/>
        </p:spPr>
        <p:txBody>
          <a:bodyPr wrap="square" rtlCol="0">
            <a:spAutoFit/>
          </a:bodyPr>
          <a:lstStyle/>
          <a:p>
            <a:r>
              <a:rPr lang="es-ES" dirty="0">
                <a:latin typeface="Abadi" panose="020B0604020104020204" pitchFamily="34" charset="0"/>
              </a:rPr>
              <a:t>-macOS no es Linux</a:t>
            </a:r>
          </a:p>
          <a:p>
            <a:r>
              <a:rPr lang="es-ES" dirty="0">
                <a:latin typeface="Abadi" panose="020B0604020104020204" pitchFamily="34" charset="0"/>
              </a:rPr>
              <a:t>-Tiene medidas de seguridad más complicadas de </a:t>
            </a:r>
            <a:r>
              <a:rPr lang="es-ES" dirty="0" err="1">
                <a:latin typeface="Abadi" panose="020B0604020104020204" pitchFamily="34" charset="0"/>
              </a:rPr>
              <a:t>bypassear</a:t>
            </a:r>
            <a:r>
              <a:rPr lang="es-ES" dirty="0">
                <a:latin typeface="Abadi" panose="020B0604020104020204" pitchFamily="34" charset="0"/>
              </a:rPr>
              <a:t> que otras (TCC &gt; SIP por ejemplo)</a:t>
            </a:r>
          </a:p>
          <a:p>
            <a:r>
              <a:rPr lang="es-ES" dirty="0">
                <a:latin typeface="Abadi" panose="020B0604020104020204" pitchFamily="34" charset="0"/>
              </a:rPr>
              <a:t>-Para profundizar más: https://help.apple.com/pdf/security/en_US/apple-platform-security-guide.pdf</a:t>
            </a:r>
          </a:p>
          <a:p>
            <a:endParaRPr lang="es-ES" dirty="0">
              <a:latin typeface="Abadi" panose="020B0604020104020204" pitchFamily="34" charset="0"/>
            </a:endParaRPr>
          </a:p>
          <a:p>
            <a:r>
              <a:rPr lang="es-ES" dirty="0">
                <a:latin typeface="Abadi" panose="020B0604020104020204" pitchFamily="34" charset="0"/>
              </a:rPr>
              <a:t>Para estar al día:</a:t>
            </a:r>
          </a:p>
          <a:p>
            <a:r>
              <a:rPr lang="es-ES" dirty="0">
                <a:latin typeface="Abadi" panose="020B0604020104020204" pitchFamily="34" charset="0"/>
              </a:rPr>
              <a:t>-OBTS y WWDC</a:t>
            </a:r>
          </a:p>
          <a:p>
            <a:r>
              <a:rPr lang="es-ES" dirty="0">
                <a:latin typeface="Abadi" panose="020B0604020104020204" pitchFamily="34" charset="0"/>
              </a:rPr>
              <a:t>-Blog de </a:t>
            </a:r>
            <a:r>
              <a:rPr lang="es-ES" dirty="0" err="1">
                <a:latin typeface="Abadi" panose="020B0604020104020204" pitchFamily="34" charset="0"/>
              </a:rPr>
              <a:t>SentinelOne</a:t>
            </a:r>
            <a:endParaRPr lang="es-ES" dirty="0">
              <a:latin typeface="Abadi" panose="020B0604020104020204" pitchFamily="34" charset="0"/>
            </a:endParaRPr>
          </a:p>
          <a:p>
            <a:r>
              <a:rPr lang="es-ES" dirty="0">
                <a:latin typeface="Abadi" panose="020B0604020104020204" pitchFamily="34" charset="0"/>
              </a:rPr>
              <a:t>-</a:t>
            </a:r>
            <a:r>
              <a:rPr lang="es-ES" dirty="0" err="1">
                <a:latin typeface="Abadi" panose="020B0604020104020204" pitchFamily="34" charset="0"/>
              </a:rPr>
              <a:t>Csaba</a:t>
            </a:r>
            <a:r>
              <a:rPr lang="es-ES" dirty="0">
                <a:latin typeface="Abadi" panose="020B0604020104020204" pitchFamily="34" charset="0"/>
              </a:rPr>
              <a:t> </a:t>
            </a:r>
            <a:r>
              <a:rPr lang="es-ES" dirty="0" err="1">
                <a:latin typeface="Abadi" panose="020B0604020104020204" pitchFamily="34" charset="0"/>
              </a:rPr>
              <a:t>Fitzl</a:t>
            </a:r>
            <a:r>
              <a:rPr lang="es-ES" dirty="0">
                <a:latin typeface="Abadi" panose="020B0604020104020204" pitchFamily="34" charset="0"/>
              </a:rPr>
              <a:t>, Patrick </a:t>
            </a:r>
            <a:r>
              <a:rPr lang="es-ES" dirty="0" err="1">
                <a:latin typeface="Abadi" panose="020B0604020104020204" pitchFamily="34" charset="0"/>
              </a:rPr>
              <a:t>Wardle</a:t>
            </a:r>
            <a:r>
              <a:rPr lang="es-ES" dirty="0">
                <a:latin typeface="Abadi" panose="020B0604020104020204" pitchFamily="34" charset="0"/>
              </a:rPr>
              <a:t>, Phil Stokes </a:t>
            </a:r>
            <a:r>
              <a:rPr lang="es-ES" dirty="0" err="1">
                <a:latin typeface="Abadi" panose="020B0604020104020204" pitchFamily="34" charset="0"/>
              </a:rPr>
              <a:t>etc</a:t>
            </a:r>
            <a:endParaRPr lang="es-ES" dirty="0">
              <a:latin typeface="Abadi" panose="020B0604020104020204" pitchFamily="34" charset="0"/>
            </a:endParaRPr>
          </a:p>
          <a:p>
            <a:r>
              <a:rPr lang="es-ES" dirty="0">
                <a:latin typeface="Abadi" panose="020B0604020104020204" pitchFamily="34" charset="0"/>
              </a:rPr>
              <a:t>-https://support.apple.com/en-</a:t>
            </a:r>
            <a:r>
              <a:rPr lang="es-ES" dirty="0" err="1">
                <a:latin typeface="Abadi" panose="020B0604020104020204" pitchFamily="34" charset="0"/>
              </a:rPr>
              <a:t>us</a:t>
            </a:r>
            <a:r>
              <a:rPr lang="es-ES" dirty="0">
                <a:latin typeface="Abadi" panose="020B0604020104020204" pitchFamily="34" charset="0"/>
              </a:rPr>
              <a:t>/HT201222 </a:t>
            </a:r>
          </a:p>
          <a:p>
            <a:endParaRPr lang="es-ES" dirty="0"/>
          </a:p>
        </p:txBody>
      </p:sp>
      <p:pic>
        <p:nvPicPr>
          <p:cNvPr id="6" name="Imagen 5" descr="Hombre con saco y corbata&#10;&#10;Descripción generada automáticamente">
            <a:extLst>
              <a:ext uri="{FF2B5EF4-FFF2-40B4-BE49-F238E27FC236}">
                <a16:creationId xmlns:a16="http://schemas.microsoft.com/office/drawing/2014/main" id="{8F59523A-AE1F-5F9A-D5AC-1FFA3F4156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3213" y="1772075"/>
            <a:ext cx="3279005" cy="2578491"/>
          </a:xfrm>
          <a:prstGeom prst="rect">
            <a:avLst/>
          </a:prstGeom>
        </p:spPr>
      </p:pic>
    </p:spTree>
    <p:extLst>
      <p:ext uri="{BB962C8B-B14F-4D97-AF65-F5344CB8AC3E}">
        <p14:creationId xmlns:p14="http://schemas.microsoft.com/office/powerpoint/2010/main" val="1885421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RootedCON">
            <a:extLst>
              <a:ext uri="{FF2B5EF4-FFF2-40B4-BE49-F238E27FC236}">
                <a16:creationId xmlns:a16="http://schemas.microsoft.com/office/drawing/2014/main" id="{ACC5FB14-6180-252D-0EE5-AF82CF60D2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8534" y="251211"/>
            <a:ext cx="2767369" cy="36177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23D38030-3B77-759C-A87B-AC124CF1132C}"/>
              </a:ext>
            </a:extLst>
          </p:cNvPr>
          <p:cNvSpPr txBox="1"/>
          <p:nvPr/>
        </p:nvSpPr>
        <p:spPr>
          <a:xfrm>
            <a:off x="787211" y="366326"/>
            <a:ext cx="8502073" cy="523220"/>
          </a:xfrm>
          <a:prstGeom prst="rect">
            <a:avLst/>
          </a:prstGeom>
          <a:noFill/>
        </p:spPr>
        <p:txBody>
          <a:bodyPr wrap="square" rtlCol="0">
            <a:spAutoFit/>
          </a:bodyPr>
          <a:lstStyle/>
          <a:p>
            <a:r>
              <a:rPr lang="es-ES" sz="2800" b="1" dirty="0">
                <a:latin typeface="Bernard MT Condensed" panose="02050806060905020404" pitchFamily="18" charset="0"/>
              </a:rPr>
              <a:t>Qué tienen en común Linux y macOS y qué no</a:t>
            </a:r>
          </a:p>
        </p:txBody>
      </p:sp>
      <p:pic>
        <p:nvPicPr>
          <p:cNvPr id="7170" name="Picture 2" descr="Linux Kernel Vs. Mac Kernel | LinuxAndUbuntu">
            <a:extLst>
              <a:ext uri="{FF2B5EF4-FFF2-40B4-BE49-F238E27FC236}">
                <a16:creationId xmlns:a16="http://schemas.microsoft.com/office/drawing/2014/main" id="{8A2E3441-D6A1-7F62-89C7-D8AC72B38F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160" y="1090428"/>
            <a:ext cx="2619375" cy="4943475"/>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5656636D-E29E-94D3-AD25-C0483E4A7CFE}"/>
              </a:ext>
            </a:extLst>
          </p:cNvPr>
          <p:cNvSpPr txBox="1"/>
          <p:nvPr/>
        </p:nvSpPr>
        <p:spPr>
          <a:xfrm>
            <a:off x="4963087" y="1367829"/>
            <a:ext cx="6277753" cy="2862322"/>
          </a:xfrm>
          <a:prstGeom prst="rect">
            <a:avLst/>
          </a:prstGeom>
          <a:noFill/>
        </p:spPr>
        <p:txBody>
          <a:bodyPr wrap="square" rtlCol="0">
            <a:spAutoFit/>
          </a:bodyPr>
          <a:lstStyle/>
          <a:p>
            <a:pPr marL="342900" indent="-342900">
              <a:buAutoNum type="arabicParenR"/>
            </a:pPr>
            <a:r>
              <a:rPr lang="es-ES" dirty="0">
                <a:latin typeface="Abadi" panose="020F0502020204030204" pitchFamily="34" charset="0"/>
              </a:rPr>
              <a:t>Mac OS X hasta 2011, OS X hasta 2016 y ahora macOS</a:t>
            </a:r>
          </a:p>
          <a:p>
            <a:pPr marL="342900" indent="-342900">
              <a:buAutoNum type="arabicParenR"/>
            </a:pPr>
            <a:r>
              <a:rPr lang="es-ES" dirty="0">
                <a:latin typeface="Abadi" panose="020F0502020204030204" pitchFamily="34" charset="0"/>
              </a:rPr>
              <a:t>El OS X 10 fue el primero para uso personal (2001)</a:t>
            </a:r>
          </a:p>
          <a:p>
            <a:pPr marL="342900" indent="-342900">
              <a:buAutoNum type="arabicParenR"/>
            </a:pPr>
            <a:r>
              <a:rPr lang="es-ES" dirty="0">
                <a:latin typeface="Abadi" panose="020F0502020204030204" pitchFamily="34" charset="0"/>
              </a:rPr>
              <a:t>Darwin es el </a:t>
            </a:r>
            <a:r>
              <a:rPr lang="es-ES" dirty="0" err="1">
                <a:latin typeface="Abadi" panose="020F0502020204030204" pitchFamily="34" charset="0"/>
              </a:rPr>
              <a:t>core</a:t>
            </a:r>
            <a:r>
              <a:rPr lang="es-ES" dirty="0">
                <a:latin typeface="Abadi" panose="020F0502020204030204" pitchFamily="34" charset="0"/>
              </a:rPr>
              <a:t> (FreeBSD + Mach (</a:t>
            </a:r>
            <a:r>
              <a:rPr lang="es-ES" dirty="0" err="1">
                <a:latin typeface="Abadi" panose="020F0502020204030204" pitchFamily="34" charset="0"/>
              </a:rPr>
              <a:t>tasks</a:t>
            </a:r>
            <a:r>
              <a:rPr lang="es-ES" dirty="0">
                <a:latin typeface="Abadi" panose="020F0502020204030204" pitchFamily="34" charset="0"/>
              </a:rPr>
              <a:t>, hilos) + </a:t>
            </a:r>
            <a:r>
              <a:rPr lang="es-ES" dirty="0" err="1">
                <a:latin typeface="Abadi" panose="020F0502020204030204" pitchFamily="34" charset="0"/>
              </a:rPr>
              <a:t>NextSTEP</a:t>
            </a:r>
            <a:r>
              <a:rPr lang="es-ES" dirty="0">
                <a:latin typeface="Abadi" panose="020F0502020204030204" pitchFamily="34" charset="0"/>
              </a:rPr>
              <a:t> + XNU)</a:t>
            </a:r>
          </a:p>
          <a:p>
            <a:pPr marL="342900" indent="-342900">
              <a:buAutoNum type="arabicParenR"/>
            </a:pPr>
            <a:r>
              <a:rPr lang="es-ES" dirty="0">
                <a:latin typeface="Abadi" panose="020F0502020204030204" pitchFamily="34" charset="0"/>
              </a:rPr>
              <a:t>Cocoa -&gt; app </a:t>
            </a:r>
            <a:r>
              <a:rPr lang="es-ES" dirty="0" err="1">
                <a:latin typeface="Abadi" panose="020F0502020204030204" pitchFamily="34" charset="0"/>
              </a:rPr>
              <a:t>environment</a:t>
            </a:r>
            <a:endParaRPr lang="es-ES" dirty="0">
              <a:latin typeface="Abadi" panose="020F0502020204030204" pitchFamily="34" charset="0"/>
            </a:endParaRPr>
          </a:p>
          <a:p>
            <a:pPr marL="342900" indent="-342900">
              <a:buAutoNum type="arabicParenR"/>
            </a:pPr>
            <a:r>
              <a:rPr lang="es-ES" dirty="0" err="1">
                <a:latin typeface="Abadi" panose="020F0502020204030204" pitchFamily="34" charset="0"/>
              </a:rPr>
              <a:t>AppKit</a:t>
            </a:r>
            <a:r>
              <a:rPr lang="es-ES" dirty="0">
                <a:latin typeface="Abadi" panose="020F0502020204030204" pitchFamily="34" charset="0"/>
              </a:rPr>
              <a:t> (parte gráfica) https://marcoeidinger.github.io/appleframeworks/ /</a:t>
            </a:r>
            <a:r>
              <a:rPr lang="es-ES" dirty="0" err="1">
                <a:latin typeface="Abadi" panose="020F0502020204030204" pitchFamily="34" charset="0"/>
              </a:rPr>
              <a:t>System</a:t>
            </a:r>
            <a:r>
              <a:rPr lang="es-ES" dirty="0">
                <a:latin typeface="Abadi" panose="020F0502020204030204" pitchFamily="34" charset="0"/>
              </a:rPr>
              <a:t>/Library/</a:t>
            </a:r>
            <a:r>
              <a:rPr lang="es-ES" dirty="0" err="1">
                <a:latin typeface="Abadi" panose="020F0502020204030204" pitchFamily="34" charset="0"/>
              </a:rPr>
              <a:t>PrivateFrameworks</a:t>
            </a:r>
            <a:r>
              <a:rPr lang="es-ES" dirty="0">
                <a:latin typeface="Abadi" panose="020F0502020204030204" pitchFamily="34" charset="0"/>
              </a:rPr>
              <a:t>/</a:t>
            </a:r>
          </a:p>
          <a:p>
            <a:pPr marL="342900" indent="-342900">
              <a:buAutoNum type="arabicParenR"/>
            </a:pPr>
            <a:r>
              <a:rPr lang="es-ES" dirty="0">
                <a:latin typeface="Abadi" panose="020F0502020204030204" pitchFamily="34" charset="0"/>
                <a:hlinkClick r:id="rId6"/>
              </a:rPr>
              <a:t>https://github.com/apple-oss-distributions/xnu</a:t>
            </a:r>
            <a:r>
              <a:rPr lang="es-ES" dirty="0">
                <a:latin typeface="Abadi" panose="020F0502020204030204" pitchFamily="34" charset="0"/>
              </a:rPr>
              <a:t> (hay más componentes de Darwin que son open-</a:t>
            </a:r>
            <a:r>
              <a:rPr lang="es-ES" dirty="0" err="1">
                <a:latin typeface="Abadi" panose="020F0502020204030204" pitchFamily="34" charset="0"/>
              </a:rPr>
              <a:t>source</a:t>
            </a:r>
            <a:r>
              <a:rPr lang="es-ES" dirty="0">
                <a:latin typeface="Abadi" panose="020F0502020204030204" pitchFamily="34" charset="0"/>
              </a:rPr>
              <a:t> también)</a:t>
            </a:r>
          </a:p>
        </p:txBody>
      </p:sp>
      <p:cxnSp>
        <p:nvCxnSpPr>
          <p:cNvPr id="5" name="Conector recto 4">
            <a:extLst>
              <a:ext uri="{FF2B5EF4-FFF2-40B4-BE49-F238E27FC236}">
                <a16:creationId xmlns:a16="http://schemas.microsoft.com/office/drawing/2014/main" id="{1151CE58-228A-7886-476A-54B889F68DA3}"/>
              </a:ext>
            </a:extLst>
          </p:cNvPr>
          <p:cNvCxnSpPr>
            <a:cxnSpLocks/>
          </p:cNvCxnSpPr>
          <p:nvPr/>
        </p:nvCxnSpPr>
        <p:spPr>
          <a:xfrm>
            <a:off x="249382" y="6474691"/>
            <a:ext cx="11647054" cy="0"/>
          </a:xfrm>
          <a:prstGeom prst="line">
            <a:avLst/>
          </a:prstGeom>
          <a:ln/>
        </p:spPr>
        <p:style>
          <a:lnRef idx="3">
            <a:schemeClr val="dk1"/>
          </a:lnRef>
          <a:fillRef idx="0">
            <a:schemeClr val="dk1"/>
          </a:fillRef>
          <a:effectRef idx="2">
            <a:schemeClr val="dk1"/>
          </a:effectRef>
          <a:fontRef idx="minor">
            <a:schemeClr val="tx1"/>
          </a:fontRef>
        </p:style>
      </p:cxnSp>
      <p:sp>
        <p:nvSpPr>
          <p:cNvPr id="8" name="CuadroTexto 7">
            <a:extLst>
              <a:ext uri="{FF2B5EF4-FFF2-40B4-BE49-F238E27FC236}">
                <a16:creationId xmlns:a16="http://schemas.microsoft.com/office/drawing/2014/main" id="{41A2DA8F-BB36-2676-1125-38C825BDAB71}"/>
              </a:ext>
            </a:extLst>
          </p:cNvPr>
          <p:cNvSpPr txBox="1"/>
          <p:nvPr/>
        </p:nvSpPr>
        <p:spPr>
          <a:xfrm>
            <a:off x="11434618" y="6095938"/>
            <a:ext cx="387927" cy="369332"/>
          </a:xfrm>
          <a:prstGeom prst="rect">
            <a:avLst/>
          </a:prstGeom>
          <a:noFill/>
        </p:spPr>
        <p:txBody>
          <a:bodyPr wrap="square" rtlCol="0">
            <a:spAutoFit/>
          </a:bodyPr>
          <a:lstStyle/>
          <a:p>
            <a:r>
              <a:rPr lang="es-ES" b="1" dirty="0"/>
              <a:t>3</a:t>
            </a:r>
          </a:p>
        </p:txBody>
      </p:sp>
      <p:sp>
        <p:nvSpPr>
          <p:cNvPr id="4" name="CuadroTexto 3">
            <a:extLst>
              <a:ext uri="{FF2B5EF4-FFF2-40B4-BE49-F238E27FC236}">
                <a16:creationId xmlns:a16="http://schemas.microsoft.com/office/drawing/2014/main" id="{629F802A-88C4-DC77-E20E-67B12D55551F}"/>
              </a:ext>
            </a:extLst>
          </p:cNvPr>
          <p:cNvSpPr txBox="1"/>
          <p:nvPr/>
        </p:nvSpPr>
        <p:spPr>
          <a:xfrm>
            <a:off x="4520171" y="4586692"/>
            <a:ext cx="5548544" cy="646331"/>
          </a:xfrm>
          <a:prstGeom prst="rect">
            <a:avLst/>
          </a:prstGeom>
          <a:noFill/>
        </p:spPr>
        <p:txBody>
          <a:bodyPr wrap="square" rtlCol="0">
            <a:spAutoFit/>
          </a:bodyPr>
          <a:lstStyle/>
          <a:p>
            <a:r>
              <a:rPr lang="es-ES" dirty="0" err="1">
                <a:latin typeface="Abadi" panose="020B0604020104020204" pitchFamily="34" charset="0"/>
              </a:rPr>
              <a:t>DriverKit</a:t>
            </a:r>
            <a:r>
              <a:rPr lang="es-ES" dirty="0">
                <a:latin typeface="Abadi" panose="020B0604020104020204" pitchFamily="34" charset="0"/>
              </a:rPr>
              <a:t>, </a:t>
            </a:r>
            <a:r>
              <a:rPr lang="es-ES" dirty="0" err="1">
                <a:latin typeface="Abadi" panose="020B0604020104020204" pitchFamily="34" charset="0"/>
              </a:rPr>
              <a:t>EndpointSecurity</a:t>
            </a:r>
            <a:r>
              <a:rPr lang="es-ES" dirty="0">
                <a:latin typeface="Abadi" panose="020B0604020104020204" pitchFamily="34" charset="0"/>
              </a:rPr>
              <a:t> y </a:t>
            </a:r>
            <a:r>
              <a:rPr lang="es-ES" dirty="0" err="1">
                <a:latin typeface="Abadi" panose="020B0604020104020204" pitchFamily="34" charset="0"/>
              </a:rPr>
              <a:t>NetworkExtension</a:t>
            </a:r>
            <a:r>
              <a:rPr lang="es-ES" dirty="0">
                <a:latin typeface="Abadi" panose="020B0604020104020204" pitchFamily="34" charset="0"/>
              </a:rPr>
              <a:t>, desde macOS 10.15, alternativas a las KEXT</a:t>
            </a:r>
          </a:p>
        </p:txBody>
      </p:sp>
      <p:cxnSp>
        <p:nvCxnSpPr>
          <p:cNvPr id="7" name="Conector recto de flecha 6">
            <a:extLst>
              <a:ext uri="{FF2B5EF4-FFF2-40B4-BE49-F238E27FC236}">
                <a16:creationId xmlns:a16="http://schemas.microsoft.com/office/drawing/2014/main" id="{B70589F5-3E61-9FBC-1107-541DE6AA27B8}"/>
              </a:ext>
            </a:extLst>
          </p:cNvPr>
          <p:cNvCxnSpPr>
            <a:stCxn id="4" idx="1"/>
          </p:cNvCxnSpPr>
          <p:nvPr/>
        </p:nvCxnSpPr>
        <p:spPr>
          <a:xfrm flipH="1">
            <a:off x="3332275" y="4909858"/>
            <a:ext cx="1187896" cy="141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Imagen 9">
            <a:extLst>
              <a:ext uri="{FF2B5EF4-FFF2-40B4-BE49-F238E27FC236}">
                <a16:creationId xmlns:a16="http://schemas.microsoft.com/office/drawing/2014/main" id="{100F6B86-1338-E5F2-EDD8-2D4E004A2E73}"/>
              </a:ext>
            </a:extLst>
          </p:cNvPr>
          <p:cNvPicPr>
            <a:picLocks noChangeAspect="1"/>
          </p:cNvPicPr>
          <p:nvPr/>
        </p:nvPicPr>
        <p:blipFill>
          <a:blip r:embed="rId7"/>
          <a:stretch>
            <a:fillRect/>
          </a:stretch>
        </p:blipFill>
        <p:spPr>
          <a:xfrm>
            <a:off x="3932253" y="5560899"/>
            <a:ext cx="7200900" cy="371475"/>
          </a:xfrm>
          <a:prstGeom prst="rect">
            <a:avLst/>
          </a:prstGeom>
        </p:spPr>
      </p:pic>
    </p:spTree>
    <p:extLst>
      <p:ext uri="{BB962C8B-B14F-4D97-AF65-F5344CB8AC3E}">
        <p14:creationId xmlns:p14="http://schemas.microsoft.com/office/powerpoint/2010/main" val="2763924321"/>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RootedCON">
            <a:extLst>
              <a:ext uri="{FF2B5EF4-FFF2-40B4-BE49-F238E27FC236}">
                <a16:creationId xmlns:a16="http://schemas.microsoft.com/office/drawing/2014/main" id="{ACC5FB14-6180-252D-0EE5-AF82CF60D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8534" y="251211"/>
            <a:ext cx="2767369" cy="36177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23D38030-3B77-759C-A87B-AC124CF1132C}"/>
              </a:ext>
            </a:extLst>
          </p:cNvPr>
          <p:cNvSpPr txBox="1"/>
          <p:nvPr/>
        </p:nvSpPr>
        <p:spPr>
          <a:xfrm>
            <a:off x="787211" y="366326"/>
            <a:ext cx="8502073" cy="523220"/>
          </a:xfrm>
          <a:prstGeom prst="rect">
            <a:avLst/>
          </a:prstGeom>
          <a:noFill/>
        </p:spPr>
        <p:txBody>
          <a:bodyPr wrap="square" rtlCol="0">
            <a:spAutoFit/>
          </a:bodyPr>
          <a:lstStyle/>
          <a:p>
            <a:r>
              <a:rPr lang="es-ES" sz="2800" b="1" dirty="0">
                <a:latin typeface="Bernard MT Condensed" panose="02050806060905020404" pitchFamily="18" charset="0"/>
              </a:rPr>
              <a:t>APFS</a:t>
            </a:r>
          </a:p>
        </p:txBody>
      </p:sp>
      <p:sp>
        <p:nvSpPr>
          <p:cNvPr id="2" name="CuadroTexto 1">
            <a:extLst>
              <a:ext uri="{FF2B5EF4-FFF2-40B4-BE49-F238E27FC236}">
                <a16:creationId xmlns:a16="http://schemas.microsoft.com/office/drawing/2014/main" id="{5656636D-E29E-94D3-AD25-C0483E4A7CFE}"/>
              </a:ext>
            </a:extLst>
          </p:cNvPr>
          <p:cNvSpPr txBox="1"/>
          <p:nvPr/>
        </p:nvSpPr>
        <p:spPr>
          <a:xfrm>
            <a:off x="5266547" y="1084229"/>
            <a:ext cx="5859625" cy="3693319"/>
          </a:xfrm>
          <a:prstGeom prst="rect">
            <a:avLst/>
          </a:prstGeom>
          <a:noFill/>
        </p:spPr>
        <p:txBody>
          <a:bodyPr wrap="square" rtlCol="0">
            <a:spAutoFit/>
          </a:bodyPr>
          <a:lstStyle/>
          <a:p>
            <a:r>
              <a:rPr lang="es-ES" dirty="0">
                <a:latin typeface="Abadi" panose="020B0604020104020204" pitchFamily="34" charset="0"/>
              </a:rPr>
              <a:t>-APFS = Apple File </a:t>
            </a:r>
            <a:r>
              <a:rPr lang="es-ES" dirty="0" err="1">
                <a:latin typeface="Abadi" panose="020B0604020104020204" pitchFamily="34" charset="0"/>
              </a:rPr>
              <a:t>System</a:t>
            </a:r>
            <a:endParaRPr lang="es-ES" dirty="0">
              <a:latin typeface="Abadi" panose="020B0604020104020204" pitchFamily="34" charset="0"/>
            </a:endParaRPr>
          </a:p>
          <a:p>
            <a:r>
              <a:rPr lang="es-ES" dirty="0">
                <a:latin typeface="Abadi" panose="020B0604020104020204" pitchFamily="34" charset="0"/>
              </a:rPr>
              <a:t>-Sustituto de HFS+ desde macOS versión 10.3 (ha habido otros, </a:t>
            </a:r>
            <a:r>
              <a:rPr lang="es-ES" dirty="0" err="1">
                <a:latin typeface="Abadi" panose="020B0604020104020204" pitchFamily="34" charset="0"/>
              </a:rPr>
              <a:t>ej</a:t>
            </a:r>
            <a:r>
              <a:rPr lang="es-ES" dirty="0">
                <a:latin typeface="Abadi" panose="020B0604020104020204" pitchFamily="34" charset="0"/>
              </a:rPr>
              <a:t>: HFS, MFS)</a:t>
            </a:r>
          </a:p>
          <a:p>
            <a:r>
              <a:rPr lang="es-ES" dirty="0">
                <a:latin typeface="Abadi" panose="020B0604020104020204" pitchFamily="34" charset="0"/>
              </a:rPr>
              <a:t>-</a:t>
            </a:r>
            <a:r>
              <a:rPr lang="es-ES" dirty="0" err="1">
                <a:latin typeface="Abadi" panose="020B0604020104020204" pitchFamily="34" charset="0"/>
              </a:rPr>
              <a:t>Snapshots</a:t>
            </a:r>
            <a:r>
              <a:rPr lang="es-ES" dirty="0">
                <a:latin typeface="Abadi" panose="020B0604020104020204" pitchFamily="34" charset="0"/>
              </a:rPr>
              <a:t>: macOS hace uno antes de cualquier </a:t>
            </a:r>
            <a:r>
              <a:rPr lang="es-ES" dirty="0" err="1">
                <a:latin typeface="Abadi" panose="020B0604020104020204" pitchFamily="34" charset="0"/>
              </a:rPr>
              <a:t>update</a:t>
            </a:r>
            <a:endParaRPr lang="es-ES" dirty="0">
              <a:latin typeface="Abadi" panose="020B0604020104020204" pitchFamily="34" charset="0"/>
            </a:endParaRPr>
          </a:p>
          <a:p>
            <a:r>
              <a:rPr lang="es-ES" dirty="0">
                <a:latin typeface="Abadi" panose="020B0604020104020204" pitchFamily="34" charset="0"/>
              </a:rPr>
              <a:t>-</a:t>
            </a:r>
            <a:r>
              <a:rPr lang="es-ES" dirty="0" err="1">
                <a:latin typeface="Abadi" panose="020B0604020104020204" pitchFamily="34" charset="0"/>
              </a:rPr>
              <a:t>Sealed</a:t>
            </a:r>
            <a:r>
              <a:rPr lang="es-ES" dirty="0">
                <a:latin typeface="Abadi" panose="020B0604020104020204" pitchFamily="34" charset="0"/>
              </a:rPr>
              <a:t> </a:t>
            </a:r>
            <a:r>
              <a:rPr lang="es-ES" dirty="0" err="1">
                <a:latin typeface="Abadi" panose="020B0604020104020204" pitchFamily="34" charset="0"/>
              </a:rPr>
              <a:t>volumes</a:t>
            </a:r>
            <a:r>
              <a:rPr lang="es-ES" dirty="0">
                <a:latin typeface="Abadi" panose="020B0604020104020204" pitchFamily="34" charset="0"/>
              </a:rPr>
              <a:t>: </a:t>
            </a:r>
            <a:r>
              <a:rPr lang="es-ES" dirty="0" err="1">
                <a:latin typeface="Abadi" panose="020B0604020104020204" pitchFamily="34" charset="0"/>
              </a:rPr>
              <a:t>flag</a:t>
            </a:r>
            <a:r>
              <a:rPr lang="es-ES" dirty="0">
                <a:latin typeface="Abadi" panose="020B0604020104020204" pitchFamily="34" charset="0"/>
              </a:rPr>
              <a:t> APFS_INCOMPAT_SEALED_VOLUME</a:t>
            </a:r>
            <a:r>
              <a:rPr lang="es-ES" baseline="30000" dirty="0">
                <a:solidFill>
                  <a:schemeClr val="tx1"/>
                </a:solidFill>
              </a:rPr>
              <a:t> 1</a:t>
            </a:r>
            <a:r>
              <a:rPr lang="es-ES" dirty="0">
                <a:latin typeface="Abadi" panose="020B0604020104020204" pitchFamily="34" charset="0"/>
              </a:rPr>
              <a:t> en el </a:t>
            </a:r>
            <a:r>
              <a:rPr lang="es-ES" dirty="0" err="1">
                <a:latin typeface="Abadi" panose="020B0604020104020204" pitchFamily="34" charset="0"/>
              </a:rPr>
              <a:t>Volume</a:t>
            </a:r>
            <a:r>
              <a:rPr lang="es-ES" dirty="0">
                <a:latin typeface="Abadi" panose="020B0604020104020204" pitchFamily="34" charset="0"/>
              </a:rPr>
              <a:t> </a:t>
            </a:r>
            <a:r>
              <a:rPr lang="es-ES" dirty="0" err="1">
                <a:latin typeface="Abadi" panose="020B0604020104020204" pitchFamily="34" charset="0"/>
              </a:rPr>
              <a:t>Superblock</a:t>
            </a:r>
            <a:r>
              <a:rPr lang="es-ES" dirty="0">
                <a:latin typeface="Abadi" panose="020B0604020104020204" pitchFamily="34" charset="0"/>
              </a:rPr>
              <a:t> (y algunas condiciones más). SSV (</a:t>
            </a:r>
            <a:r>
              <a:rPr lang="es-ES" dirty="0" err="1">
                <a:latin typeface="Abadi" panose="020B0604020104020204" pitchFamily="34" charset="0"/>
              </a:rPr>
              <a:t>Sealed</a:t>
            </a:r>
            <a:r>
              <a:rPr lang="es-ES" dirty="0">
                <a:latin typeface="Abadi" panose="020B0604020104020204" pitchFamily="34" charset="0"/>
              </a:rPr>
              <a:t> </a:t>
            </a:r>
            <a:r>
              <a:rPr lang="es-ES" dirty="0" err="1">
                <a:latin typeface="Abadi" panose="020B0604020104020204" pitchFamily="34" charset="0"/>
              </a:rPr>
              <a:t>System</a:t>
            </a:r>
            <a:r>
              <a:rPr lang="es-ES" dirty="0">
                <a:latin typeface="Abadi" panose="020B0604020104020204" pitchFamily="34" charset="0"/>
              </a:rPr>
              <a:t> </a:t>
            </a:r>
            <a:r>
              <a:rPr lang="es-ES" dirty="0" err="1">
                <a:latin typeface="Abadi" panose="020B0604020104020204" pitchFamily="34" charset="0"/>
              </a:rPr>
              <a:t>Volume</a:t>
            </a:r>
            <a:r>
              <a:rPr lang="es-ES" dirty="0">
                <a:latin typeface="Abadi" panose="020B0604020104020204" pitchFamily="34" charset="0"/>
              </a:rPr>
              <a:t>)</a:t>
            </a:r>
          </a:p>
          <a:p>
            <a:r>
              <a:rPr lang="es-ES" dirty="0">
                <a:latin typeface="Abadi" panose="020B0604020104020204" pitchFamily="34" charset="0"/>
              </a:rPr>
              <a:t>-</a:t>
            </a:r>
            <a:r>
              <a:rPr lang="es-ES" dirty="0" err="1">
                <a:latin typeface="Abadi" panose="020B0604020104020204" pitchFamily="34" charset="0"/>
              </a:rPr>
              <a:t>FileVault</a:t>
            </a:r>
            <a:r>
              <a:rPr lang="es-ES" dirty="0">
                <a:latin typeface="Abadi" panose="020B0604020104020204" pitchFamily="34" charset="0"/>
              </a:rPr>
              <a:t>: usa XTS-AES 128 para cifrar los datos del disco duro (la versión actual)</a:t>
            </a:r>
          </a:p>
          <a:p>
            <a:r>
              <a:rPr lang="es-ES" dirty="0">
                <a:latin typeface="Abadi" panose="020B0604020104020204" pitchFamily="34" charset="0"/>
              </a:rPr>
              <a:t>-Modelo POSIX (BSD-</a:t>
            </a:r>
            <a:r>
              <a:rPr lang="es-ES" dirty="0" err="1">
                <a:latin typeface="Abadi" panose="020B0604020104020204" pitchFamily="34" charset="0"/>
              </a:rPr>
              <a:t>compliant</a:t>
            </a:r>
            <a:r>
              <a:rPr lang="es-ES" dirty="0">
                <a:latin typeface="Abadi" panose="020B0604020104020204" pitchFamily="34" charset="0"/>
              </a:rPr>
              <a:t>)</a:t>
            </a:r>
          </a:p>
          <a:p>
            <a:r>
              <a:rPr lang="es-ES" dirty="0">
                <a:latin typeface="Abadi" panose="020B0604020104020204" pitchFamily="34" charset="0"/>
              </a:rPr>
              <a:t>-Los ficheros y carpetas pueden estar protegidos por SIP</a:t>
            </a:r>
          </a:p>
          <a:p>
            <a:endParaRPr lang="es-ES" dirty="0"/>
          </a:p>
        </p:txBody>
      </p:sp>
      <p:cxnSp>
        <p:nvCxnSpPr>
          <p:cNvPr id="4" name="Conector recto 3">
            <a:extLst>
              <a:ext uri="{FF2B5EF4-FFF2-40B4-BE49-F238E27FC236}">
                <a16:creationId xmlns:a16="http://schemas.microsoft.com/office/drawing/2014/main" id="{964AE8FC-DDC8-C9E5-1AF8-3FB298255456}"/>
              </a:ext>
            </a:extLst>
          </p:cNvPr>
          <p:cNvCxnSpPr>
            <a:cxnSpLocks/>
          </p:cNvCxnSpPr>
          <p:nvPr/>
        </p:nvCxnSpPr>
        <p:spPr>
          <a:xfrm>
            <a:off x="249382" y="6474691"/>
            <a:ext cx="11647054" cy="0"/>
          </a:xfrm>
          <a:prstGeom prst="line">
            <a:avLst/>
          </a:prstGeom>
          <a:ln/>
        </p:spPr>
        <p:style>
          <a:lnRef idx="3">
            <a:schemeClr val="dk1"/>
          </a:lnRef>
          <a:fillRef idx="0">
            <a:schemeClr val="dk1"/>
          </a:fillRef>
          <a:effectRef idx="2">
            <a:schemeClr val="dk1"/>
          </a:effectRef>
          <a:fontRef idx="minor">
            <a:schemeClr val="tx1"/>
          </a:fontRef>
        </p:style>
      </p:cxnSp>
      <p:sp>
        <p:nvSpPr>
          <p:cNvPr id="5" name="CuadroTexto 4">
            <a:extLst>
              <a:ext uri="{FF2B5EF4-FFF2-40B4-BE49-F238E27FC236}">
                <a16:creationId xmlns:a16="http://schemas.microsoft.com/office/drawing/2014/main" id="{BF3A6B16-FA64-F7CC-BABB-15E3305AFDE8}"/>
              </a:ext>
            </a:extLst>
          </p:cNvPr>
          <p:cNvSpPr txBox="1"/>
          <p:nvPr/>
        </p:nvSpPr>
        <p:spPr>
          <a:xfrm>
            <a:off x="11434618" y="6095938"/>
            <a:ext cx="387927" cy="369332"/>
          </a:xfrm>
          <a:prstGeom prst="rect">
            <a:avLst/>
          </a:prstGeom>
          <a:noFill/>
        </p:spPr>
        <p:txBody>
          <a:bodyPr wrap="square" rtlCol="0">
            <a:spAutoFit/>
          </a:bodyPr>
          <a:lstStyle/>
          <a:p>
            <a:r>
              <a:rPr lang="es-ES" b="1" dirty="0"/>
              <a:t>4</a:t>
            </a:r>
          </a:p>
        </p:txBody>
      </p:sp>
      <p:pic>
        <p:nvPicPr>
          <p:cNvPr id="8194" name="Picture 2" descr="macOS Sierra Includes a New Apple File System, APFS - Stephen Foskett, Pack  Rat">
            <a:extLst>
              <a:ext uri="{FF2B5EF4-FFF2-40B4-BE49-F238E27FC236}">
                <a16:creationId xmlns:a16="http://schemas.microsoft.com/office/drawing/2014/main" id="{156369A8-365A-EF1F-0A77-97574EDCE6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382" y="1340503"/>
            <a:ext cx="4405801" cy="3122221"/>
          </a:xfrm>
          <a:prstGeom prst="rect">
            <a:avLst/>
          </a:prstGeom>
          <a:noFill/>
          <a:extLst>
            <a:ext uri="{909E8E84-426E-40DD-AFC4-6F175D3DCCD1}">
              <a14:hiddenFill xmlns:a14="http://schemas.microsoft.com/office/drawing/2010/main">
                <a:solidFill>
                  <a:srgbClr val="FFFFFF"/>
                </a:solidFill>
              </a14:hiddenFill>
            </a:ext>
          </a:extLst>
        </p:spPr>
      </p:pic>
      <p:sp>
        <p:nvSpPr>
          <p:cNvPr id="8" name="Marcador de pie de página 7">
            <a:extLst>
              <a:ext uri="{FF2B5EF4-FFF2-40B4-BE49-F238E27FC236}">
                <a16:creationId xmlns:a16="http://schemas.microsoft.com/office/drawing/2014/main" id="{BC8CFE42-D6CA-F6ED-709E-DD38A8920ED0}"/>
              </a:ext>
            </a:extLst>
          </p:cNvPr>
          <p:cNvSpPr>
            <a:spLocks noGrp="1"/>
          </p:cNvSpPr>
          <p:nvPr>
            <p:ph type="ftr" sz="quarter" idx="11"/>
          </p:nvPr>
        </p:nvSpPr>
        <p:spPr>
          <a:xfrm>
            <a:off x="249382" y="5803227"/>
            <a:ext cx="5663146" cy="365125"/>
          </a:xfrm>
        </p:spPr>
        <p:txBody>
          <a:bodyPr/>
          <a:lstStyle/>
          <a:p>
            <a:pPr algn="l"/>
            <a:r>
              <a:rPr lang="es-ES" baseline="30000" dirty="0">
                <a:solidFill>
                  <a:schemeClr val="tx1"/>
                </a:solidFill>
              </a:rPr>
              <a:t>1</a:t>
            </a:r>
            <a:r>
              <a:rPr lang="es-ES" dirty="0">
                <a:solidFill>
                  <a:schemeClr val="tx1"/>
                </a:solidFill>
              </a:rPr>
              <a:t> https://developer.apple.com/support/downloads/Apple-File-System-Reference.pdf</a:t>
            </a:r>
          </a:p>
        </p:txBody>
      </p:sp>
      <p:pic>
        <p:nvPicPr>
          <p:cNvPr id="7" name="Imagen 6">
            <a:extLst>
              <a:ext uri="{FF2B5EF4-FFF2-40B4-BE49-F238E27FC236}">
                <a16:creationId xmlns:a16="http://schemas.microsoft.com/office/drawing/2014/main" id="{75176B5D-25B8-D14E-8760-298B96837D16}"/>
              </a:ext>
            </a:extLst>
          </p:cNvPr>
          <p:cNvPicPr>
            <a:picLocks noChangeAspect="1"/>
          </p:cNvPicPr>
          <p:nvPr/>
        </p:nvPicPr>
        <p:blipFill>
          <a:blip r:embed="rId5"/>
          <a:stretch>
            <a:fillRect/>
          </a:stretch>
        </p:blipFill>
        <p:spPr>
          <a:xfrm>
            <a:off x="317700" y="5386628"/>
            <a:ext cx="5324475" cy="285750"/>
          </a:xfrm>
          <a:prstGeom prst="rect">
            <a:avLst/>
          </a:prstGeom>
        </p:spPr>
      </p:pic>
    </p:spTree>
    <p:extLst>
      <p:ext uri="{BB962C8B-B14F-4D97-AF65-F5344CB8AC3E}">
        <p14:creationId xmlns:p14="http://schemas.microsoft.com/office/powerpoint/2010/main" val="2817891850"/>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RootedCON">
            <a:extLst>
              <a:ext uri="{FF2B5EF4-FFF2-40B4-BE49-F238E27FC236}">
                <a16:creationId xmlns:a16="http://schemas.microsoft.com/office/drawing/2014/main" id="{ACC5FB14-6180-252D-0EE5-AF82CF60D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8534" y="251211"/>
            <a:ext cx="2767369" cy="36177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23D38030-3B77-759C-A87B-AC124CF1132C}"/>
              </a:ext>
            </a:extLst>
          </p:cNvPr>
          <p:cNvSpPr txBox="1"/>
          <p:nvPr/>
        </p:nvSpPr>
        <p:spPr>
          <a:xfrm>
            <a:off x="787211" y="366326"/>
            <a:ext cx="8502073" cy="523220"/>
          </a:xfrm>
          <a:prstGeom prst="rect">
            <a:avLst/>
          </a:prstGeom>
          <a:noFill/>
        </p:spPr>
        <p:txBody>
          <a:bodyPr wrap="square" rtlCol="0">
            <a:spAutoFit/>
          </a:bodyPr>
          <a:lstStyle/>
          <a:p>
            <a:r>
              <a:rPr lang="es-ES" sz="2800" b="1" dirty="0">
                <a:latin typeface="Bernard MT Condensed" panose="02050806060905020404" pitchFamily="18" charset="0"/>
              </a:rPr>
              <a:t>APFS</a:t>
            </a:r>
          </a:p>
        </p:txBody>
      </p:sp>
      <p:cxnSp>
        <p:nvCxnSpPr>
          <p:cNvPr id="4" name="Conector recto 3">
            <a:extLst>
              <a:ext uri="{FF2B5EF4-FFF2-40B4-BE49-F238E27FC236}">
                <a16:creationId xmlns:a16="http://schemas.microsoft.com/office/drawing/2014/main" id="{964AE8FC-DDC8-C9E5-1AF8-3FB298255456}"/>
              </a:ext>
            </a:extLst>
          </p:cNvPr>
          <p:cNvCxnSpPr>
            <a:cxnSpLocks/>
          </p:cNvCxnSpPr>
          <p:nvPr/>
        </p:nvCxnSpPr>
        <p:spPr>
          <a:xfrm>
            <a:off x="249382" y="6474691"/>
            <a:ext cx="11647054" cy="0"/>
          </a:xfrm>
          <a:prstGeom prst="line">
            <a:avLst/>
          </a:prstGeom>
          <a:ln/>
        </p:spPr>
        <p:style>
          <a:lnRef idx="3">
            <a:schemeClr val="dk1"/>
          </a:lnRef>
          <a:fillRef idx="0">
            <a:schemeClr val="dk1"/>
          </a:fillRef>
          <a:effectRef idx="2">
            <a:schemeClr val="dk1"/>
          </a:effectRef>
          <a:fontRef idx="minor">
            <a:schemeClr val="tx1"/>
          </a:fontRef>
        </p:style>
      </p:cxnSp>
      <p:sp>
        <p:nvSpPr>
          <p:cNvPr id="5" name="CuadroTexto 4">
            <a:extLst>
              <a:ext uri="{FF2B5EF4-FFF2-40B4-BE49-F238E27FC236}">
                <a16:creationId xmlns:a16="http://schemas.microsoft.com/office/drawing/2014/main" id="{BF3A6B16-FA64-F7CC-BABB-15E3305AFDE8}"/>
              </a:ext>
            </a:extLst>
          </p:cNvPr>
          <p:cNvSpPr txBox="1"/>
          <p:nvPr/>
        </p:nvSpPr>
        <p:spPr>
          <a:xfrm>
            <a:off x="11434618" y="6095938"/>
            <a:ext cx="387927" cy="369332"/>
          </a:xfrm>
          <a:prstGeom prst="rect">
            <a:avLst/>
          </a:prstGeom>
          <a:noFill/>
        </p:spPr>
        <p:txBody>
          <a:bodyPr wrap="square" rtlCol="0">
            <a:spAutoFit/>
          </a:bodyPr>
          <a:lstStyle/>
          <a:p>
            <a:r>
              <a:rPr lang="es-ES" b="1" dirty="0"/>
              <a:t>5</a:t>
            </a:r>
          </a:p>
        </p:txBody>
      </p:sp>
      <p:pic>
        <p:nvPicPr>
          <p:cNvPr id="7" name="Imagen 6" descr="Interfaz de usuario gráfica, Texto, Aplicación, Correo electrónico&#10;&#10;Descripción generada automáticamente">
            <a:extLst>
              <a:ext uri="{FF2B5EF4-FFF2-40B4-BE49-F238E27FC236}">
                <a16:creationId xmlns:a16="http://schemas.microsoft.com/office/drawing/2014/main" id="{19AF5CA1-2D35-05C6-AE2E-AB9BC29FA8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244" y="1194317"/>
            <a:ext cx="5382770" cy="2167438"/>
          </a:xfrm>
          <a:prstGeom prst="rect">
            <a:avLst/>
          </a:prstGeom>
        </p:spPr>
      </p:pic>
      <p:pic>
        <p:nvPicPr>
          <p:cNvPr id="10" name="Imagen 9" descr="Texto&#10;&#10;Descripción generada automáticamente">
            <a:extLst>
              <a:ext uri="{FF2B5EF4-FFF2-40B4-BE49-F238E27FC236}">
                <a16:creationId xmlns:a16="http://schemas.microsoft.com/office/drawing/2014/main" id="{C76F9CE8-6A98-97C1-8691-DF5D5C5E6C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6210" y="979313"/>
            <a:ext cx="5283363" cy="5013663"/>
          </a:xfrm>
          <a:prstGeom prst="rect">
            <a:avLst/>
          </a:prstGeom>
        </p:spPr>
      </p:pic>
      <p:sp>
        <p:nvSpPr>
          <p:cNvPr id="12" name="CuadroTexto 11">
            <a:extLst>
              <a:ext uri="{FF2B5EF4-FFF2-40B4-BE49-F238E27FC236}">
                <a16:creationId xmlns:a16="http://schemas.microsoft.com/office/drawing/2014/main" id="{989E3DAB-D58F-C919-7F40-365CFE8CC76F}"/>
              </a:ext>
            </a:extLst>
          </p:cNvPr>
          <p:cNvSpPr txBox="1"/>
          <p:nvPr/>
        </p:nvSpPr>
        <p:spPr>
          <a:xfrm>
            <a:off x="504244" y="3617761"/>
            <a:ext cx="5859625" cy="1477328"/>
          </a:xfrm>
          <a:prstGeom prst="rect">
            <a:avLst/>
          </a:prstGeom>
          <a:noFill/>
        </p:spPr>
        <p:txBody>
          <a:bodyPr wrap="square" rtlCol="0">
            <a:spAutoFit/>
          </a:bodyPr>
          <a:lstStyle/>
          <a:p>
            <a:r>
              <a:rPr lang="es-ES" dirty="0">
                <a:latin typeface="Abadi" panose="020B0604020104020204" pitchFamily="34" charset="0"/>
              </a:rPr>
              <a:t>-Desde la versión 10.7 se ofrece </a:t>
            </a:r>
            <a:r>
              <a:rPr lang="es-ES" dirty="0" err="1">
                <a:latin typeface="Abadi" panose="020B0604020104020204" pitchFamily="34" charset="0"/>
              </a:rPr>
              <a:t>FileVault</a:t>
            </a:r>
            <a:r>
              <a:rPr lang="es-ES" dirty="0">
                <a:latin typeface="Abadi" panose="020B0604020104020204" pitchFamily="34" charset="0"/>
              </a:rPr>
              <a:t> 2, que es criptográficamente más seguro</a:t>
            </a:r>
          </a:p>
          <a:p>
            <a:r>
              <a:rPr lang="es-ES" dirty="0">
                <a:latin typeface="Abadi" panose="020B0604020104020204" pitchFamily="34" charset="0"/>
              </a:rPr>
              <a:t>-</a:t>
            </a:r>
            <a:r>
              <a:rPr lang="es-ES" dirty="0" err="1">
                <a:latin typeface="Abadi" panose="020B0604020104020204" pitchFamily="34" charset="0"/>
              </a:rPr>
              <a:t>FileVault</a:t>
            </a:r>
            <a:r>
              <a:rPr lang="es-ES" dirty="0">
                <a:latin typeface="Abadi" panose="020B0604020104020204" pitchFamily="34" charset="0"/>
              </a:rPr>
              <a:t> cifra el startup disk, existe aparte el cifrado</a:t>
            </a:r>
          </a:p>
          <a:p>
            <a:r>
              <a:rPr lang="es-ES" dirty="0">
                <a:latin typeface="Abadi" panose="020B0604020104020204" pitchFamily="34" charset="0"/>
              </a:rPr>
              <a:t>APFS, que sirve para cualquier otro volumen (</a:t>
            </a:r>
            <a:r>
              <a:rPr lang="es-ES" dirty="0" err="1">
                <a:latin typeface="Abadi" panose="020B0604020104020204" pitchFamily="34" charset="0"/>
              </a:rPr>
              <a:t>ej</a:t>
            </a:r>
            <a:r>
              <a:rPr lang="es-ES" dirty="0">
                <a:latin typeface="Abadi" panose="020B0604020104020204" pitchFamily="34" charset="0"/>
              </a:rPr>
              <a:t>:</a:t>
            </a:r>
          </a:p>
          <a:p>
            <a:r>
              <a:rPr lang="es-ES" dirty="0">
                <a:latin typeface="Abadi" panose="020B0604020104020204" pitchFamily="34" charset="0"/>
              </a:rPr>
              <a:t>disco externo)</a:t>
            </a:r>
            <a:endParaRPr lang="es-ES" dirty="0"/>
          </a:p>
        </p:txBody>
      </p:sp>
    </p:spTree>
    <p:extLst>
      <p:ext uri="{BB962C8B-B14F-4D97-AF65-F5344CB8AC3E}">
        <p14:creationId xmlns:p14="http://schemas.microsoft.com/office/powerpoint/2010/main" val="827403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RootedCON">
            <a:extLst>
              <a:ext uri="{FF2B5EF4-FFF2-40B4-BE49-F238E27FC236}">
                <a16:creationId xmlns:a16="http://schemas.microsoft.com/office/drawing/2014/main" id="{ACC5FB14-6180-252D-0EE5-AF82CF60D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8534" y="251211"/>
            <a:ext cx="2767369" cy="36177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23D38030-3B77-759C-A87B-AC124CF1132C}"/>
              </a:ext>
            </a:extLst>
          </p:cNvPr>
          <p:cNvSpPr txBox="1"/>
          <p:nvPr/>
        </p:nvSpPr>
        <p:spPr>
          <a:xfrm>
            <a:off x="787211" y="366326"/>
            <a:ext cx="8502073" cy="523220"/>
          </a:xfrm>
          <a:prstGeom prst="rect">
            <a:avLst/>
          </a:prstGeom>
          <a:noFill/>
        </p:spPr>
        <p:txBody>
          <a:bodyPr wrap="square" rtlCol="0">
            <a:spAutoFit/>
          </a:bodyPr>
          <a:lstStyle/>
          <a:p>
            <a:r>
              <a:rPr lang="es-ES" sz="2800" b="1" dirty="0">
                <a:latin typeface="Bernard MT Condensed" panose="02050806060905020404" pitchFamily="18" charset="0"/>
              </a:rPr>
              <a:t>APFS</a:t>
            </a:r>
          </a:p>
        </p:txBody>
      </p:sp>
      <p:cxnSp>
        <p:nvCxnSpPr>
          <p:cNvPr id="4" name="Conector recto 3">
            <a:extLst>
              <a:ext uri="{FF2B5EF4-FFF2-40B4-BE49-F238E27FC236}">
                <a16:creationId xmlns:a16="http://schemas.microsoft.com/office/drawing/2014/main" id="{964AE8FC-DDC8-C9E5-1AF8-3FB298255456}"/>
              </a:ext>
            </a:extLst>
          </p:cNvPr>
          <p:cNvCxnSpPr>
            <a:cxnSpLocks/>
          </p:cNvCxnSpPr>
          <p:nvPr/>
        </p:nvCxnSpPr>
        <p:spPr>
          <a:xfrm>
            <a:off x="249382" y="6474691"/>
            <a:ext cx="11647054" cy="0"/>
          </a:xfrm>
          <a:prstGeom prst="line">
            <a:avLst/>
          </a:prstGeom>
          <a:ln/>
        </p:spPr>
        <p:style>
          <a:lnRef idx="3">
            <a:schemeClr val="dk1"/>
          </a:lnRef>
          <a:fillRef idx="0">
            <a:schemeClr val="dk1"/>
          </a:fillRef>
          <a:effectRef idx="2">
            <a:schemeClr val="dk1"/>
          </a:effectRef>
          <a:fontRef idx="minor">
            <a:schemeClr val="tx1"/>
          </a:fontRef>
        </p:style>
      </p:cxnSp>
      <p:sp>
        <p:nvSpPr>
          <p:cNvPr id="5" name="CuadroTexto 4">
            <a:extLst>
              <a:ext uri="{FF2B5EF4-FFF2-40B4-BE49-F238E27FC236}">
                <a16:creationId xmlns:a16="http://schemas.microsoft.com/office/drawing/2014/main" id="{BF3A6B16-FA64-F7CC-BABB-15E3305AFDE8}"/>
              </a:ext>
            </a:extLst>
          </p:cNvPr>
          <p:cNvSpPr txBox="1"/>
          <p:nvPr/>
        </p:nvSpPr>
        <p:spPr>
          <a:xfrm>
            <a:off x="11434618" y="6095938"/>
            <a:ext cx="387927" cy="369332"/>
          </a:xfrm>
          <a:prstGeom prst="rect">
            <a:avLst/>
          </a:prstGeom>
          <a:noFill/>
        </p:spPr>
        <p:txBody>
          <a:bodyPr wrap="square" rtlCol="0">
            <a:spAutoFit/>
          </a:bodyPr>
          <a:lstStyle/>
          <a:p>
            <a:r>
              <a:rPr lang="es-ES" b="1" dirty="0"/>
              <a:t>6</a:t>
            </a:r>
          </a:p>
        </p:txBody>
      </p:sp>
      <p:pic>
        <p:nvPicPr>
          <p:cNvPr id="9" name="Imagen 8">
            <a:extLst>
              <a:ext uri="{FF2B5EF4-FFF2-40B4-BE49-F238E27FC236}">
                <a16:creationId xmlns:a16="http://schemas.microsoft.com/office/drawing/2014/main" id="{BA4A79B4-D2DC-AC2B-DBC8-9EDE3F3AE6F6}"/>
              </a:ext>
            </a:extLst>
          </p:cNvPr>
          <p:cNvPicPr>
            <a:picLocks noChangeAspect="1"/>
          </p:cNvPicPr>
          <p:nvPr/>
        </p:nvPicPr>
        <p:blipFill>
          <a:blip r:embed="rId4"/>
          <a:stretch>
            <a:fillRect/>
          </a:stretch>
        </p:blipFill>
        <p:spPr>
          <a:xfrm>
            <a:off x="5038247" y="889546"/>
            <a:ext cx="5545820" cy="2412505"/>
          </a:xfrm>
          <a:prstGeom prst="rect">
            <a:avLst/>
          </a:prstGeom>
        </p:spPr>
      </p:pic>
      <p:pic>
        <p:nvPicPr>
          <p:cNvPr id="14" name="Imagen 13">
            <a:extLst>
              <a:ext uri="{FF2B5EF4-FFF2-40B4-BE49-F238E27FC236}">
                <a16:creationId xmlns:a16="http://schemas.microsoft.com/office/drawing/2014/main" id="{650553E1-D217-8DE0-34F3-C1203ACF3CF0}"/>
              </a:ext>
            </a:extLst>
          </p:cNvPr>
          <p:cNvPicPr>
            <a:picLocks noChangeAspect="1"/>
          </p:cNvPicPr>
          <p:nvPr/>
        </p:nvPicPr>
        <p:blipFill>
          <a:blip r:embed="rId5"/>
          <a:stretch>
            <a:fillRect/>
          </a:stretch>
        </p:blipFill>
        <p:spPr>
          <a:xfrm>
            <a:off x="5058612" y="3454771"/>
            <a:ext cx="6296904" cy="409632"/>
          </a:xfrm>
          <a:prstGeom prst="rect">
            <a:avLst/>
          </a:prstGeom>
        </p:spPr>
      </p:pic>
      <p:pic>
        <p:nvPicPr>
          <p:cNvPr id="16" name="Imagen 15">
            <a:extLst>
              <a:ext uri="{FF2B5EF4-FFF2-40B4-BE49-F238E27FC236}">
                <a16:creationId xmlns:a16="http://schemas.microsoft.com/office/drawing/2014/main" id="{A3136F10-B7AE-4E8D-C497-B2331FD0396E}"/>
              </a:ext>
            </a:extLst>
          </p:cNvPr>
          <p:cNvPicPr>
            <a:picLocks noChangeAspect="1"/>
          </p:cNvPicPr>
          <p:nvPr/>
        </p:nvPicPr>
        <p:blipFill>
          <a:blip r:embed="rId6"/>
          <a:stretch>
            <a:fillRect/>
          </a:stretch>
        </p:blipFill>
        <p:spPr>
          <a:xfrm>
            <a:off x="5001454" y="4062186"/>
            <a:ext cx="6411220" cy="371527"/>
          </a:xfrm>
          <a:prstGeom prst="rect">
            <a:avLst/>
          </a:prstGeom>
        </p:spPr>
      </p:pic>
      <p:pic>
        <p:nvPicPr>
          <p:cNvPr id="18" name="Imagen 17">
            <a:extLst>
              <a:ext uri="{FF2B5EF4-FFF2-40B4-BE49-F238E27FC236}">
                <a16:creationId xmlns:a16="http://schemas.microsoft.com/office/drawing/2014/main" id="{18023681-BBF1-3EE5-F90A-73B7927E3CF8}"/>
              </a:ext>
            </a:extLst>
          </p:cNvPr>
          <p:cNvPicPr>
            <a:picLocks noChangeAspect="1"/>
          </p:cNvPicPr>
          <p:nvPr/>
        </p:nvPicPr>
        <p:blipFill>
          <a:blip r:embed="rId7"/>
          <a:stretch>
            <a:fillRect/>
          </a:stretch>
        </p:blipFill>
        <p:spPr>
          <a:xfrm>
            <a:off x="833684" y="859893"/>
            <a:ext cx="3481141" cy="5453557"/>
          </a:xfrm>
          <a:prstGeom prst="rect">
            <a:avLst/>
          </a:prstGeom>
        </p:spPr>
      </p:pic>
      <p:sp>
        <p:nvSpPr>
          <p:cNvPr id="2" name="CuadroTexto 1">
            <a:extLst>
              <a:ext uri="{FF2B5EF4-FFF2-40B4-BE49-F238E27FC236}">
                <a16:creationId xmlns:a16="http://schemas.microsoft.com/office/drawing/2014/main" id="{BE36F6FC-3892-55D0-DB50-DC93F983A38E}"/>
              </a:ext>
            </a:extLst>
          </p:cNvPr>
          <p:cNvSpPr txBox="1"/>
          <p:nvPr/>
        </p:nvSpPr>
        <p:spPr>
          <a:xfrm>
            <a:off x="5146985" y="4559124"/>
            <a:ext cx="5844865" cy="1754326"/>
          </a:xfrm>
          <a:prstGeom prst="rect">
            <a:avLst/>
          </a:prstGeom>
          <a:noFill/>
        </p:spPr>
        <p:txBody>
          <a:bodyPr wrap="square" rtlCol="0">
            <a:spAutoFit/>
          </a:bodyPr>
          <a:lstStyle/>
          <a:p>
            <a:r>
              <a:rPr lang="es-ES" dirty="0">
                <a:latin typeface="Abadi" panose="020B0604020104020204" pitchFamily="34" charset="0"/>
              </a:rPr>
              <a:t>Atributos extendidos:</a:t>
            </a:r>
          </a:p>
          <a:p>
            <a:pPr marL="285750" indent="-285750">
              <a:buFont typeface="Arial" panose="020B0604020202020204" pitchFamily="34" charset="0"/>
              <a:buChar char="•"/>
            </a:pPr>
            <a:r>
              <a:rPr lang="es-ES" dirty="0">
                <a:latin typeface="Abadi" panose="020B0604020104020204" pitchFamily="34" charset="0"/>
              </a:rPr>
              <a:t>MACL: https://blog.xpnsec.com/we-need-to-talk-about-macl/ (bypass de TCC por </a:t>
            </a:r>
            <a:r>
              <a:rPr lang="es-ES" dirty="0" err="1">
                <a:latin typeface="Abadi" panose="020B0604020104020204" pitchFamily="34" charset="0"/>
              </a:rPr>
              <a:t>user</a:t>
            </a:r>
            <a:r>
              <a:rPr lang="es-ES" dirty="0">
                <a:latin typeface="Abadi" panose="020B0604020104020204" pitchFamily="34" charset="0"/>
              </a:rPr>
              <a:t> </a:t>
            </a:r>
            <a:r>
              <a:rPr lang="es-ES" dirty="0" err="1">
                <a:latin typeface="Abadi" panose="020B0604020104020204" pitchFamily="34" charset="0"/>
              </a:rPr>
              <a:t>intent</a:t>
            </a:r>
            <a:r>
              <a:rPr lang="es-ES" dirty="0">
                <a:latin typeface="Abadi" panose="020B0604020104020204" pitchFamily="34" charset="0"/>
              </a:rPr>
              <a:t>)</a:t>
            </a:r>
          </a:p>
          <a:p>
            <a:pPr marL="285750" indent="-285750">
              <a:buFont typeface="Arial" panose="020B0604020202020204" pitchFamily="34" charset="0"/>
              <a:buChar char="•"/>
            </a:pPr>
            <a:r>
              <a:rPr lang="es-ES" i="0" dirty="0" err="1">
                <a:effectLst/>
                <a:latin typeface="Abadi" panose="020B0604020104020204" pitchFamily="34" charset="0"/>
              </a:rPr>
              <a:t>com.apple.rootless</a:t>
            </a:r>
            <a:r>
              <a:rPr lang="es-ES" i="0" dirty="0">
                <a:effectLst/>
                <a:latin typeface="Abadi" panose="020B0604020104020204" pitchFamily="34" charset="0"/>
              </a:rPr>
              <a:t> (protección por SIP)</a:t>
            </a:r>
          </a:p>
          <a:p>
            <a:pPr marL="285750" indent="-285750">
              <a:buFont typeface="Arial" panose="020B0604020202020204" pitchFamily="34" charset="0"/>
              <a:buChar char="•"/>
            </a:pPr>
            <a:r>
              <a:rPr lang="es-ES" dirty="0">
                <a:latin typeface="Abadi" panose="020B0604020104020204" pitchFamily="34" charset="0"/>
              </a:rPr>
              <a:t>https://eclecticlight.co/2023/05/18/inspect-and-control-extended-attributes-with-xattred-1-4/</a:t>
            </a:r>
          </a:p>
        </p:txBody>
      </p:sp>
    </p:spTree>
    <p:extLst>
      <p:ext uri="{BB962C8B-B14F-4D97-AF65-F5344CB8AC3E}">
        <p14:creationId xmlns:p14="http://schemas.microsoft.com/office/powerpoint/2010/main" val="105502423"/>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RootedCON">
            <a:extLst>
              <a:ext uri="{FF2B5EF4-FFF2-40B4-BE49-F238E27FC236}">
                <a16:creationId xmlns:a16="http://schemas.microsoft.com/office/drawing/2014/main" id="{ACC5FB14-6180-252D-0EE5-AF82CF60D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8534" y="251211"/>
            <a:ext cx="2767369" cy="36177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23D38030-3B77-759C-A87B-AC124CF1132C}"/>
              </a:ext>
            </a:extLst>
          </p:cNvPr>
          <p:cNvSpPr txBox="1"/>
          <p:nvPr/>
        </p:nvSpPr>
        <p:spPr>
          <a:xfrm>
            <a:off x="787211" y="366326"/>
            <a:ext cx="8502073" cy="523220"/>
          </a:xfrm>
          <a:prstGeom prst="rect">
            <a:avLst/>
          </a:prstGeom>
          <a:noFill/>
        </p:spPr>
        <p:txBody>
          <a:bodyPr wrap="square" rtlCol="0">
            <a:spAutoFit/>
          </a:bodyPr>
          <a:lstStyle/>
          <a:p>
            <a:r>
              <a:rPr lang="es-ES" sz="2800" b="1" dirty="0">
                <a:latin typeface="Bernard MT Condensed" panose="02050806060905020404" pitchFamily="18" charset="0"/>
              </a:rPr>
              <a:t>TCC</a:t>
            </a:r>
          </a:p>
        </p:txBody>
      </p:sp>
      <p:cxnSp>
        <p:nvCxnSpPr>
          <p:cNvPr id="4" name="Conector recto 3">
            <a:extLst>
              <a:ext uri="{FF2B5EF4-FFF2-40B4-BE49-F238E27FC236}">
                <a16:creationId xmlns:a16="http://schemas.microsoft.com/office/drawing/2014/main" id="{964AE8FC-DDC8-C9E5-1AF8-3FB298255456}"/>
              </a:ext>
            </a:extLst>
          </p:cNvPr>
          <p:cNvCxnSpPr>
            <a:cxnSpLocks/>
          </p:cNvCxnSpPr>
          <p:nvPr/>
        </p:nvCxnSpPr>
        <p:spPr>
          <a:xfrm>
            <a:off x="249382" y="6474691"/>
            <a:ext cx="11647054" cy="0"/>
          </a:xfrm>
          <a:prstGeom prst="line">
            <a:avLst/>
          </a:prstGeom>
          <a:ln/>
        </p:spPr>
        <p:style>
          <a:lnRef idx="3">
            <a:schemeClr val="dk1"/>
          </a:lnRef>
          <a:fillRef idx="0">
            <a:schemeClr val="dk1"/>
          </a:fillRef>
          <a:effectRef idx="2">
            <a:schemeClr val="dk1"/>
          </a:effectRef>
          <a:fontRef idx="minor">
            <a:schemeClr val="tx1"/>
          </a:fontRef>
        </p:style>
      </p:cxnSp>
      <p:sp>
        <p:nvSpPr>
          <p:cNvPr id="5" name="CuadroTexto 4">
            <a:extLst>
              <a:ext uri="{FF2B5EF4-FFF2-40B4-BE49-F238E27FC236}">
                <a16:creationId xmlns:a16="http://schemas.microsoft.com/office/drawing/2014/main" id="{BF3A6B16-FA64-F7CC-BABB-15E3305AFDE8}"/>
              </a:ext>
            </a:extLst>
          </p:cNvPr>
          <p:cNvSpPr txBox="1"/>
          <p:nvPr/>
        </p:nvSpPr>
        <p:spPr>
          <a:xfrm>
            <a:off x="11434618" y="6095938"/>
            <a:ext cx="387927" cy="369332"/>
          </a:xfrm>
          <a:prstGeom prst="rect">
            <a:avLst/>
          </a:prstGeom>
          <a:noFill/>
        </p:spPr>
        <p:txBody>
          <a:bodyPr wrap="square" rtlCol="0">
            <a:spAutoFit/>
          </a:bodyPr>
          <a:lstStyle/>
          <a:p>
            <a:r>
              <a:rPr lang="es-ES" b="1" dirty="0"/>
              <a:t>7</a:t>
            </a:r>
          </a:p>
        </p:txBody>
      </p:sp>
      <p:sp>
        <p:nvSpPr>
          <p:cNvPr id="8" name="CuadroTexto 7">
            <a:extLst>
              <a:ext uri="{FF2B5EF4-FFF2-40B4-BE49-F238E27FC236}">
                <a16:creationId xmlns:a16="http://schemas.microsoft.com/office/drawing/2014/main" id="{E6F6BFFB-7494-8E15-8837-0FBD14CB32E1}"/>
              </a:ext>
            </a:extLst>
          </p:cNvPr>
          <p:cNvSpPr txBox="1"/>
          <p:nvPr/>
        </p:nvSpPr>
        <p:spPr>
          <a:xfrm>
            <a:off x="5954899" y="807074"/>
            <a:ext cx="5859625" cy="3970318"/>
          </a:xfrm>
          <a:prstGeom prst="rect">
            <a:avLst/>
          </a:prstGeom>
          <a:noFill/>
        </p:spPr>
        <p:txBody>
          <a:bodyPr wrap="square" rtlCol="0">
            <a:spAutoFit/>
          </a:bodyPr>
          <a:lstStyle/>
          <a:p>
            <a:r>
              <a:rPr lang="en-US" dirty="0">
                <a:latin typeface="Abadi" panose="020B0604020104020204" pitchFamily="34" charset="0"/>
              </a:rPr>
              <a:t>-TCC = Transparency, Consent, and Control</a:t>
            </a:r>
          </a:p>
          <a:p>
            <a:r>
              <a:rPr lang="en-US" dirty="0">
                <a:latin typeface="Abadi" panose="020B0604020104020204" pitchFamily="34" charset="0"/>
              </a:rPr>
              <a:t>~/Library/Application Support/</a:t>
            </a:r>
            <a:r>
              <a:rPr lang="en-US" dirty="0" err="1">
                <a:latin typeface="Abadi" panose="020B0604020104020204" pitchFamily="34" charset="0"/>
              </a:rPr>
              <a:t>com.apple.TCC</a:t>
            </a:r>
            <a:r>
              <a:rPr lang="en-US" dirty="0">
                <a:latin typeface="Abadi" panose="020B0604020104020204" pitchFamily="34" charset="0"/>
              </a:rPr>
              <a:t>/</a:t>
            </a:r>
            <a:r>
              <a:rPr lang="en-US" dirty="0" err="1">
                <a:latin typeface="Abadi" panose="020B0604020104020204" pitchFamily="34" charset="0"/>
              </a:rPr>
              <a:t>TCC.db</a:t>
            </a:r>
            <a:r>
              <a:rPr lang="en-US" dirty="0">
                <a:latin typeface="Abadi" panose="020B0604020104020204" pitchFamily="34" charset="0"/>
              </a:rPr>
              <a:t> (</a:t>
            </a:r>
            <a:r>
              <a:rPr lang="en-US" dirty="0" err="1">
                <a:latin typeface="Abadi" panose="020B0604020104020204" pitchFamily="34" charset="0"/>
              </a:rPr>
              <a:t>protegida</a:t>
            </a:r>
            <a:r>
              <a:rPr lang="en-US" dirty="0">
                <a:latin typeface="Abadi" panose="020B0604020104020204" pitchFamily="34" charset="0"/>
              </a:rPr>
              <a:t> </a:t>
            </a:r>
            <a:r>
              <a:rPr lang="en-US" dirty="0" err="1">
                <a:latin typeface="Abadi" panose="020B0604020104020204" pitchFamily="34" charset="0"/>
              </a:rPr>
              <a:t>por</a:t>
            </a:r>
            <a:r>
              <a:rPr lang="en-US" dirty="0">
                <a:latin typeface="Abadi" panose="020B0604020104020204" pitchFamily="34" charset="0"/>
              </a:rPr>
              <a:t> SIP), antes se </a:t>
            </a:r>
            <a:r>
              <a:rPr lang="en-US" dirty="0" err="1">
                <a:latin typeface="Abadi" panose="020B0604020104020204" pitchFamily="34" charset="0"/>
              </a:rPr>
              <a:t>podía</a:t>
            </a:r>
            <a:r>
              <a:rPr lang="en-US" dirty="0">
                <a:latin typeface="Abadi" panose="020B0604020104020204" pitchFamily="34" charset="0"/>
              </a:rPr>
              <a:t> acceder. A la BBDD de </a:t>
            </a:r>
            <a:r>
              <a:rPr lang="en-US" dirty="0" err="1">
                <a:latin typeface="Abadi" panose="020B0604020104020204" pitchFamily="34" charset="0"/>
              </a:rPr>
              <a:t>usuario</a:t>
            </a:r>
            <a:r>
              <a:rPr lang="en-US" dirty="0">
                <a:latin typeface="Abadi" panose="020B0604020104020204" pitchFamily="34" charset="0"/>
              </a:rPr>
              <a:t> </a:t>
            </a:r>
            <a:r>
              <a:rPr lang="en-US" dirty="0" err="1">
                <a:latin typeface="Abadi" panose="020B0604020104020204" pitchFamily="34" charset="0"/>
              </a:rPr>
              <a:t>sí</a:t>
            </a:r>
            <a:r>
              <a:rPr lang="en-US" dirty="0">
                <a:latin typeface="Abadi" panose="020B0604020104020204" pitchFamily="34" charset="0"/>
              </a:rPr>
              <a:t> que se </a:t>
            </a:r>
            <a:r>
              <a:rPr lang="en-US" dirty="0" err="1">
                <a:latin typeface="Abadi" panose="020B0604020104020204" pitchFamily="34" charset="0"/>
              </a:rPr>
              <a:t>puede</a:t>
            </a:r>
            <a:r>
              <a:rPr lang="en-US" dirty="0">
                <a:latin typeface="Abadi" panose="020B0604020104020204" pitchFamily="34" charset="0"/>
              </a:rPr>
              <a:t> acceder</a:t>
            </a:r>
          </a:p>
          <a:p>
            <a:r>
              <a:rPr lang="es-ES" dirty="0">
                <a:latin typeface="Abadi" panose="020B0604020104020204" pitchFamily="34" charset="0"/>
              </a:rPr>
              <a:t>-Lleva desde OSX Mavericks, en 2013, pero se siguen sacando fallos, el último (CVE-2024-23215) lo han arreglado en macOS Sonoma 14.3</a:t>
            </a:r>
          </a:p>
          <a:p>
            <a:r>
              <a:rPr lang="es-ES" dirty="0">
                <a:latin typeface="Abadi" panose="020B0604020104020204" pitchFamily="34" charset="0"/>
              </a:rPr>
              <a:t>-Controla cosas como el acceso completo a disco, el acceso a iCloud, calendario, micrófono </a:t>
            </a:r>
            <a:r>
              <a:rPr lang="es-ES" dirty="0" err="1">
                <a:latin typeface="Abadi" panose="020B0604020104020204" pitchFamily="34" charset="0"/>
              </a:rPr>
              <a:t>etc</a:t>
            </a:r>
            <a:r>
              <a:rPr lang="es-ES" dirty="0">
                <a:latin typeface="Abadi" panose="020B0604020104020204" pitchFamily="34" charset="0"/>
              </a:rPr>
              <a:t>, el tema de la localización lo lleva </a:t>
            </a:r>
            <a:r>
              <a:rPr lang="es-ES" dirty="0" err="1">
                <a:latin typeface="Abadi" panose="020B0604020104020204" pitchFamily="34" charset="0"/>
              </a:rPr>
              <a:t>locantiond</a:t>
            </a:r>
            <a:endParaRPr lang="es-ES" dirty="0">
              <a:latin typeface="Abadi" panose="020B0604020104020204" pitchFamily="34" charset="0"/>
            </a:endParaRPr>
          </a:p>
          <a:p>
            <a:r>
              <a:rPr lang="es-ES" dirty="0">
                <a:latin typeface="Abadi" panose="020B0604020104020204" pitchFamily="34" charset="0"/>
              </a:rPr>
              <a:t>-Algunos permisos los puede cambiar cualquier usuario y para otros requiere permisos de </a:t>
            </a:r>
            <a:r>
              <a:rPr lang="es-ES" dirty="0" err="1">
                <a:latin typeface="Abadi" panose="020B0604020104020204" pitchFamily="34" charset="0"/>
              </a:rPr>
              <a:t>admin</a:t>
            </a:r>
            <a:endParaRPr lang="es-ES" dirty="0">
              <a:latin typeface="Abadi" panose="020B0604020104020204" pitchFamily="34" charset="0"/>
            </a:endParaRPr>
          </a:p>
          <a:p>
            <a:r>
              <a:rPr lang="es-ES" dirty="0">
                <a:latin typeface="Abadi" panose="020B0604020104020204" pitchFamily="34" charset="0"/>
              </a:rPr>
              <a:t>-</a:t>
            </a:r>
            <a:r>
              <a:rPr lang="es-ES" dirty="0" err="1">
                <a:latin typeface="Abadi" panose="020B0604020104020204" pitchFamily="34" charset="0"/>
              </a:rPr>
              <a:t>tccd</a:t>
            </a:r>
            <a:r>
              <a:rPr lang="es-ES" dirty="0">
                <a:latin typeface="Abadi" panose="020B0604020104020204" pitchFamily="34" charset="0"/>
              </a:rPr>
              <a:t> (dos </a:t>
            </a:r>
            <a:r>
              <a:rPr lang="es-ES" dirty="0" err="1">
                <a:latin typeface="Abadi" panose="020B0604020104020204" pitchFamily="34" charset="0"/>
              </a:rPr>
              <a:t>daemon</a:t>
            </a:r>
            <a:r>
              <a:rPr lang="es-ES" dirty="0">
                <a:latin typeface="Abadi" panose="020B0604020104020204" pitchFamily="34" charset="0"/>
              </a:rPr>
              <a:t>, uno de usuario y otro de sistema), comunicación por XPC con </a:t>
            </a:r>
            <a:r>
              <a:rPr lang="es-ES" dirty="0" err="1">
                <a:latin typeface="Abadi" panose="020B0604020104020204" pitchFamily="34" charset="0"/>
              </a:rPr>
              <a:t>tccd</a:t>
            </a:r>
            <a:endParaRPr lang="es-ES" dirty="0">
              <a:latin typeface="Abadi" panose="020B0604020104020204" pitchFamily="34" charset="0"/>
            </a:endParaRPr>
          </a:p>
        </p:txBody>
      </p:sp>
      <p:pic>
        <p:nvPicPr>
          <p:cNvPr id="9" name="Imagen 8">
            <a:extLst>
              <a:ext uri="{FF2B5EF4-FFF2-40B4-BE49-F238E27FC236}">
                <a16:creationId xmlns:a16="http://schemas.microsoft.com/office/drawing/2014/main" id="{ED5D5830-F409-761A-CC7C-F52827D2A6D9}"/>
              </a:ext>
            </a:extLst>
          </p:cNvPr>
          <p:cNvPicPr>
            <a:picLocks noChangeAspect="1"/>
          </p:cNvPicPr>
          <p:nvPr/>
        </p:nvPicPr>
        <p:blipFill>
          <a:blip r:embed="rId3"/>
          <a:stretch>
            <a:fillRect/>
          </a:stretch>
        </p:blipFill>
        <p:spPr>
          <a:xfrm>
            <a:off x="459896" y="1042822"/>
            <a:ext cx="5036631" cy="3393223"/>
          </a:xfrm>
          <a:prstGeom prst="rect">
            <a:avLst/>
          </a:prstGeom>
        </p:spPr>
      </p:pic>
      <p:pic>
        <p:nvPicPr>
          <p:cNvPr id="11" name="Imagen 10">
            <a:extLst>
              <a:ext uri="{FF2B5EF4-FFF2-40B4-BE49-F238E27FC236}">
                <a16:creationId xmlns:a16="http://schemas.microsoft.com/office/drawing/2014/main" id="{D565F0CC-21E8-E94C-A141-EDC44ECAB45F}"/>
              </a:ext>
            </a:extLst>
          </p:cNvPr>
          <p:cNvPicPr>
            <a:picLocks noChangeAspect="1"/>
          </p:cNvPicPr>
          <p:nvPr/>
        </p:nvPicPr>
        <p:blipFill>
          <a:blip r:embed="rId4"/>
          <a:stretch>
            <a:fillRect/>
          </a:stretch>
        </p:blipFill>
        <p:spPr>
          <a:xfrm>
            <a:off x="4532187" y="4763573"/>
            <a:ext cx="2543156" cy="1641784"/>
          </a:xfrm>
          <a:prstGeom prst="rect">
            <a:avLst/>
          </a:prstGeom>
        </p:spPr>
      </p:pic>
      <p:pic>
        <p:nvPicPr>
          <p:cNvPr id="5122" name="Picture 2">
            <a:extLst>
              <a:ext uri="{FF2B5EF4-FFF2-40B4-BE49-F238E27FC236}">
                <a16:creationId xmlns:a16="http://schemas.microsoft.com/office/drawing/2014/main" id="{F53482F1-0C4E-6260-5256-1B8CBCBD67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1514" y="4532709"/>
            <a:ext cx="3332488" cy="1872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136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RootedCON">
            <a:extLst>
              <a:ext uri="{FF2B5EF4-FFF2-40B4-BE49-F238E27FC236}">
                <a16:creationId xmlns:a16="http://schemas.microsoft.com/office/drawing/2014/main" id="{ACC5FB14-6180-252D-0EE5-AF82CF60D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8534" y="251211"/>
            <a:ext cx="2767369" cy="36177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23D38030-3B77-759C-A87B-AC124CF1132C}"/>
              </a:ext>
            </a:extLst>
          </p:cNvPr>
          <p:cNvSpPr txBox="1"/>
          <p:nvPr/>
        </p:nvSpPr>
        <p:spPr>
          <a:xfrm>
            <a:off x="787211" y="366326"/>
            <a:ext cx="8502073" cy="523220"/>
          </a:xfrm>
          <a:prstGeom prst="rect">
            <a:avLst/>
          </a:prstGeom>
          <a:noFill/>
        </p:spPr>
        <p:txBody>
          <a:bodyPr wrap="square" rtlCol="0">
            <a:spAutoFit/>
          </a:bodyPr>
          <a:lstStyle/>
          <a:p>
            <a:r>
              <a:rPr lang="es-ES" sz="2800" b="1" dirty="0">
                <a:latin typeface="Bernard MT Condensed" panose="02050806060905020404" pitchFamily="18" charset="0"/>
              </a:rPr>
              <a:t>TCC</a:t>
            </a:r>
          </a:p>
        </p:txBody>
      </p:sp>
      <p:cxnSp>
        <p:nvCxnSpPr>
          <p:cNvPr id="4" name="Conector recto 3">
            <a:extLst>
              <a:ext uri="{FF2B5EF4-FFF2-40B4-BE49-F238E27FC236}">
                <a16:creationId xmlns:a16="http://schemas.microsoft.com/office/drawing/2014/main" id="{964AE8FC-DDC8-C9E5-1AF8-3FB298255456}"/>
              </a:ext>
            </a:extLst>
          </p:cNvPr>
          <p:cNvCxnSpPr>
            <a:cxnSpLocks/>
          </p:cNvCxnSpPr>
          <p:nvPr/>
        </p:nvCxnSpPr>
        <p:spPr>
          <a:xfrm>
            <a:off x="249382" y="6474691"/>
            <a:ext cx="11647054" cy="0"/>
          </a:xfrm>
          <a:prstGeom prst="line">
            <a:avLst/>
          </a:prstGeom>
          <a:ln/>
        </p:spPr>
        <p:style>
          <a:lnRef idx="3">
            <a:schemeClr val="dk1"/>
          </a:lnRef>
          <a:fillRef idx="0">
            <a:schemeClr val="dk1"/>
          </a:fillRef>
          <a:effectRef idx="2">
            <a:schemeClr val="dk1"/>
          </a:effectRef>
          <a:fontRef idx="minor">
            <a:schemeClr val="tx1"/>
          </a:fontRef>
        </p:style>
      </p:cxnSp>
      <p:sp>
        <p:nvSpPr>
          <p:cNvPr id="5" name="CuadroTexto 4">
            <a:extLst>
              <a:ext uri="{FF2B5EF4-FFF2-40B4-BE49-F238E27FC236}">
                <a16:creationId xmlns:a16="http://schemas.microsoft.com/office/drawing/2014/main" id="{BF3A6B16-FA64-F7CC-BABB-15E3305AFDE8}"/>
              </a:ext>
            </a:extLst>
          </p:cNvPr>
          <p:cNvSpPr txBox="1"/>
          <p:nvPr/>
        </p:nvSpPr>
        <p:spPr>
          <a:xfrm>
            <a:off x="11434618" y="6095938"/>
            <a:ext cx="387927" cy="369332"/>
          </a:xfrm>
          <a:prstGeom prst="rect">
            <a:avLst/>
          </a:prstGeom>
          <a:noFill/>
        </p:spPr>
        <p:txBody>
          <a:bodyPr wrap="square" rtlCol="0">
            <a:spAutoFit/>
          </a:bodyPr>
          <a:lstStyle/>
          <a:p>
            <a:r>
              <a:rPr lang="es-ES" b="1" dirty="0"/>
              <a:t>8</a:t>
            </a:r>
          </a:p>
        </p:txBody>
      </p:sp>
      <p:sp>
        <p:nvSpPr>
          <p:cNvPr id="8" name="CuadroTexto 7">
            <a:extLst>
              <a:ext uri="{FF2B5EF4-FFF2-40B4-BE49-F238E27FC236}">
                <a16:creationId xmlns:a16="http://schemas.microsoft.com/office/drawing/2014/main" id="{E6F6BFFB-7494-8E15-8837-0FBD14CB32E1}"/>
              </a:ext>
            </a:extLst>
          </p:cNvPr>
          <p:cNvSpPr txBox="1"/>
          <p:nvPr/>
        </p:nvSpPr>
        <p:spPr>
          <a:xfrm>
            <a:off x="4823220" y="1004546"/>
            <a:ext cx="6999325" cy="1754326"/>
          </a:xfrm>
          <a:prstGeom prst="rect">
            <a:avLst/>
          </a:prstGeom>
          <a:noFill/>
        </p:spPr>
        <p:txBody>
          <a:bodyPr wrap="square" rtlCol="0">
            <a:spAutoFit/>
          </a:bodyPr>
          <a:lstStyle/>
          <a:p>
            <a:r>
              <a:rPr lang="es-ES" dirty="0">
                <a:latin typeface="Abadi" panose="020B0604020104020204" pitchFamily="34" charset="0"/>
              </a:rPr>
              <a:t>-Para red </a:t>
            </a:r>
            <a:r>
              <a:rPr lang="es-ES" dirty="0" err="1">
                <a:latin typeface="Abadi" panose="020B0604020104020204" pitchFamily="34" charset="0"/>
              </a:rPr>
              <a:t>team</a:t>
            </a:r>
            <a:r>
              <a:rPr lang="es-ES" dirty="0">
                <a:latin typeface="Abadi" panose="020B0604020104020204" pitchFamily="34" charset="0"/>
              </a:rPr>
              <a:t>: file $</a:t>
            </a:r>
            <a:r>
              <a:rPr lang="es-ES" dirty="0" err="1">
                <a:latin typeface="Abadi" panose="020B0604020104020204" pitchFamily="34" charset="0"/>
              </a:rPr>
              <a:t>rutatcc</a:t>
            </a:r>
            <a:r>
              <a:rPr lang="es-ES" dirty="0">
                <a:latin typeface="Abadi" panose="020B0604020104020204" pitchFamily="34" charset="0"/>
              </a:rPr>
              <a:t>, genera un error de acceso, pero no un </a:t>
            </a:r>
            <a:r>
              <a:rPr lang="es-ES" dirty="0" err="1">
                <a:latin typeface="Abadi" panose="020B0604020104020204" pitchFamily="34" charset="0"/>
              </a:rPr>
              <a:t>popup</a:t>
            </a:r>
            <a:r>
              <a:rPr lang="es-ES" dirty="0">
                <a:latin typeface="Abadi" panose="020B0604020104020204" pitchFamily="34" charset="0"/>
              </a:rPr>
              <a:t>, y así podemos ver si la terminal tiene FDA (</a:t>
            </a:r>
            <a:r>
              <a:rPr lang="es-ES" dirty="0" err="1">
                <a:latin typeface="Abadi" panose="020B0604020104020204" pitchFamily="34" charset="0"/>
              </a:rPr>
              <a:t>kTCCServiceSystemPolicyAllFiles</a:t>
            </a:r>
            <a:r>
              <a:rPr lang="es-ES" dirty="0">
                <a:latin typeface="Abadi" panose="020B0604020104020204" pitchFamily="34" charset="0"/>
              </a:rPr>
              <a:t>)</a:t>
            </a:r>
          </a:p>
          <a:p>
            <a:endParaRPr lang="es-ES" dirty="0">
              <a:latin typeface="Abadi" panose="020B0604020104020204" pitchFamily="34" charset="0"/>
            </a:endParaRPr>
          </a:p>
          <a:p>
            <a:r>
              <a:rPr lang="es-ES" dirty="0">
                <a:latin typeface="Abadi" panose="020B0604020104020204" pitchFamily="34" charset="0"/>
              </a:rPr>
              <a:t>-</a:t>
            </a:r>
            <a:r>
              <a:rPr lang="es-ES" dirty="0" err="1">
                <a:latin typeface="Abadi" panose="020B0604020104020204" pitchFamily="34" charset="0"/>
              </a:rPr>
              <a:t>Entitlements</a:t>
            </a:r>
            <a:r>
              <a:rPr kumimoji="0" lang="es-ES" sz="1800" b="0" i="0" u="none" strike="noStrike" kern="1200" cap="none" spc="0" normalizeH="0" baseline="30000" noProof="0" dirty="0">
                <a:ln>
                  <a:noFill/>
                </a:ln>
                <a:solidFill>
                  <a:prstClr val="black"/>
                </a:solidFill>
                <a:effectLst/>
                <a:uLnTx/>
                <a:uFillTx/>
                <a:latin typeface="Calibri" panose="020F0502020204030204"/>
                <a:ea typeface="+mn-ea"/>
                <a:cs typeface="+mn-cs"/>
              </a:rPr>
              <a:t> 1</a:t>
            </a:r>
            <a:r>
              <a:rPr lang="es-ES" dirty="0">
                <a:latin typeface="Abadi" panose="020B0604020104020204" pitchFamily="34" charset="0"/>
              </a:rPr>
              <a:t>, como los permisos del </a:t>
            </a:r>
            <a:r>
              <a:rPr lang="es-ES" dirty="0" err="1">
                <a:latin typeface="Abadi" panose="020B0604020104020204" pitchFamily="34" charset="0"/>
              </a:rPr>
              <a:t>manifest</a:t>
            </a:r>
            <a:r>
              <a:rPr lang="es-ES" dirty="0">
                <a:latin typeface="Abadi" panose="020B0604020104020204" pitchFamily="34" charset="0"/>
              </a:rPr>
              <a:t> de Android, si no están metidos, no se le puede pedir permiso a TCC</a:t>
            </a:r>
          </a:p>
        </p:txBody>
      </p:sp>
      <p:pic>
        <p:nvPicPr>
          <p:cNvPr id="7" name="Imagen 6">
            <a:extLst>
              <a:ext uri="{FF2B5EF4-FFF2-40B4-BE49-F238E27FC236}">
                <a16:creationId xmlns:a16="http://schemas.microsoft.com/office/drawing/2014/main" id="{5DAD81E4-87CD-9F3A-B50C-EB97F7E4CB62}"/>
              </a:ext>
            </a:extLst>
          </p:cNvPr>
          <p:cNvPicPr>
            <a:picLocks noChangeAspect="1"/>
          </p:cNvPicPr>
          <p:nvPr/>
        </p:nvPicPr>
        <p:blipFill>
          <a:blip r:embed="rId3"/>
          <a:stretch>
            <a:fillRect/>
          </a:stretch>
        </p:blipFill>
        <p:spPr>
          <a:xfrm>
            <a:off x="299620" y="1043605"/>
            <a:ext cx="4361180" cy="2413186"/>
          </a:xfrm>
          <a:prstGeom prst="rect">
            <a:avLst/>
          </a:prstGeom>
        </p:spPr>
      </p:pic>
      <p:pic>
        <p:nvPicPr>
          <p:cNvPr id="1026" name="Picture 2" descr="Permissions in Android | Android Development Tutorial | Studytonight">
            <a:extLst>
              <a:ext uri="{FF2B5EF4-FFF2-40B4-BE49-F238E27FC236}">
                <a16:creationId xmlns:a16="http://schemas.microsoft.com/office/drawing/2014/main" id="{C4BDB3FF-9AA3-DE46-D22E-C1DC93BCFE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5609" y="2416637"/>
            <a:ext cx="2070901" cy="3679301"/>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D3CEA6D0-2B7A-98F3-830B-FBAD557A0534}"/>
              </a:ext>
            </a:extLst>
          </p:cNvPr>
          <p:cNvPicPr>
            <a:picLocks noChangeAspect="1"/>
          </p:cNvPicPr>
          <p:nvPr/>
        </p:nvPicPr>
        <p:blipFill>
          <a:blip r:embed="rId5"/>
          <a:stretch>
            <a:fillRect/>
          </a:stretch>
        </p:blipFill>
        <p:spPr>
          <a:xfrm>
            <a:off x="1002569" y="5487543"/>
            <a:ext cx="8502073" cy="603840"/>
          </a:xfrm>
          <a:prstGeom prst="rect">
            <a:avLst/>
          </a:prstGeom>
        </p:spPr>
      </p:pic>
      <p:pic>
        <p:nvPicPr>
          <p:cNvPr id="11" name="Imagen 10" descr="Texto&#10;&#10;Descripción generada automáticamente">
            <a:extLst>
              <a:ext uri="{FF2B5EF4-FFF2-40B4-BE49-F238E27FC236}">
                <a16:creationId xmlns:a16="http://schemas.microsoft.com/office/drawing/2014/main" id="{B7EE9712-E52E-861B-9237-154C2976E8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8896" y="3087613"/>
            <a:ext cx="4527005" cy="2220671"/>
          </a:xfrm>
          <a:prstGeom prst="rect">
            <a:avLst/>
          </a:prstGeom>
        </p:spPr>
      </p:pic>
      <p:sp>
        <p:nvSpPr>
          <p:cNvPr id="12" name="CuadroTexto 11">
            <a:extLst>
              <a:ext uri="{FF2B5EF4-FFF2-40B4-BE49-F238E27FC236}">
                <a16:creationId xmlns:a16="http://schemas.microsoft.com/office/drawing/2014/main" id="{411EF26C-D895-1E40-F600-E6BCB2F6CD94}"/>
              </a:ext>
            </a:extLst>
          </p:cNvPr>
          <p:cNvSpPr txBox="1"/>
          <p:nvPr/>
        </p:nvSpPr>
        <p:spPr>
          <a:xfrm>
            <a:off x="299620" y="6152546"/>
            <a:ext cx="609452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30000" noProof="0" dirty="0">
                <a:ln>
                  <a:noFill/>
                </a:ln>
                <a:solidFill>
                  <a:prstClr val="black"/>
                </a:solidFill>
                <a:effectLst/>
                <a:uLnTx/>
                <a:uFillTx/>
                <a:latin typeface="Calibri" panose="020F0502020204030204"/>
                <a:ea typeface="+mn-ea"/>
                <a:cs typeface="+mn-cs"/>
              </a:rPr>
              <a:t>1</a:t>
            </a:r>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 https://developer.apple.com/documentation/bundleresources/entitlements</a:t>
            </a:r>
          </a:p>
        </p:txBody>
      </p:sp>
    </p:spTree>
    <p:extLst>
      <p:ext uri="{BB962C8B-B14F-4D97-AF65-F5344CB8AC3E}">
        <p14:creationId xmlns:p14="http://schemas.microsoft.com/office/powerpoint/2010/main" val="84809550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2106</TotalTime>
  <Words>2471</Words>
  <Application>Microsoft Office PowerPoint</Application>
  <PresentationFormat>Panorámica</PresentationFormat>
  <Paragraphs>295</Paragraphs>
  <Slides>33</Slides>
  <Notes>2</Notes>
  <HiddenSlides>0</HiddenSlides>
  <MMClips>2</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33</vt:i4>
      </vt:variant>
    </vt:vector>
  </HeadingPairs>
  <TitlesOfParts>
    <vt:vector size="40" baseType="lpstr">
      <vt:lpstr>Abadi</vt:lpstr>
      <vt:lpstr>Arial</vt:lpstr>
      <vt:lpstr>Bernard MT Condensed</vt:lpstr>
      <vt:lpstr>Calibri</vt:lpstr>
      <vt:lpstr>Calibri Light</vt:lpstr>
      <vt:lpstr>SourceCodePro</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Monzon Peso, Daniel (CYS DET RED)</dc:creator>
  <cp:lastModifiedBy>Monzon Peso, Daniel (CYS DET RED)</cp:lastModifiedBy>
  <cp:revision>8</cp:revision>
  <dcterms:created xsi:type="dcterms:W3CDTF">2024-01-17T19:13:03Z</dcterms:created>
  <dcterms:modified xsi:type="dcterms:W3CDTF">2024-01-25T12:30:24Z</dcterms:modified>
</cp:coreProperties>
</file>